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5.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6.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7.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60" r:id="rId1"/>
    <p:sldMasterId id="2147483677" r:id="rId2"/>
  </p:sldMasterIdLst>
  <p:notesMasterIdLst>
    <p:notesMasterId r:id="rId27"/>
  </p:notesMasterIdLst>
  <p:sldIdLst>
    <p:sldId id="256" r:id="rId3"/>
    <p:sldId id="287" r:id="rId4"/>
    <p:sldId id="291" r:id="rId5"/>
    <p:sldId id="410" r:id="rId6"/>
    <p:sldId id="641" r:id="rId7"/>
    <p:sldId id="676" r:id="rId8"/>
    <p:sldId id="261" r:id="rId9"/>
    <p:sldId id="295" r:id="rId10"/>
    <p:sldId id="461" r:id="rId11"/>
    <p:sldId id="675" r:id="rId12"/>
    <p:sldId id="481" r:id="rId13"/>
    <p:sldId id="465" r:id="rId14"/>
    <p:sldId id="468" r:id="rId15"/>
    <p:sldId id="475" r:id="rId16"/>
    <p:sldId id="471" r:id="rId17"/>
    <p:sldId id="445" r:id="rId18"/>
    <p:sldId id="483" r:id="rId19"/>
    <p:sldId id="477" r:id="rId20"/>
    <p:sldId id="478" r:id="rId21"/>
    <p:sldId id="479" r:id="rId22"/>
    <p:sldId id="480" r:id="rId23"/>
    <p:sldId id="484" r:id="rId24"/>
    <p:sldId id="474" r:id="rId25"/>
    <p:sldId id="321"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393" autoAdjust="0"/>
    <p:restoredTop sz="94660"/>
  </p:normalViewPr>
  <p:slideViewPr>
    <p:cSldViewPr snapToGrid="0">
      <p:cViewPr varScale="1">
        <p:scale>
          <a:sx n="67" d="100"/>
          <a:sy n="67" d="100"/>
        </p:scale>
        <p:origin x="136"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user\Documents\Academics\Demographic%20Dividend\National\Monitoring%20Index\2022%20DDMI\Reports\2016%20and%202022%20DDOI.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user\Documents\Academics\Demographic%20Dividend\National\Monitoring%20Index\2022%20DDMI\Reports\2016%20and%202022%20DDOI.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user\Documents\Academics\Demographic%20Dividend\National\Monitoring%20Index\2022%20DDMI\Reports\2016%20and%202022%20DDOI.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user\Documents\Academics\Demographic%20Dividend\National\Monitoring%20Index\2022%20DDMI\Reports\2016%20and%202022%20DDOI.xlsx" TargetMode="External"/><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oleObject" Target="file:///C:\Users\user\Documents\Academics\Demographic%20Dividend\National\Monitoring%20Index\2022%20DDMI\Reports\2016%20and%202022%20DDOI.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user\Documents\Academics\Demographic%20Dividend\National\Monitoring%20Index\2022%20DDMI\Reports\2016%20and%202022%20DDOI.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user\Documents\Academics\Demographic%20Dividend\National\Monitoring%20Index\2022%20DDMI\Reports\2016%20and%202022%20DDOI.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user\Documents\Academics\Demographic%20Dividend\National\Monitoring%20Index\2022%20DDMI\Reports\2016%20and%202022%20DDOI.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user\Documents\Academics\Demographic%20Dividend\National\Monitoring%20Index\2022%20DDMI\Reports\2016%20and%202022%20DDOI.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user\Documents\Academics\Demographic%20Dividend\National\Monitoring%20Index\2022%20DDMI\Reports\2016%20and%202022%20DDOI.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user\Documents\Academics\Demographic%20Dividend\National\Monitoring%20Index\2022%20DDMI\Reports\2016%20and%202022%20DDOI.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user\Documents\Academics\Demographic%20Dividend\National\Monitoring%20Index\2022%20DDMI\Reports\2016%20and%202022%20DDOI.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1"/>
          <c:order val="0"/>
          <c:tx>
            <c:strRef>
              <c:f>DDOI!$C$1</c:f>
              <c:strCache>
                <c:ptCount val="1"/>
                <c:pt idx="0">
                  <c:v>2016</c:v>
                </c:pt>
              </c:strCache>
            </c:strRef>
          </c:tx>
          <c:spPr>
            <a:solidFill>
              <a:schemeClr val="accent2"/>
            </a:solidFill>
            <a:ln>
              <a:noFill/>
            </a:ln>
            <a:effectLst/>
            <a:sp3d/>
          </c:spPr>
          <c:invertIfNegative val="0"/>
          <c:dPt>
            <c:idx val="0"/>
            <c:invertIfNegative val="0"/>
            <c:bubble3D val="0"/>
            <c:spPr>
              <a:solidFill>
                <a:srgbClr val="FFFF00"/>
              </a:solidFill>
              <a:ln>
                <a:noFill/>
              </a:ln>
              <a:effectLst/>
              <a:sp3d/>
            </c:spPr>
            <c:extLst>
              <c:ext xmlns:c16="http://schemas.microsoft.com/office/drawing/2014/chart" uri="{C3380CC4-5D6E-409C-BE32-E72D297353CC}">
                <c16:uniqueId val="{00000003-65ED-4EA2-A57B-29EED7EF6C64}"/>
              </c:ext>
            </c:extLst>
          </c:dPt>
          <c:dPt>
            <c:idx val="1"/>
            <c:invertIfNegative val="0"/>
            <c:bubble3D val="0"/>
            <c:spPr>
              <a:solidFill>
                <a:srgbClr val="FFFF00"/>
              </a:solidFill>
              <a:ln>
                <a:noFill/>
              </a:ln>
              <a:effectLst/>
              <a:sp3d/>
            </c:spPr>
            <c:extLst>
              <c:ext xmlns:c16="http://schemas.microsoft.com/office/drawing/2014/chart" uri="{C3380CC4-5D6E-409C-BE32-E72D297353CC}">
                <c16:uniqueId val="{00000004-65ED-4EA2-A57B-29EED7EF6C64}"/>
              </c:ext>
            </c:extLst>
          </c:dPt>
          <c:dPt>
            <c:idx val="2"/>
            <c:invertIfNegative val="0"/>
            <c:bubble3D val="0"/>
            <c:spPr>
              <a:solidFill>
                <a:srgbClr val="FF0000"/>
              </a:solidFill>
              <a:ln>
                <a:noFill/>
              </a:ln>
              <a:effectLst/>
              <a:sp3d/>
            </c:spPr>
            <c:extLst>
              <c:ext xmlns:c16="http://schemas.microsoft.com/office/drawing/2014/chart" uri="{C3380CC4-5D6E-409C-BE32-E72D297353CC}">
                <c16:uniqueId val="{00000006-65ED-4EA2-A57B-29EED7EF6C64}"/>
              </c:ext>
            </c:extLst>
          </c:dPt>
          <c:dPt>
            <c:idx val="3"/>
            <c:invertIfNegative val="0"/>
            <c:bubble3D val="0"/>
            <c:spPr>
              <a:solidFill>
                <a:srgbClr val="FFC000"/>
              </a:solidFill>
              <a:ln>
                <a:noFill/>
              </a:ln>
              <a:effectLst/>
              <a:sp3d/>
            </c:spPr>
            <c:extLst>
              <c:ext xmlns:c16="http://schemas.microsoft.com/office/drawing/2014/chart" uri="{C3380CC4-5D6E-409C-BE32-E72D297353CC}">
                <c16:uniqueId val="{00000009-65ED-4EA2-A57B-29EED7EF6C64}"/>
              </c:ext>
            </c:extLst>
          </c:dPt>
          <c:dPt>
            <c:idx val="4"/>
            <c:invertIfNegative val="0"/>
            <c:bubble3D val="0"/>
            <c:spPr>
              <a:solidFill>
                <a:srgbClr val="FFC000"/>
              </a:solidFill>
              <a:ln>
                <a:noFill/>
              </a:ln>
              <a:effectLst/>
              <a:sp3d/>
            </c:spPr>
            <c:extLst>
              <c:ext xmlns:c16="http://schemas.microsoft.com/office/drawing/2014/chart" uri="{C3380CC4-5D6E-409C-BE32-E72D297353CC}">
                <c16:uniqueId val="{00000008-65ED-4EA2-A57B-29EED7EF6C64}"/>
              </c:ext>
            </c:extLst>
          </c:dPt>
          <c:dPt>
            <c:idx val="5"/>
            <c:invertIfNegative val="0"/>
            <c:bubble3D val="0"/>
            <c:spPr>
              <a:solidFill>
                <a:srgbClr val="FFFF00"/>
              </a:solidFill>
              <a:ln>
                <a:noFill/>
              </a:ln>
              <a:effectLst/>
              <a:sp3d/>
            </c:spPr>
            <c:extLst>
              <c:ext xmlns:c16="http://schemas.microsoft.com/office/drawing/2014/chart" uri="{C3380CC4-5D6E-409C-BE32-E72D297353CC}">
                <c16:uniqueId val="{00000005-65ED-4EA2-A57B-29EED7EF6C64}"/>
              </c:ext>
            </c:extLst>
          </c:dPt>
          <c:dPt>
            <c:idx val="6"/>
            <c:invertIfNegative val="0"/>
            <c:bubble3D val="0"/>
            <c:spPr>
              <a:solidFill>
                <a:srgbClr val="FF0000"/>
              </a:solidFill>
              <a:ln>
                <a:noFill/>
              </a:ln>
              <a:effectLst/>
              <a:sp3d/>
            </c:spPr>
            <c:extLst>
              <c:ext xmlns:c16="http://schemas.microsoft.com/office/drawing/2014/chart" uri="{C3380CC4-5D6E-409C-BE32-E72D297353CC}">
                <c16:uniqueId val="{00000007-65ED-4EA2-A57B-29EED7EF6C64}"/>
              </c:ext>
            </c:extLst>
          </c:dPt>
          <c:dPt>
            <c:idx val="8"/>
            <c:invertIfNegative val="0"/>
            <c:bubble3D val="0"/>
            <c:spPr>
              <a:solidFill>
                <a:srgbClr val="FFC000"/>
              </a:solidFill>
              <a:ln>
                <a:noFill/>
              </a:ln>
              <a:effectLst/>
              <a:sp3d/>
            </c:spPr>
            <c:extLst>
              <c:ext xmlns:c16="http://schemas.microsoft.com/office/drawing/2014/chart" uri="{C3380CC4-5D6E-409C-BE32-E72D297353CC}">
                <c16:uniqueId val="{0000000A-65ED-4EA2-A57B-29EED7EF6C64}"/>
              </c:ext>
            </c:extLst>
          </c:dPt>
          <c:dLbls>
            <c:dLbl>
              <c:idx val="0"/>
              <c:spPr>
                <a:solidFill>
                  <a:srgbClr val="FFFF00"/>
                </a:solid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NG"/>
                </a:p>
              </c:txPr>
              <c:showLegendKey val="0"/>
              <c:showVal val="1"/>
              <c:showCatName val="0"/>
              <c:showSerName val="0"/>
              <c:showPercent val="0"/>
              <c:showBubbleSize val="0"/>
              <c:extLst>
                <c:ext xmlns:c16="http://schemas.microsoft.com/office/drawing/2014/chart" uri="{C3380CC4-5D6E-409C-BE32-E72D297353CC}">
                  <c16:uniqueId val="{00000003-65ED-4EA2-A57B-29EED7EF6C64}"/>
                </c:ext>
              </c:extLst>
            </c:dLbl>
            <c:dLbl>
              <c:idx val="1"/>
              <c:spPr>
                <a:solidFill>
                  <a:srgbClr val="FFFF00"/>
                </a:solid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NG"/>
                </a:p>
              </c:txPr>
              <c:showLegendKey val="0"/>
              <c:showVal val="1"/>
              <c:showCatName val="0"/>
              <c:showSerName val="0"/>
              <c:showPercent val="0"/>
              <c:showBubbleSize val="0"/>
              <c:extLst>
                <c:ext xmlns:c16="http://schemas.microsoft.com/office/drawing/2014/chart" uri="{C3380CC4-5D6E-409C-BE32-E72D297353CC}">
                  <c16:uniqueId val="{00000004-65ED-4EA2-A57B-29EED7EF6C64}"/>
                </c:ext>
              </c:extLst>
            </c:dLbl>
            <c:dLbl>
              <c:idx val="2"/>
              <c:spPr>
                <a:solidFill>
                  <a:srgbClr val="FF0000"/>
                </a:solid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NG"/>
                </a:p>
              </c:txPr>
              <c:showLegendKey val="0"/>
              <c:showVal val="1"/>
              <c:showCatName val="0"/>
              <c:showSerName val="0"/>
              <c:showPercent val="0"/>
              <c:showBubbleSize val="0"/>
              <c:extLst>
                <c:ext xmlns:c16="http://schemas.microsoft.com/office/drawing/2014/chart" uri="{C3380CC4-5D6E-409C-BE32-E72D297353CC}">
                  <c16:uniqueId val="{00000006-65ED-4EA2-A57B-29EED7EF6C64}"/>
                </c:ext>
              </c:extLst>
            </c:dLbl>
            <c:dLbl>
              <c:idx val="3"/>
              <c:spPr>
                <a:solidFill>
                  <a:srgbClr val="FFC000"/>
                </a:solid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NG"/>
                </a:p>
              </c:txPr>
              <c:showLegendKey val="0"/>
              <c:showVal val="1"/>
              <c:showCatName val="0"/>
              <c:showSerName val="0"/>
              <c:showPercent val="0"/>
              <c:showBubbleSize val="0"/>
              <c:extLst>
                <c:ext xmlns:c16="http://schemas.microsoft.com/office/drawing/2014/chart" uri="{C3380CC4-5D6E-409C-BE32-E72D297353CC}">
                  <c16:uniqueId val="{00000009-65ED-4EA2-A57B-29EED7EF6C64}"/>
                </c:ext>
              </c:extLst>
            </c:dLbl>
            <c:dLbl>
              <c:idx val="4"/>
              <c:spPr>
                <a:solidFill>
                  <a:srgbClr val="FFC000"/>
                </a:solid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NG"/>
                </a:p>
              </c:txPr>
              <c:showLegendKey val="0"/>
              <c:showVal val="1"/>
              <c:showCatName val="0"/>
              <c:showSerName val="0"/>
              <c:showPercent val="0"/>
              <c:showBubbleSize val="0"/>
              <c:extLst>
                <c:ext xmlns:c16="http://schemas.microsoft.com/office/drawing/2014/chart" uri="{C3380CC4-5D6E-409C-BE32-E72D297353CC}">
                  <c16:uniqueId val="{00000008-65ED-4EA2-A57B-29EED7EF6C64}"/>
                </c:ext>
              </c:extLst>
            </c:dLbl>
            <c:dLbl>
              <c:idx val="5"/>
              <c:spPr>
                <a:solidFill>
                  <a:srgbClr val="FFFF00"/>
                </a:solid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NG"/>
                </a:p>
              </c:txPr>
              <c:showLegendKey val="0"/>
              <c:showVal val="1"/>
              <c:showCatName val="0"/>
              <c:showSerName val="0"/>
              <c:showPercent val="0"/>
              <c:showBubbleSize val="0"/>
              <c:extLst>
                <c:ext xmlns:c16="http://schemas.microsoft.com/office/drawing/2014/chart" uri="{C3380CC4-5D6E-409C-BE32-E72D297353CC}">
                  <c16:uniqueId val="{00000005-65ED-4EA2-A57B-29EED7EF6C64}"/>
                </c:ext>
              </c:extLst>
            </c:dLbl>
            <c:dLbl>
              <c:idx val="6"/>
              <c:spPr>
                <a:solidFill>
                  <a:srgbClr val="FF0000"/>
                </a:solid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NG"/>
                </a:p>
              </c:txPr>
              <c:showLegendKey val="0"/>
              <c:showVal val="1"/>
              <c:showCatName val="0"/>
              <c:showSerName val="0"/>
              <c:showPercent val="0"/>
              <c:showBubbleSize val="0"/>
              <c:extLst>
                <c:ext xmlns:c16="http://schemas.microsoft.com/office/drawing/2014/chart" uri="{C3380CC4-5D6E-409C-BE32-E72D297353CC}">
                  <c16:uniqueId val="{00000007-65ED-4EA2-A57B-29EED7EF6C64}"/>
                </c:ext>
              </c:extLst>
            </c:dLbl>
            <c:dLbl>
              <c:idx val="8"/>
              <c:spPr>
                <a:solidFill>
                  <a:srgbClr val="FFC000"/>
                </a:solidFill>
                <a:ln>
                  <a:noFill/>
                </a:ln>
                <a:effectLst/>
              </c:spPr>
              <c:txPr>
                <a:bodyPr rot="0" spcFirstLastPara="1" vertOverflow="ellipsis" vert="horz" wrap="square" anchor="ctr" anchorCtr="1"/>
                <a:lstStyle/>
                <a:p>
                  <a:pPr>
                    <a:defRPr sz="2400" b="1" i="0" u="none" strike="noStrike" kern="1200" baseline="0">
                      <a:solidFill>
                        <a:schemeClr val="tx1"/>
                      </a:solidFill>
                      <a:latin typeface="+mn-lt"/>
                      <a:ea typeface="+mn-ea"/>
                      <a:cs typeface="+mn-cs"/>
                    </a:defRPr>
                  </a:pPr>
                  <a:endParaRPr lang="en-NG"/>
                </a:p>
              </c:txPr>
              <c:showLegendKey val="0"/>
              <c:showVal val="1"/>
              <c:showCatName val="0"/>
              <c:showSerName val="0"/>
              <c:showPercent val="0"/>
              <c:showBubbleSize val="0"/>
              <c:extLst>
                <c:ext xmlns:c16="http://schemas.microsoft.com/office/drawing/2014/chart" uri="{C3380CC4-5D6E-409C-BE32-E72D297353CC}">
                  <c16:uniqueId val="{0000000A-65ED-4EA2-A57B-29EED7EF6C64}"/>
                </c:ext>
              </c:extLst>
            </c:dLbl>
            <c:spPr>
              <a:solidFill>
                <a:schemeClr val="bg1">
                  <a:lumMod val="95000"/>
                </a:schemeClr>
              </a:solid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NG"/>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DDOI!$A$2:$A$10</c:f>
              <c:strCache>
                <c:ptCount val="9"/>
                <c:pt idx="0">
                  <c:v>Nutrition</c:v>
                </c:pt>
                <c:pt idx="1">
                  <c:v>Family Planning</c:v>
                </c:pt>
                <c:pt idx="2">
                  <c:v>Child health</c:v>
                </c:pt>
                <c:pt idx="3">
                  <c:v>Water and Sanitation</c:v>
                </c:pt>
                <c:pt idx="4">
                  <c:v>Reproductive health</c:v>
                </c:pt>
                <c:pt idx="5">
                  <c:v>Housing</c:v>
                </c:pt>
                <c:pt idx="6">
                  <c:v>Health Quality</c:v>
                </c:pt>
                <c:pt idx="8">
                  <c:v>Health and Wellbeing</c:v>
                </c:pt>
              </c:strCache>
            </c:strRef>
          </c:cat>
          <c:val>
            <c:numRef>
              <c:f>DDOI!$C$2:$C$10</c:f>
              <c:numCache>
                <c:formatCode>0.0</c:formatCode>
                <c:ptCount val="9"/>
                <c:pt idx="0">
                  <c:v>48.1</c:v>
                </c:pt>
                <c:pt idx="1">
                  <c:v>43</c:v>
                </c:pt>
                <c:pt idx="2">
                  <c:v>16.899999999999999</c:v>
                </c:pt>
                <c:pt idx="3">
                  <c:v>34.700000000000003</c:v>
                </c:pt>
                <c:pt idx="4">
                  <c:v>31.2</c:v>
                </c:pt>
                <c:pt idx="5">
                  <c:v>54.2</c:v>
                </c:pt>
                <c:pt idx="6">
                  <c:v>16</c:v>
                </c:pt>
                <c:pt idx="8">
                  <c:v>32.700000000000003</c:v>
                </c:pt>
              </c:numCache>
            </c:numRef>
          </c:val>
          <c:extLst>
            <c:ext xmlns:c16="http://schemas.microsoft.com/office/drawing/2014/chart" uri="{C3380CC4-5D6E-409C-BE32-E72D297353CC}">
              <c16:uniqueId val="{00000001-65ED-4EA2-A57B-29EED7EF6C64}"/>
            </c:ext>
          </c:extLst>
        </c:ser>
        <c:dLbls>
          <c:showLegendKey val="0"/>
          <c:showVal val="0"/>
          <c:showCatName val="0"/>
          <c:showSerName val="0"/>
          <c:showPercent val="0"/>
          <c:showBubbleSize val="0"/>
        </c:dLbls>
        <c:gapWidth val="50"/>
        <c:shape val="box"/>
        <c:axId val="1689245919"/>
        <c:axId val="1799325167"/>
        <c:axId val="0"/>
      </c:bar3DChart>
      <c:catAx>
        <c:axId val="1689245919"/>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NG"/>
          </a:p>
        </c:txPr>
        <c:crossAx val="1799325167"/>
        <c:crosses val="autoZero"/>
        <c:auto val="1"/>
        <c:lblAlgn val="ctr"/>
        <c:lblOffset val="100"/>
        <c:noMultiLvlLbl val="0"/>
      </c:catAx>
      <c:valAx>
        <c:axId val="1799325167"/>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NG"/>
          </a:p>
        </c:txPr>
        <c:crossAx val="168924591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c:spPr>
  <c:txPr>
    <a:bodyPr/>
    <a:lstStyle/>
    <a:p>
      <a:pPr>
        <a:defRPr sz="1800">
          <a:solidFill>
            <a:schemeClr val="tx1"/>
          </a:solidFill>
        </a:defRPr>
      </a:pPr>
      <a:endParaRPr lang="en-NG"/>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tx>
            <c:strRef>
              <c:f>DDOI!$R$1</c:f>
              <c:strCache>
                <c:ptCount val="1"/>
                <c:pt idx="0">
                  <c:v>2022</c:v>
                </c:pt>
              </c:strCache>
            </c:strRef>
          </c:tx>
          <c:spPr>
            <a:solidFill>
              <a:schemeClr val="accent1"/>
            </a:solidFill>
            <a:ln>
              <a:noFill/>
            </a:ln>
            <a:effectLst/>
            <a:sp3d/>
          </c:spPr>
          <c:invertIfNegative val="0"/>
          <c:dPt>
            <c:idx val="0"/>
            <c:invertIfNegative val="0"/>
            <c:bubble3D val="0"/>
            <c:spPr>
              <a:solidFill>
                <a:srgbClr val="92D050"/>
              </a:solidFill>
              <a:ln>
                <a:noFill/>
              </a:ln>
              <a:effectLst/>
              <a:sp3d/>
            </c:spPr>
            <c:extLst>
              <c:ext xmlns:c16="http://schemas.microsoft.com/office/drawing/2014/chart" uri="{C3380CC4-5D6E-409C-BE32-E72D297353CC}">
                <c16:uniqueId val="{00000004-E7DB-4CF1-ADDE-CFD7D800C4DB}"/>
              </c:ext>
            </c:extLst>
          </c:dPt>
          <c:dPt>
            <c:idx val="1"/>
            <c:invertIfNegative val="0"/>
            <c:bubble3D val="0"/>
            <c:spPr>
              <a:solidFill>
                <a:srgbClr val="FF0000"/>
              </a:solidFill>
              <a:ln>
                <a:noFill/>
              </a:ln>
              <a:effectLst/>
              <a:sp3d/>
            </c:spPr>
            <c:extLst>
              <c:ext xmlns:c16="http://schemas.microsoft.com/office/drawing/2014/chart" uri="{C3380CC4-5D6E-409C-BE32-E72D297353CC}">
                <c16:uniqueId val="{00000005-E7DB-4CF1-ADDE-CFD7D800C4DB}"/>
              </c:ext>
            </c:extLst>
          </c:dPt>
          <c:dPt>
            <c:idx val="2"/>
            <c:invertIfNegative val="0"/>
            <c:bubble3D val="0"/>
            <c:spPr>
              <a:solidFill>
                <a:srgbClr val="FF0000"/>
              </a:solidFill>
              <a:ln>
                <a:noFill/>
              </a:ln>
              <a:effectLst/>
              <a:sp3d/>
            </c:spPr>
            <c:extLst>
              <c:ext xmlns:c16="http://schemas.microsoft.com/office/drawing/2014/chart" uri="{C3380CC4-5D6E-409C-BE32-E72D297353CC}">
                <c16:uniqueId val="{00000006-E7DB-4CF1-ADDE-CFD7D800C4DB}"/>
              </c:ext>
            </c:extLst>
          </c:dPt>
          <c:dPt>
            <c:idx val="3"/>
            <c:invertIfNegative val="0"/>
            <c:bubble3D val="0"/>
            <c:spPr>
              <a:solidFill>
                <a:srgbClr val="FF0000"/>
              </a:solidFill>
              <a:ln>
                <a:noFill/>
              </a:ln>
              <a:effectLst/>
              <a:sp3d/>
            </c:spPr>
            <c:extLst>
              <c:ext xmlns:c16="http://schemas.microsoft.com/office/drawing/2014/chart" uri="{C3380CC4-5D6E-409C-BE32-E72D297353CC}">
                <c16:uniqueId val="{00000007-E7DB-4CF1-ADDE-CFD7D800C4DB}"/>
              </c:ext>
            </c:extLst>
          </c:dPt>
          <c:dPt>
            <c:idx val="4"/>
            <c:invertIfNegative val="0"/>
            <c:bubble3D val="0"/>
            <c:spPr>
              <a:solidFill>
                <a:srgbClr val="FF0000"/>
              </a:solidFill>
              <a:ln>
                <a:noFill/>
              </a:ln>
              <a:effectLst/>
              <a:sp3d/>
            </c:spPr>
            <c:extLst>
              <c:ext xmlns:c16="http://schemas.microsoft.com/office/drawing/2014/chart" uri="{C3380CC4-5D6E-409C-BE32-E72D297353CC}">
                <c16:uniqueId val="{00000008-E7DB-4CF1-ADDE-CFD7D800C4DB}"/>
              </c:ext>
            </c:extLst>
          </c:dPt>
          <c:dPt>
            <c:idx val="6"/>
            <c:invertIfNegative val="0"/>
            <c:bubble3D val="0"/>
            <c:spPr>
              <a:solidFill>
                <a:srgbClr val="FF0000"/>
              </a:solidFill>
              <a:ln>
                <a:noFill/>
              </a:ln>
              <a:effectLst/>
              <a:sp3d/>
            </c:spPr>
            <c:extLst>
              <c:ext xmlns:c16="http://schemas.microsoft.com/office/drawing/2014/chart" uri="{C3380CC4-5D6E-409C-BE32-E72D297353CC}">
                <c16:uniqueId val="{00000009-E7DB-4CF1-ADDE-CFD7D800C4DB}"/>
              </c:ext>
            </c:extLst>
          </c:dPt>
          <c:dLbls>
            <c:dLbl>
              <c:idx val="6"/>
              <c:spPr>
                <a:noFill/>
                <a:ln>
                  <a:noFill/>
                </a:ln>
                <a:effectLst/>
              </c:spPr>
              <c:txPr>
                <a:bodyPr rot="0" spcFirstLastPara="1" vertOverflow="ellipsis" vert="horz" wrap="square" anchor="ctr" anchorCtr="1"/>
                <a:lstStyle/>
                <a:p>
                  <a:pPr>
                    <a:defRPr sz="2400" b="1" i="0" u="none" strike="noStrike" kern="1200" baseline="0">
                      <a:solidFill>
                        <a:schemeClr val="tx1"/>
                      </a:solidFill>
                      <a:latin typeface="+mn-lt"/>
                      <a:ea typeface="+mn-ea"/>
                      <a:cs typeface="+mn-cs"/>
                    </a:defRPr>
                  </a:pPr>
                  <a:endParaRPr lang="en-NG"/>
                </a:p>
              </c:txPr>
              <c:showLegendKey val="0"/>
              <c:showVal val="1"/>
              <c:showCatName val="0"/>
              <c:showSerName val="0"/>
              <c:showPercent val="0"/>
              <c:showBubbleSize val="0"/>
              <c:extLst>
                <c:ext xmlns:c16="http://schemas.microsoft.com/office/drawing/2014/chart" uri="{C3380CC4-5D6E-409C-BE32-E72D297353CC}">
                  <c16:uniqueId val="{00000009-E7DB-4CF1-ADDE-CFD7D800C4DB}"/>
                </c:ext>
              </c:extLst>
            </c:dLbl>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NG"/>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DDOI!$Q$2:$Q$8</c:f>
              <c:strCache>
                <c:ptCount val="7"/>
                <c:pt idx="0">
                  <c:v>Adovacy</c:v>
                </c:pt>
                <c:pt idx="1">
                  <c:v>Roadmap</c:v>
                </c:pt>
                <c:pt idx="2">
                  <c:v>Data and Profile Estimation</c:v>
                </c:pt>
                <c:pt idx="3">
                  <c:v>Development Plans and Budgets Integration</c:v>
                </c:pt>
                <c:pt idx="4">
                  <c:v>Monitoring Index and Observatory</c:v>
                </c:pt>
                <c:pt idx="6">
                  <c:v>Practical Evidence Building</c:v>
                </c:pt>
              </c:strCache>
            </c:strRef>
          </c:cat>
          <c:val>
            <c:numRef>
              <c:f>DDOI!$R$2:$R$8</c:f>
              <c:numCache>
                <c:formatCode>0.0</c:formatCode>
                <c:ptCount val="7"/>
                <c:pt idx="0">
                  <c:v>66.666666666666657</c:v>
                </c:pt>
                <c:pt idx="1">
                  <c:v>18.421052631578945</c:v>
                </c:pt>
                <c:pt idx="2">
                  <c:v>7.8947368421052628</c:v>
                </c:pt>
                <c:pt idx="3">
                  <c:v>3.9473684210526314</c:v>
                </c:pt>
                <c:pt idx="4">
                  <c:v>2.6315789473684208</c:v>
                </c:pt>
                <c:pt idx="6">
                  <c:v>10.6</c:v>
                </c:pt>
              </c:numCache>
            </c:numRef>
          </c:val>
          <c:extLst>
            <c:ext xmlns:c16="http://schemas.microsoft.com/office/drawing/2014/chart" uri="{C3380CC4-5D6E-409C-BE32-E72D297353CC}">
              <c16:uniqueId val="{00000000-E7DB-4CF1-ADDE-CFD7D800C4DB}"/>
            </c:ext>
          </c:extLst>
        </c:ser>
        <c:dLbls>
          <c:showLegendKey val="0"/>
          <c:showVal val="0"/>
          <c:showCatName val="0"/>
          <c:showSerName val="0"/>
          <c:showPercent val="0"/>
          <c:showBubbleSize val="0"/>
        </c:dLbls>
        <c:gapWidth val="150"/>
        <c:shape val="box"/>
        <c:axId val="1683709871"/>
        <c:axId val="783673791"/>
        <c:axId val="0"/>
      </c:bar3DChart>
      <c:catAx>
        <c:axId val="1683709871"/>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NG"/>
          </a:p>
        </c:txPr>
        <c:crossAx val="783673791"/>
        <c:crosses val="autoZero"/>
        <c:auto val="1"/>
        <c:lblAlgn val="r"/>
        <c:lblOffset val="100"/>
        <c:noMultiLvlLbl val="0"/>
      </c:catAx>
      <c:valAx>
        <c:axId val="783673791"/>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NG"/>
          </a:p>
        </c:txPr>
        <c:crossAx val="168370987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c:spPr>
  <c:txPr>
    <a:bodyPr/>
    <a:lstStyle/>
    <a:p>
      <a:pPr>
        <a:defRPr sz="1800">
          <a:solidFill>
            <a:schemeClr val="tx1"/>
          </a:solidFill>
        </a:defRPr>
      </a:pPr>
      <a:endParaRPr lang="en-NG"/>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radarChart>
        <c:radarStyle val="filled"/>
        <c:varyColors val="0"/>
        <c:ser>
          <c:idx val="0"/>
          <c:order val="0"/>
          <c:tx>
            <c:strRef>
              <c:f>Charts!$D$1</c:f>
              <c:strCache>
                <c:ptCount val="1"/>
                <c:pt idx="0">
                  <c:v>2016</c:v>
                </c:pt>
              </c:strCache>
            </c:strRef>
          </c:tx>
          <c:spPr>
            <a:solidFill>
              <a:schemeClr val="accent1">
                <a:alpha val="50196"/>
              </a:schemeClr>
            </a:solidFill>
            <a:ln w="25400">
              <a:solidFill>
                <a:schemeClr val="accent1"/>
              </a:solidFill>
              <a:prstDash val="sysDot"/>
            </a:ln>
            <a:effectLst/>
          </c:spPr>
          <c:dLbls>
            <c:spPr>
              <a:solidFill>
                <a:schemeClr val="bg1"/>
              </a:solidFill>
              <a:ln>
                <a:solidFill>
                  <a:srgbClr val="00B050"/>
                </a:solidFill>
              </a:ln>
              <a:effectLst/>
            </c:spPr>
            <c:txPr>
              <a:bodyPr rot="0" spcFirstLastPara="1" vertOverflow="ellipsis" vert="horz" wrap="square" anchor="ctr" anchorCtr="1"/>
              <a:lstStyle/>
              <a:p>
                <a:pPr>
                  <a:defRPr sz="1800" b="0" i="0" u="none" strike="noStrike" kern="1200" baseline="0">
                    <a:solidFill>
                      <a:schemeClr val="tx1"/>
                    </a:solidFill>
                    <a:latin typeface="Calibri" panose="020F0502020204030204" pitchFamily="34" charset="0"/>
                    <a:ea typeface="Calibri" panose="020F0502020204030204" pitchFamily="34" charset="0"/>
                    <a:cs typeface="Calibri" panose="020F0502020204030204" pitchFamily="34" charset="0"/>
                  </a:defRPr>
                </a:pPr>
                <a:endParaRPr lang="en-NG"/>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Charts!$C$2:$C$6</c:f>
              <c:strCache>
                <c:ptCount val="5"/>
                <c:pt idx="0">
                  <c:v>Health and Wellbeing</c:v>
                </c:pt>
                <c:pt idx="1">
                  <c:v>Education and Skill Development</c:v>
                </c:pt>
                <c:pt idx="2">
                  <c:v>Employment and Entrepreneurship</c:v>
                </c:pt>
                <c:pt idx="3">
                  <c:v>Governance and Youth Participation</c:v>
                </c:pt>
                <c:pt idx="4">
                  <c:v>Practical Evidence-Building on DD</c:v>
                </c:pt>
              </c:strCache>
            </c:strRef>
          </c:cat>
          <c:val>
            <c:numRef>
              <c:f>Charts!$D$2:$D$6</c:f>
              <c:numCache>
                <c:formatCode>0.0</c:formatCode>
                <c:ptCount val="5"/>
                <c:pt idx="0">
                  <c:v>32.700000000000003</c:v>
                </c:pt>
                <c:pt idx="1">
                  <c:v>45.1</c:v>
                </c:pt>
                <c:pt idx="2">
                  <c:v>34.200000000000003</c:v>
                </c:pt>
                <c:pt idx="3">
                  <c:v>51.1</c:v>
                </c:pt>
                <c:pt idx="4">
                  <c:v>8.1</c:v>
                </c:pt>
              </c:numCache>
            </c:numRef>
          </c:val>
          <c:extLst>
            <c:ext xmlns:c16="http://schemas.microsoft.com/office/drawing/2014/chart" uri="{C3380CC4-5D6E-409C-BE32-E72D297353CC}">
              <c16:uniqueId val="{00000000-5EB7-4DDF-AA29-F0305FC27935}"/>
            </c:ext>
          </c:extLst>
        </c:ser>
        <c:dLbls>
          <c:showLegendKey val="0"/>
          <c:showVal val="0"/>
          <c:showCatName val="0"/>
          <c:showSerName val="0"/>
          <c:showPercent val="0"/>
          <c:showBubbleSize val="0"/>
        </c:dLbls>
        <c:axId val="2042244863"/>
        <c:axId val="577441391"/>
      </c:radarChart>
      <c:catAx>
        <c:axId val="20422448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800" b="0" i="0" u="none" strike="noStrike" kern="1200" baseline="0">
                <a:solidFill>
                  <a:schemeClr val="tx1"/>
                </a:solidFill>
                <a:latin typeface="Calibri" panose="020F0502020204030204" pitchFamily="34" charset="0"/>
                <a:ea typeface="Calibri" panose="020F0502020204030204" pitchFamily="34" charset="0"/>
                <a:cs typeface="Calibri" panose="020F0502020204030204" pitchFamily="34" charset="0"/>
              </a:defRPr>
            </a:pPr>
            <a:endParaRPr lang="en-US"/>
          </a:p>
        </c:txPr>
        <c:crossAx val="577441391"/>
        <c:crosses val="autoZero"/>
        <c:auto val="1"/>
        <c:lblAlgn val="ctr"/>
        <c:lblOffset val="100"/>
        <c:noMultiLvlLbl val="0"/>
      </c:catAx>
      <c:valAx>
        <c:axId val="577441391"/>
        <c:scaling>
          <c:orientation val="minMax"/>
          <c:max val="100"/>
        </c:scaling>
        <c:delete val="0"/>
        <c:axPos val="l"/>
        <c:majorGridlines>
          <c:spPr>
            <a:ln w="15875" cap="flat" cmpd="sng" algn="ctr">
              <a:solidFill>
                <a:srgbClr val="00B050"/>
              </a:solidFill>
              <a:round/>
            </a:ln>
            <a:effectLst>
              <a:outerShdw blurRad="50800" dist="50800" dir="5400000" algn="ctr" rotWithShape="0">
                <a:schemeClr val="bg1"/>
              </a:outerShdw>
            </a:effectLst>
          </c:spPr>
        </c:majorGridlines>
        <c:numFmt formatCode="0" sourceLinked="0"/>
        <c:majorTickMark val="out"/>
        <c:minorTickMark val="none"/>
        <c:tickLblPos val="none"/>
        <c:spPr>
          <a:noFill/>
          <a:ln>
            <a:solidFill>
              <a:schemeClr val="accent1"/>
            </a:solidFill>
          </a:ln>
          <a:effectLst/>
        </c:spPr>
        <c:txPr>
          <a:bodyPr rot="-60000000" spcFirstLastPara="1" vertOverflow="ellipsis" vert="horz" wrap="square" anchor="ctr" anchorCtr="1"/>
          <a:lstStyle/>
          <a:p>
            <a:pPr>
              <a:defRPr sz="1800" b="0" i="0" u="none" strike="noStrike" kern="1200" baseline="0">
                <a:solidFill>
                  <a:schemeClr val="tx1"/>
                </a:solidFill>
                <a:latin typeface="Calibri" panose="020F0502020204030204" pitchFamily="34" charset="0"/>
                <a:ea typeface="Calibri" panose="020F0502020204030204" pitchFamily="34" charset="0"/>
                <a:cs typeface="Calibri" panose="020F0502020204030204" pitchFamily="34" charset="0"/>
              </a:defRPr>
            </a:pPr>
            <a:endParaRPr lang="en-US"/>
          </a:p>
        </c:txPr>
        <c:crossAx val="204224486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c:spPr>
  <c:txPr>
    <a:bodyPr/>
    <a:lstStyle/>
    <a:p>
      <a:pPr>
        <a:defRPr sz="1800">
          <a:solidFill>
            <a:schemeClr val="tx1"/>
          </a:solidFill>
          <a:latin typeface="Calibri" panose="020F0502020204030204" pitchFamily="34" charset="0"/>
          <a:ea typeface="Calibri" panose="020F0502020204030204" pitchFamily="34" charset="0"/>
          <a:cs typeface="Calibri" panose="020F0502020204030204" pitchFamily="34" charset="0"/>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radarChart>
        <c:radarStyle val="filled"/>
        <c:varyColors val="0"/>
        <c:ser>
          <c:idx val="0"/>
          <c:order val="0"/>
          <c:tx>
            <c:strRef>
              <c:f>Charts!$B$1</c:f>
              <c:strCache>
                <c:ptCount val="1"/>
                <c:pt idx="0">
                  <c:v>2022</c:v>
                </c:pt>
              </c:strCache>
            </c:strRef>
          </c:tx>
          <c:spPr>
            <a:solidFill>
              <a:schemeClr val="accent1">
                <a:alpha val="50196"/>
              </a:schemeClr>
            </a:solidFill>
            <a:ln w="25400">
              <a:solidFill>
                <a:schemeClr val="accent1"/>
              </a:solidFill>
              <a:prstDash val="sysDot"/>
            </a:ln>
            <a:effectLst/>
          </c:spPr>
          <c:dLbls>
            <c:spPr>
              <a:solidFill>
                <a:schemeClr val="bg1"/>
              </a:solidFill>
              <a:ln>
                <a:solidFill>
                  <a:srgbClr val="00B050"/>
                </a:solidFill>
              </a:ln>
              <a:effectLst/>
            </c:spPr>
            <c:txPr>
              <a:bodyPr rot="0" spcFirstLastPara="1" vertOverflow="ellipsis" vert="horz" wrap="square" anchor="ctr" anchorCtr="1"/>
              <a:lstStyle/>
              <a:p>
                <a:pPr>
                  <a:defRPr sz="1800" b="0" i="0" u="none" strike="noStrike" kern="1200" baseline="0">
                    <a:solidFill>
                      <a:schemeClr val="tx1"/>
                    </a:solidFill>
                    <a:latin typeface="Calibri" panose="020F0502020204030204" pitchFamily="34" charset="0"/>
                    <a:ea typeface="Calibri" panose="020F0502020204030204" pitchFamily="34" charset="0"/>
                    <a:cs typeface="Calibri" panose="020F0502020204030204" pitchFamily="34" charset="0"/>
                  </a:defRPr>
                </a:pPr>
                <a:endParaRPr lang="en-NG"/>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Charts!$A$2:$A$6</c:f>
              <c:strCache>
                <c:ptCount val="5"/>
                <c:pt idx="0">
                  <c:v>Health and Wellbeing</c:v>
                </c:pt>
                <c:pt idx="1">
                  <c:v>Education and Skill Development</c:v>
                </c:pt>
                <c:pt idx="2">
                  <c:v>Employment and Entrepreneurship</c:v>
                </c:pt>
                <c:pt idx="3">
                  <c:v>Governance and Youth Participation</c:v>
                </c:pt>
                <c:pt idx="4">
                  <c:v>Practical Evidence-Building on DD</c:v>
                </c:pt>
              </c:strCache>
            </c:strRef>
          </c:cat>
          <c:val>
            <c:numRef>
              <c:f>Charts!$B$2:$B$6</c:f>
              <c:numCache>
                <c:formatCode>0.0</c:formatCode>
                <c:ptCount val="5"/>
                <c:pt idx="0">
                  <c:v>39.645979305079052</c:v>
                </c:pt>
                <c:pt idx="1">
                  <c:v>43.649829107972174</c:v>
                </c:pt>
                <c:pt idx="2">
                  <c:v>38.325222777579192</c:v>
                </c:pt>
                <c:pt idx="3">
                  <c:v>40.641803397325511</c:v>
                </c:pt>
                <c:pt idx="4">
                  <c:v>10.57017543859649</c:v>
                </c:pt>
              </c:numCache>
            </c:numRef>
          </c:val>
          <c:extLst>
            <c:ext xmlns:c16="http://schemas.microsoft.com/office/drawing/2014/chart" uri="{C3380CC4-5D6E-409C-BE32-E72D297353CC}">
              <c16:uniqueId val="{00000000-B58A-4848-932D-1B9301DDE1EE}"/>
            </c:ext>
          </c:extLst>
        </c:ser>
        <c:dLbls>
          <c:showLegendKey val="0"/>
          <c:showVal val="0"/>
          <c:showCatName val="0"/>
          <c:showSerName val="0"/>
          <c:showPercent val="0"/>
          <c:showBubbleSize val="0"/>
        </c:dLbls>
        <c:axId val="2042244863"/>
        <c:axId val="577441391"/>
      </c:radarChart>
      <c:catAx>
        <c:axId val="20422448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800" b="0" i="0" u="none" strike="noStrike" kern="1200" baseline="0">
                <a:solidFill>
                  <a:schemeClr val="tx1"/>
                </a:solidFill>
                <a:latin typeface="Calibri" panose="020F0502020204030204" pitchFamily="34" charset="0"/>
                <a:ea typeface="Calibri" panose="020F0502020204030204" pitchFamily="34" charset="0"/>
                <a:cs typeface="Calibri" panose="020F0502020204030204" pitchFamily="34" charset="0"/>
              </a:defRPr>
            </a:pPr>
            <a:endParaRPr lang="en-US"/>
          </a:p>
        </c:txPr>
        <c:crossAx val="577441391"/>
        <c:crosses val="autoZero"/>
        <c:auto val="1"/>
        <c:lblAlgn val="ctr"/>
        <c:lblOffset val="100"/>
        <c:noMultiLvlLbl val="0"/>
      </c:catAx>
      <c:valAx>
        <c:axId val="577441391"/>
        <c:scaling>
          <c:orientation val="minMax"/>
          <c:max val="100"/>
        </c:scaling>
        <c:delete val="0"/>
        <c:axPos val="l"/>
        <c:majorGridlines>
          <c:spPr>
            <a:ln w="15875" cap="flat" cmpd="sng" algn="ctr">
              <a:solidFill>
                <a:srgbClr val="00B050"/>
              </a:solidFill>
              <a:round/>
            </a:ln>
            <a:effectLst>
              <a:outerShdw blurRad="50800" dist="50800" dir="5400000" algn="ctr" rotWithShape="0">
                <a:schemeClr val="bg1"/>
              </a:outerShdw>
            </a:effectLst>
          </c:spPr>
        </c:majorGridlines>
        <c:numFmt formatCode="0" sourceLinked="0"/>
        <c:majorTickMark val="out"/>
        <c:minorTickMark val="none"/>
        <c:tickLblPos val="none"/>
        <c:spPr>
          <a:noFill/>
          <a:ln>
            <a:solidFill>
              <a:schemeClr val="accent1"/>
            </a:solid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Calibri" panose="020F0502020204030204" pitchFamily="34" charset="0"/>
                <a:ea typeface="Calibri" panose="020F0502020204030204" pitchFamily="34" charset="0"/>
                <a:cs typeface="Calibri" panose="020F0502020204030204" pitchFamily="34" charset="0"/>
              </a:defRPr>
            </a:pPr>
            <a:endParaRPr lang="en-US"/>
          </a:p>
        </c:txPr>
        <c:crossAx val="2042244863"/>
        <c:crosses val="autoZero"/>
        <c:crossBetween val="between"/>
        <c:majorUnit val="2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c:spPr>
  <c:txPr>
    <a:bodyPr/>
    <a:lstStyle/>
    <a:p>
      <a:pPr>
        <a:defRPr sz="1800">
          <a:latin typeface="Calibri" panose="020F0502020204030204" pitchFamily="34" charset="0"/>
          <a:ea typeface="Calibri" panose="020F0502020204030204" pitchFamily="34" charset="0"/>
          <a:cs typeface="Calibri" panose="020F050202020403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tx>
            <c:strRef>
              <c:f>DDOI!$B$1</c:f>
              <c:strCache>
                <c:ptCount val="1"/>
                <c:pt idx="0">
                  <c:v>2022</c:v>
                </c:pt>
              </c:strCache>
            </c:strRef>
          </c:tx>
          <c:spPr>
            <a:solidFill>
              <a:schemeClr val="accent1"/>
            </a:solidFill>
            <a:ln>
              <a:noFill/>
            </a:ln>
            <a:effectLst/>
            <a:sp3d/>
          </c:spPr>
          <c:invertIfNegative val="0"/>
          <c:dPt>
            <c:idx val="0"/>
            <c:invertIfNegative val="0"/>
            <c:bubble3D val="0"/>
            <c:spPr>
              <a:solidFill>
                <a:srgbClr val="FFFF00"/>
              </a:solidFill>
              <a:ln>
                <a:noFill/>
              </a:ln>
              <a:effectLst/>
              <a:sp3d/>
            </c:spPr>
            <c:extLst>
              <c:ext xmlns:c16="http://schemas.microsoft.com/office/drawing/2014/chart" uri="{C3380CC4-5D6E-409C-BE32-E72D297353CC}">
                <c16:uniqueId val="{00000000-DE2F-47A5-8CD3-98841B33F630}"/>
              </c:ext>
            </c:extLst>
          </c:dPt>
          <c:dPt>
            <c:idx val="1"/>
            <c:invertIfNegative val="0"/>
            <c:bubble3D val="0"/>
            <c:spPr>
              <a:solidFill>
                <a:srgbClr val="FFFF00"/>
              </a:solidFill>
              <a:ln>
                <a:noFill/>
              </a:ln>
              <a:effectLst/>
              <a:sp3d/>
            </c:spPr>
            <c:extLst>
              <c:ext xmlns:c16="http://schemas.microsoft.com/office/drawing/2014/chart" uri="{C3380CC4-5D6E-409C-BE32-E72D297353CC}">
                <c16:uniqueId val="{00000001-DE2F-47A5-8CD3-98841B33F630}"/>
              </c:ext>
            </c:extLst>
          </c:dPt>
          <c:dPt>
            <c:idx val="2"/>
            <c:invertIfNegative val="0"/>
            <c:bubble3D val="0"/>
            <c:spPr>
              <a:solidFill>
                <a:srgbClr val="FFC000"/>
              </a:solidFill>
              <a:ln>
                <a:noFill/>
              </a:ln>
              <a:effectLst/>
              <a:sp3d/>
            </c:spPr>
            <c:extLst>
              <c:ext xmlns:c16="http://schemas.microsoft.com/office/drawing/2014/chart" uri="{C3380CC4-5D6E-409C-BE32-E72D297353CC}">
                <c16:uniqueId val="{00000007-DE2F-47A5-8CD3-98841B33F630}"/>
              </c:ext>
            </c:extLst>
          </c:dPt>
          <c:dPt>
            <c:idx val="3"/>
            <c:invertIfNegative val="0"/>
            <c:bubble3D val="0"/>
            <c:spPr>
              <a:solidFill>
                <a:srgbClr val="FFC000"/>
              </a:solidFill>
              <a:ln>
                <a:noFill/>
              </a:ln>
              <a:effectLst/>
              <a:sp3d/>
            </c:spPr>
            <c:extLst>
              <c:ext xmlns:c16="http://schemas.microsoft.com/office/drawing/2014/chart" uri="{C3380CC4-5D6E-409C-BE32-E72D297353CC}">
                <c16:uniqueId val="{00000006-DE2F-47A5-8CD3-98841B33F630}"/>
              </c:ext>
            </c:extLst>
          </c:dPt>
          <c:dPt>
            <c:idx val="4"/>
            <c:invertIfNegative val="0"/>
            <c:bubble3D val="0"/>
            <c:spPr>
              <a:solidFill>
                <a:srgbClr val="FFC000"/>
              </a:solidFill>
              <a:ln>
                <a:noFill/>
              </a:ln>
              <a:effectLst/>
              <a:sp3d/>
            </c:spPr>
            <c:extLst>
              <c:ext xmlns:c16="http://schemas.microsoft.com/office/drawing/2014/chart" uri="{C3380CC4-5D6E-409C-BE32-E72D297353CC}">
                <c16:uniqueId val="{00000005-DE2F-47A5-8CD3-98841B33F630}"/>
              </c:ext>
            </c:extLst>
          </c:dPt>
          <c:dPt>
            <c:idx val="5"/>
            <c:invertIfNegative val="0"/>
            <c:bubble3D val="0"/>
            <c:spPr>
              <a:solidFill>
                <a:srgbClr val="FFC000"/>
              </a:solidFill>
              <a:ln>
                <a:noFill/>
              </a:ln>
              <a:effectLst/>
              <a:sp3d/>
            </c:spPr>
            <c:extLst>
              <c:ext xmlns:c16="http://schemas.microsoft.com/office/drawing/2014/chart" uri="{C3380CC4-5D6E-409C-BE32-E72D297353CC}">
                <c16:uniqueId val="{00000004-DE2F-47A5-8CD3-98841B33F630}"/>
              </c:ext>
            </c:extLst>
          </c:dPt>
          <c:dPt>
            <c:idx val="6"/>
            <c:invertIfNegative val="0"/>
            <c:bubble3D val="0"/>
            <c:spPr>
              <a:solidFill>
                <a:srgbClr val="FF0000"/>
              </a:solidFill>
              <a:ln>
                <a:noFill/>
              </a:ln>
              <a:effectLst/>
              <a:sp3d/>
            </c:spPr>
            <c:extLst>
              <c:ext xmlns:c16="http://schemas.microsoft.com/office/drawing/2014/chart" uri="{C3380CC4-5D6E-409C-BE32-E72D297353CC}">
                <c16:uniqueId val="{00000002-DE2F-47A5-8CD3-98841B33F630}"/>
              </c:ext>
            </c:extLst>
          </c:dPt>
          <c:dPt>
            <c:idx val="8"/>
            <c:invertIfNegative val="0"/>
            <c:bubble3D val="0"/>
            <c:spPr>
              <a:solidFill>
                <a:srgbClr val="FFC000"/>
              </a:solidFill>
              <a:ln>
                <a:noFill/>
              </a:ln>
              <a:effectLst/>
              <a:sp3d/>
            </c:spPr>
            <c:extLst>
              <c:ext xmlns:c16="http://schemas.microsoft.com/office/drawing/2014/chart" uri="{C3380CC4-5D6E-409C-BE32-E72D297353CC}">
                <c16:uniqueId val="{00000003-DE2F-47A5-8CD3-98841B33F630}"/>
              </c:ext>
            </c:extLst>
          </c:dPt>
          <c:dLbls>
            <c:dLbl>
              <c:idx val="0"/>
              <c:spPr>
                <a:solidFill>
                  <a:srgbClr val="FFFF00"/>
                </a:solid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NG"/>
                </a:p>
              </c:txPr>
              <c:showLegendKey val="0"/>
              <c:showVal val="1"/>
              <c:showCatName val="0"/>
              <c:showSerName val="0"/>
              <c:showPercent val="0"/>
              <c:showBubbleSize val="0"/>
              <c:extLst>
                <c:ext xmlns:c16="http://schemas.microsoft.com/office/drawing/2014/chart" uri="{C3380CC4-5D6E-409C-BE32-E72D297353CC}">
                  <c16:uniqueId val="{00000000-DE2F-47A5-8CD3-98841B33F630}"/>
                </c:ext>
              </c:extLst>
            </c:dLbl>
            <c:dLbl>
              <c:idx val="1"/>
              <c:spPr>
                <a:solidFill>
                  <a:srgbClr val="FFFF00"/>
                </a:solid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NG"/>
                </a:p>
              </c:txPr>
              <c:showLegendKey val="0"/>
              <c:showVal val="1"/>
              <c:showCatName val="0"/>
              <c:showSerName val="0"/>
              <c:showPercent val="0"/>
              <c:showBubbleSize val="0"/>
              <c:extLst>
                <c:ext xmlns:c16="http://schemas.microsoft.com/office/drawing/2014/chart" uri="{C3380CC4-5D6E-409C-BE32-E72D297353CC}">
                  <c16:uniqueId val="{00000001-DE2F-47A5-8CD3-98841B33F630}"/>
                </c:ext>
              </c:extLst>
            </c:dLbl>
            <c:dLbl>
              <c:idx val="2"/>
              <c:spPr>
                <a:solidFill>
                  <a:srgbClr val="FFC000"/>
                </a:solid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NG"/>
                </a:p>
              </c:txPr>
              <c:showLegendKey val="0"/>
              <c:showVal val="1"/>
              <c:showCatName val="0"/>
              <c:showSerName val="0"/>
              <c:showPercent val="0"/>
              <c:showBubbleSize val="0"/>
              <c:extLst>
                <c:ext xmlns:c16="http://schemas.microsoft.com/office/drawing/2014/chart" uri="{C3380CC4-5D6E-409C-BE32-E72D297353CC}">
                  <c16:uniqueId val="{00000007-DE2F-47A5-8CD3-98841B33F630}"/>
                </c:ext>
              </c:extLst>
            </c:dLbl>
            <c:dLbl>
              <c:idx val="3"/>
              <c:spPr>
                <a:solidFill>
                  <a:srgbClr val="FFC000"/>
                </a:solid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NG"/>
                </a:p>
              </c:txPr>
              <c:showLegendKey val="0"/>
              <c:showVal val="1"/>
              <c:showCatName val="0"/>
              <c:showSerName val="0"/>
              <c:showPercent val="0"/>
              <c:showBubbleSize val="0"/>
              <c:extLst>
                <c:ext xmlns:c16="http://schemas.microsoft.com/office/drawing/2014/chart" uri="{C3380CC4-5D6E-409C-BE32-E72D297353CC}">
                  <c16:uniqueId val="{00000006-DE2F-47A5-8CD3-98841B33F630}"/>
                </c:ext>
              </c:extLst>
            </c:dLbl>
            <c:dLbl>
              <c:idx val="4"/>
              <c:spPr>
                <a:solidFill>
                  <a:srgbClr val="FFC000"/>
                </a:solid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NG"/>
                </a:p>
              </c:txPr>
              <c:showLegendKey val="0"/>
              <c:showVal val="1"/>
              <c:showCatName val="0"/>
              <c:showSerName val="0"/>
              <c:showPercent val="0"/>
              <c:showBubbleSize val="0"/>
              <c:extLst>
                <c:ext xmlns:c16="http://schemas.microsoft.com/office/drawing/2014/chart" uri="{C3380CC4-5D6E-409C-BE32-E72D297353CC}">
                  <c16:uniqueId val="{00000005-DE2F-47A5-8CD3-98841B33F630}"/>
                </c:ext>
              </c:extLst>
            </c:dLbl>
            <c:dLbl>
              <c:idx val="5"/>
              <c:spPr>
                <a:solidFill>
                  <a:srgbClr val="FFC000"/>
                </a:solid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NG"/>
                </a:p>
              </c:txPr>
              <c:showLegendKey val="0"/>
              <c:showVal val="1"/>
              <c:showCatName val="0"/>
              <c:showSerName val="0"/>
              <c:showPercent val="0"/>
              <c:showBubbleSize val="0"/>
              <c:extLst>
                <c:ext xmlns:c16="http://schemas.microsoft.com/office/drawing/2014/chart" uri="{C3380CC4-5D6E-409C-BE32-E72D297353CC}">
                  <c16:uniqueId val="{00000004-DE2F-47A5-8CD3-98841B33F630}"/>
                </c:ext>
              </c:extLst>
            </c:dLbl>
            <c:dLbl>
              <c:idx val="6"/>
              <c:spPr>
                <a:solidFill>
                  <a:srgbClr val="FF0000"/>
                </a:solid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NG"/>
                </a:p>
              </c:txPr>
              <c:showLegendKey val="0"/>
              <c:showVal val="1"/>
              <c:showCatName val="0"/>
              <c:showSerName val="0"/>
              <c:showPercent val="0"/>
              <c:showBubbleSize val="0"/>
              <c:extLst>
                <c:ext xmlns:c16="http://schemas.microsoft.com/office/drawing/2014/chart" uri="{C3380CC4-5D6E-409C-BE32-E72D297353CC}">
                  <c16:uniqueId val="{00000002-DE2F-47A5-8CD3-98841B33F630}"/>
                </c:ext>
              </c:extLst>
            </c:dLbl>
            <c:dLbl>
              <c:idx val="8"/>
              <c:spPr>
                <a:solidFill>
                  <a:srgbClr val="FFC000"/>
                </a:solidFill>
                <a:ln>
                  <a:noFill/>
                </a:ln>
                <a:effectLst/>
              </c:spPr>
              <c:txPr>
                <a:bodyPr rot="0" spcFirstLastPara="1" vertOverflow="ellipsis" vert="horz" wrap="square" anchor="ctr" anchorCtr="1"/>
                <a:lstStyle/>
                <a:p>
                  <a:pPr>
                    <a:defRPr sz="2400" b="1" i="0" u="none" strike="noStrike" kern="1200" baseline="0">
                      <a:solidFill>
                        <a:schemeClr val="tx1"/>
                      </a:solidFill>
                      <a:latin typeface="+mn-lt"/>
                      <a:ea typeface="+mn-ea"/>
                      <a:cs typeface="+mn-cs"/>
                    </a:defRPr>
                  </a:pPr>
                  <a:endParaRPr lang="en-NG"/>
                </a:p>
              </c:txPr>
              <c:showLegendKey val="0"/>
              <c:showVal val="1"/>
              <c:showCatName val="0"/>
              <c:showSerName val="0"/>
              <c:showPercent val="0"/>
              <c:showBubbleSize val="0"/>
              <c:extLst>
                <c:ext xmlns:c16="http://schemas.microsoft.com/office/drawing/2014/chart" uri="{C3380CC4-5D6E-409C-BE32-E72D297353CC}">
                  <c16:uniqueId val="{00000003-DE2F-47A5-8CD3-98841B33F630}"/>
                </c:ext>
              </c:extLst>
            </c:dLbl>
            <c:spPr>
              <a:solidFill>
                <a:schemeClr val="bg1">
                  <a:lumMod val="95000"/>
                </a:schemeClr>
              </a:solid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NG"/>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DDOI!$A$2:$A$10</c:f>
              <c:strCache>
                <c:ptCount val="9"/>
                <c:pt idx="0">
                  <c:v>Nutrition</c:v>
                </c:pt>
                <c:pt idx="1">
                  <c:v>Family Planning</c:v>
                </c:pt>
                <c:pt idx="2">
                  <c:v>Child health</c:v>
                </c:pt>
                <c:pt idx="3">
                  <c:v>Water and Sanitation</c:v>
                </c:pt>
                <c:pt idx="4">
                  <c:v>Reproductive health</c:v>
                </c:pt>
                <c:pt idx="5">
                  <c:v>Housing</c:v>
                </c:pt>
                <c:pt idx="6">
                  <c:v>Health Quality</c:v>
                </c:pt>
                <c:pt idx="8">
                  <c:v>Health and Wellbeing</c:v>
                </c:pt>
              </c:strCache>
            </c:strRef>
          </c:cat>
          <c:val>
            <c:numRef>
              <c:f>DDOI!$B$2:$B$10</c:f>
              <c:numCache>
                <c:formatCode>0.0</c:formatCode>
                <c:ptCount val="9"/>
                <c:pt idx="0">
                  <c:v>59.50142063698943</c:v>
                </c:pt>
                <c:pt idx="1">
                  <c:v>44.778695652173909</c:v>
                </c:pt>
                <c:pt idx="2">
                  <c:v>38.653534798534785</c:v>
                </c:pt>
                <c:pt idx="3">
                  <c:v>36.700000000000003</c:v>
                </c:pt>
                <c:pt idx="4">
                  <c:v>35.224761904761905</c:v>
                </c:pt>
                <c:pt idx="5">
                  <c:v>28.799999999999997</c:v>
                </c:pt>
                <c:pt idx="6">
                  <c:v>11.397677789956674</c:v>
                </c:pt>
                <c:pt idx="8">
                  <c:v>39.645979305079052</c:v>
                </c:pt>
              </c:numCache>
            </c:numRef>
          </c:val>
          <c:extLst>
            <c:ext xmlns:c16="http://schemas.microsoft.com/office/drawing/2014/chart" uri="{C3380CC4-5D6E-409C-BE32-E72D297353CC}">
              <c16:uniqueId val="{00000000-65ED-4EA2-A57B-29EED7EF6C64}"/>
            </c:ext>
          </c:extLst>
        </c:ser>
        <c:dLbls>
          <c:showLegendKey val="0"/>
          <c:showVal val="0"/>
          <c:showCatName val="0"/>
          <c:showSerName val="0"/>
          <c:showPercent val="0"/>
          <c:showBubbleSize val="0"/>
        </c:dLbls>
        <c:gapWidth val="50"/>
        <c:shape val="box"/>
        <c:axId val="1689245919"/>
        <c:axId val="1799325167"/>
        <c:axId val="0"/>
      </c:bar3DChart>
      <c:catAx>
        <c:axId val="1689245919"/>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NG"/>
          </a:p>
        </c:txPr>
        <c:crossAx val="1799325167"/>
        <c:crosses val="autoZero"/>
        <c:auto val="1"/>
        <c:lblAlgn val="ctr"/>
        <c:lblOffset val="100"/>
        <c:noMultiLvlLbl val="0"/>
      </c:catAx>
      <c:valAx>
        <c:axId val="1799325167"/>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NG"/>
          </a:p>
        </c:txPr>
        <c:crossAx val="168924591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c:spPr>
  <c:txPr>
    <a:bodyPr/>
    <a:lstStyle/>
    <a:p>
      <a:pPr>
        <a:defRPr sz="1800">
          <a:solidFill>
            <a:schemeClr val="tx1"/>
          </a:solidFill>
        </a:defRPr>
      </a:pPr>
      <a:endParaRPr lang="en-NG"/>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1"/>
          <c:order val="0"/>
          <c:tx>
            <c:strRef>
              <c:f>DDOI!$G$1</c:f>
              <c:strCache>
                <c:ptCount val="1"/>
                <c:pt idx="0">
                  <c:v>2016</c:v>
                </c:pt>
              </c:strCache>
            </c:strRef>
          </c:tx>
          <c:spPr>
            <a:solidFill>
              <a:schemeClr val="accent2"/>
            </a:solidFill>
            <a:ln>
              <a:noFill/>
            </a:ln>
            <a:effectLst/>
            <a:sp3d/>
          </c:spPr>
          <c:invertIfNegative val="0"/>
          <c:dPt>
            <c:idx val="0"/>
            <c:invertIfNegative val="0"/>
            <c:bubble3D val="0"/>
            <c:spPr>
              <a:solidFill>
                <a:srgbClr val="FFFF00"/>
              </a:solidFill>
              <a:ln>
                <a:noFill/>
              </a:ln>
              <a:effectLst/>
              <a:sp3d/>
            </c:spPr>
            <c:extLst>
              <c:ext xmlns:c16="http://schemas.microsoft.com/office/drawing/2014/chart" uri="{C3380CC4-5D6E-409C-BE32-E72D297353CC}">
                <c16:uniqueId val="{00000006-3617-4421-99DF-DF18828A412D}"/>
              </c:ext>
            </c:extLst>
          </c:dPt>
          <c:dPt>
            <c:idx val="1"/>
            <c:invertIfNegative val="0"/>
            <c:bubble3D val="0"/>
            <c:spPr>
              <a:solidFill>
                <a:srgbClr val="FFFF00"/>
              </a:solidFill>
              <a:ln>
                <a:noFill/>
              </a:ln>
              <a:effectLst/>
              <a:sp3d/>
            </c:spPr>
            <c:extLst>
              <c:ext xmlns:c16="http://schemas.microsoft.com/office/drawing/2014/chart" uri="{C3380CC4-5D6E-409C-BE32-E72D297353CC}">
                <c16:uniqueId val="{00000005-3617-4421-99DF-DF18828A412D}"/>
              </c:ext>
            </c:extLst>
          </c:dPt>
          <c:dPt>
            <c:idx val="2"/>
            <c:invertIfNegative val="0"/>
            <c:bubble3D val="0"/>
            <c:spPr>
              <a:solidFill>
                <a:srgbClr val="FFC000"/>
              </a:solidFill>
              <a:ln>
                <a:noFill/>
              </a:ln>
              <a:effectLst/>
              <a:sp3d/>
            </c:spPr>
            <c:extLst>
              <c:ext xmlns:c16="http://schemas.microsoft.com/office/drawing/2014/chart" uri="{C3380CC4-5D6E-409C-BE32-E72D297353CC}">
                <c16:uniqueId val="{00000002-3617-4421-99DF-DF18828A412D}"/>
              </c:ext>
            </c:extLst>
          </c:dPt>
          <c:dPt>
            <c:idx val="4"/>
            <c:invertIfNegative val="0"/>
            <c:bubble3D val="0"/>
            <c:spPr>
              <a:solidFill>
                <a:srgbClr val="FFFF00"/>
              </a:solidFill>
              <a:ln>
                <a:noFill/>
              </a:ln>
              <a:effectLst/>
              <a:sp3d/>
            </c:spPr>
            <c:extLst>
              <c:ext xmlns:c16="http://schemas.microsoft.com/office/drawing/2014/chart" uri="{C3380CC4-5D6E-409C-BE32-E72D297353CC}">
                <c16:uniqueId val="{00000003-3617-4421-99DF-DF18828A412D}"/>
              </c:ext>
            </c:extLst>
          </c:dPt>
          <c:dLbls>
            <c:dLbl>
              <c:idx val="0"/>
              <c:layout>
                <c:manualLayout>
                  <c:x val="2.8663194444444446E-2"/>
                  <c:y val="-9.2393112561059377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617-4421-99DF-DF18828A412D}"/>
                </c:ext>
              </c:extLst>
            </c:dLbl>
            <c:dLbl>
              <c:idx val="1"/>
              <c:layout>
                <c:manualLayout>
                  <c:x val="2.8663194444444283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617-4421-99DF-DF18828A412D}"/>
                </c:ext>
              </c:extLst>
            </c:dLbl>
            <c:dLbl>
              <c:idx val="2"/>
              <c:layout>
                <c:manualLayout>
                  <c:x val="3.3072916666666667E-2"/>
                  <c:y val="-9.2393112561059377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617-4421-99DF-DF18828A412D}"/>
                </c:ext>
              </c:extLst>
            </c:dLbl>
            <c:dLbl>
              <c:idx val="4"/>
              <c:layout>
                <c:manualLayout>
                  <c:x val="1.984375E-2"/>
                  <c:y val="0"/>
                </c:manualLayout>
              </c:layout>
              <c:spPr>
                <a:noFill/>
                <a:ln>
                  <a:noFill/>
                </a:ln>
                <a:effectLst/>
              </c:spPr>
              <c:txPr>
                <a:bodyPr rot="0" spcFirstLastPara="1" vertOverflow="ellipsis" vert="horz" wrap="square" anchor="ctr" anchorCtr="1"/>
                <a:lstStyle/>
                <a:p>
                  <a:pPr>
                    <a:defRPr sz="2400" b="1" i="0" u="none" strike="noStrike" kern="1200" baseline="0">
                      <a:solidFill>
                        <a:schemeClr val="tx1"/>
                      </a:solidFill>
                      <a:latin typeface="Calibri" panose="020F0502020204030204" pitchFamily="34" charset="0"/>
                      <a:ea typeface="Calibri" panose="020F0502020204030204" pitchFamily="34" charset="0"/>
                      <a:cs typeface="Calibri" panose="020F0502020204030204" pitchFamily="34" charset="0"/>
                    </a:defRPr>
                  </a:pPr>
                  <a:endParaRPr lang="en-NG"/>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617-4421-99DF-DF18828A412D}"/>
                </c:ext>
              </c:extLst>
            </c:dLbl>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Calibri" panose="020F0502020204030204" pitchFamily="34" charset="0"/>
                    <a:ea typeface="Calibri" panose="020F0502020204030204" pitchFamily="34" charset="0"/>
                    <a:cs typeface="Calibri" panose="020F0502020204030204" pitchFamily="34" charset="0"/>
                  </a:defRPr>
                </a:pPr>
                <a:endParaRPr lang="en-NG"/>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DDOI!$E$2:$E$6</c:f>
              <c:strCache>
                <c:ptCount val="5"/>
                <c:pt idx="0">
                  <c:v>Quality</c:v>
                </c:pt>
                <c:pt idx="1">
                  <c:v>Access</c:v>
                </c:pt>
                <c:pt idx="2">
                  <c:v>Skill Development</c:v>
                </c:pt>
                <c:pt idx="4">
                  <c:v>Education and Skills Development</c:v>
                </c:pt>
              </c:strCache>
            </c:strRef>
          </c:cat>
          <c:val>
            <c:numRef>
              <c:f>DDOI!$G$2:$G$6</c:f>
              <c:numCache>
                <c:formatCode>0.0</c:formatCode>
                <c:ptCount val="5"/>
                <c:pt idx="0">
                  <c:v>53.1</c:v>
                </c:pt>
                <c:pt idx="1">
                  <c:v>52.5</c:v>
                </c:pt>
                <c:pt idx="2">
                  <c:v>38.5</c:v>
                </c:pt>
                <c:pt idx="4">
                  <c:v>45.1</c:v>
                </c:pt>
              </c:numCache>
            </c:numRef>
          </c:val>
          <c:extLst>
            <c:ext xmlns:c16="http://schemas.microsoft.com/office/drawing/2014/chart" uri="{C3380CC4-5D6E-409C-BE32-E72D297353CC}">
              <c16:uniqueId val="{00000001-3617-4421-99DF-DF18828A412D}"/>
            </c:ext>
          </c:extLst>
        </c:ser>
        <c:dLbls>
          <c:showLegendKey val="0"/>
          <c:showVal val="0"/>
          <c:showCatName val="0"/>
          <c:showSerName val="0"/>
          <c:showPercent val="0"/>
          <c:showBubbleSize val="0"/>
        </c:dLbls>
        <c:gapWidth val="150"/>
        <c:shape val="box"/>
        <c:axId val="1730449407"/>
        <c:axId val="783673311"/>
        <c:axId val="0"/>
      </c:bar3DChart>
      <c:catAx>
        <c:axId val="1730449407"/>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solidFill>
                <a:latin typeface="Calibri" panose="020F0502020204030204" pitchFamily="34" charset="0"/>
                <a:ea typeface="Calibri" panose="020F0502020204030204" pitchFamily="34" charset="0"/>
                <a:cs typeface="Calibri" panose="020F0502020204030204" pitchFamily="34" charset="0"/>
              </a:defRPr>
            </a:pPr>
            <a:endParaRPr lang="en-NG"/>
          </a:p>
        </c:txPr>
        <c:crossAx val="783673311"/>
        <c:crosses val="autoZero"/>
        <c:auto val="1"/>
        <c:lblAlgn val="ctr"/>
        <c:lblOffset val="100"/>
        <c:noMultiLvlLbl val="0"/>
      </c:catAx>
      <c:valAx>
        <c:axId val="783673311"/>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solidFill>
                <a:latin typeface="Calibri" panose="020F0502020204030204" pitchFamily="34" charset="0"/>
                <a:ea typeface="Calibri" panose="020F0502020204030204" pitchFamily="34" charset="0"/>
                <a:cs typeface="Calibri" panose="020F0502020204030204" pitchFamily="34" charset="0"/>
              </a:defRPr>
            </a:pPr>
            <a:endParaRPr lang="en-NG"/>
          </a:p>
        </c:txPr>
        <c:crossAx val="173044940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c:spPr>
  <c:txPr>
    <a:bodyPr/>
    <a:lstStyle/>
    <a:p>
      <a:pPr>
        <a:defRPr sz="1800" b="1">
          <a:solidFill>
            <a:schemeClr val="tx1"/>
          </a:solidFill>
          <a:latin typeface="Calibri" panose="020F0502020204030204" pitchFamily="34" charset="0"/>
          <a:ea typeface="Calibri" panose="020F0502020204030204" pitchFamily="34" charset="0"/>
          <a:cs typeface="Calibri" panose="020F0502020204030204" pitchFamily="34" charset="0"/>
        </a:defRPr>
      </a:pPr>
      <a:endParaRPr lang="en-NG"/>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tx>
            <c:strRef>
              <c:f>DDOI!$F$1</c:f>
              <c:strCache>
                <c:ptCount val="1"/>
                <c:pt idx="0">
                  <c:v>2022</c:v>
                </c:pt>
              </c:strCache>
            </c:strRef>
          </c:tx>
          <c:spPr>
            <a:solidFill>
              <a:schemeClr val="accent1"/>
            </a:solidFill>
            <a:ln>
              <a:noFill/>
            </a:ln>
            <a:effectLst/>
            <a:sp3d/>
          </c:spPr>
          <c:invertIfNegative val="0"/>
          <c:dPt>
            <c:idx val="0"/>
            <c:invertIfNegative val="0"/>
            <c:bubble3D val="0"/>
            <c:spPr>
              <a:solidFill>
                <a:srgbClr val="FFFF00"/>
              </a:solidFill>
              <a:ln>
                <a:noFill/>
              </a:ln>
              <a:effectLst/>
              <a:sp3d/>
            </c:spPr>
            <c:extLst>
              <c:ext xmlns:c16="http://schemas.microsoft.com/office/drawing/2014/chart" uri="{C3380CC4-5D6E-409C-BE32-E72D297353CC}">
                <c16:uniqueId val="{00000007-3617-4421-99DF-DF18828A412D}"/>
              </c:ext>
            </c:extLst>
          </c:dPt>
          <c:dPt>
            <c:idx val="1"/>
            <c:invertIfNegative val="0"/>
            <c:bubble3D val="0"/>
            <c:spPr>
              <a:solidFill>
                <a:srgbClr val="FFFF00"/>
              </a:solidFill>
              <a:ln>
                <a:noFill/>
              </a:ln>
              <a:effectLst/>
              <a:sp3d/>
            </c:spPr>
            <c:extLst>
              <c:ext xmlns:c16="http://schemas.microsoft.com/office/drawing/2014/chart" uri="{C3380CC4-5D6E-409C-BE32-E72D297353CC}">
                <c16:uniqueId val="{00000008-3617-4421-99DF-DF18828A412D}"/>
              </c:ext>
            </c:extLst>
          </c:dPt>
          <c:dPt>
            <c:idx val="2"/>
            <c:invertIfNegative val="0"/>
            <c:bubble3D val="0"/>
            <c:spPr>
              <a:solidFill>
                <a:srgbClr val="FF0000"/>
              </a:solidFill>
              <a:ln>
                <a:noFill/>
              </a:ln>
              <a:effectLst/>
              <a:sp3d/>
            </c:spPr>
            <c:extLst>
              <c:ext xmlns:c16="http://schemas.microsoft.com/office/drawing/2014/chart" uri="{C3380CC4-5D6E-409C-BE32-E72D297353CC}">
                <c16:uniqueId val="{00000009-3617-4421-99DF-DF18828A412D}"/>
              </c:ext>
            </c:extLst>
          </c:dPt>
          <c:dPt>
            <c:idx val="4"/>
            <c:invertIfNegative val="0"/>
            <c:bubble3D val="0"/>
            <c:spPr>
              <a:solidFill>
                <a:srgbClr val="FFFF00"/>
              </a:solidFill>
              <a:ln>
                <a:noFill/>
              </a:ln>
              <a:effectLst/>
              <a:sp3d/>
            </c:spPr>
            <c:extLst>
              <c:ext xmlns:c16="http://schemas.microsoft.com/office/drawing/2014/chart" uri="{C3380CC4-5D6E-409C-BE32-E72D297353CC}">
                <c16:uniqueId val="{00000004-3617-4421-99DF-DF18828A412D}"/>
              </c:ext>
            </c:extLst>
          </c:dPt>
          <c:dLbls>
            <c:dLbl>
              <c:idx val="0"/>
              <c:layout>
                <c:manualLayout>
                  <c:x val="2.4253472222222221E-2"/>
                  <c:y val="-5.039682539682632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617-4421-99DF-DF18828A412D}"/>
                </c:ext>
              </c:extLst>
            </c:dLbl>
            <c:dLbl>
              <c:idx val="1"/>
              <c:layout>
                <c:manualLayout>
                  <c:x val="3.3072916666666667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617-4421-99DF-DF18828A412D}"/>
                </c:ext>
              </c:extLst>
            </c:dLbl>
            <c:dLbl>
              <c:idx val="2"/>
              <c:layout>
                <c:manualLayout>
                  <c:x val="2.6458333333333414E-2"/>
                  <c:y val="-5.039682539682539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617-4421-99DF-DF18828A412D}"/>
                </c:ext>
              </c:extLst>
            </c:dLbl>
            <c:dLbl>
              <c:idx val="4"/>
              <c:layout>
                <c:manualLayout>
                  <c:x val="1.3229166666666506E-2"/>
                  <c:y val="0"/>
                </c:manualLayout>
              </c:layout>
              <c:spPr>
                <a:noFill/>
                <a:ln>
                  <a:noFill/>
                </a:ln>
                <a:effectLst/>
              </c:spPr>
              <c:txPr>
                <a:bodyPr rot="0" spcFirstLastPara="1" vertOverflow="ellipsis" vert="horz" wrap="square" anchor="ctr" anchorCtr="1"/>
                <a:lstStyle/>
                <a:p>
                  <a:pPr>
                    <a:defRPr sz="2400" b="1" i="0" u="none" strike="noStrike" kern="1200" baseline="0">
                      <a:solidFill>
                        <a:schemeClr val="tx1"/>
                      </a:solidFill>
                      <a:latin typeface="Calibri" panose="020F0502020204030204" pitchFamily="34" charset="0"/>
                      <a:ea typeface="Calibri" panose="020F0502020204030204" pitchFamily="34" charset="0"/>
                      <a:cs typeface="Calibri" panose="020F0502020204030204" pitchFamily="34" charset="0"/>
                    </a:defRPr>
                  </a:pPr>
                  <a:endParaRPr lang="en-NG"/>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617-4421-99DF-DF18828A412D}"/>
                </c:ext>
              </c:extLst>
            </c:dLbl>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Calibri" panose="020F0502020204030204" pitchFamily="34" charset="0"/>
                    <a:ea typeface="Calibri" panose="020F0502020204030204" pitchFamily="34" charset="0"/>
                    <a:cs typeface="Calibri" panose="020F0502020204030204" pitchFamily="34" charset="0"/>
                  </a:defRPr>
                </a:pPr>
                <a:endParaRPr lang="en-NG"/>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DDOI!$E$2:$E$6</c:f>
              <c:strCache>
                <c:ptCount val="5"/>
                <c:pt idx="0">
                  <c:v>Quality</c:v>
                </c:pt>
                <c:pt idx="1">
                  <c:v>Access</c:v>
                </c:pt>
                <c:pt idx="2">
                  <c:v>Skill Development</c:v>
                </c:pt>
                <c:pt idx="4">
                  <c:v>Education and Skills Development</c:v>
                </c:pt>
              </c:strCache>
            </c:strRef>
          </c:cat>
          <c:val>
            <c:numRef>
              <c:f>DDOI!$F$2:$F$6</c:f>
              <c:numCache>
                <c:formatCode>0.0</c:formatCode>
                <c:ptCount val="5"/>
                <c:pt idx="0">
                  <c:v>53.556898991028334</c:v>
                </c:pt>
                <c:pt idx="1">
                  <c:v>52.442092244539985</c:v>
                </c:pt>
                <c:pt idx="2">
                  <c:v>16.158232951780402</c:v>
                </c:pt>
                <c:pt idx="4">
                  <c:v>43.649829107972174</c:v>
                </c:pt>
              </c:numCache>
            </c:numRef>
          </c:val>
          <c:extLst>
            <c:ext xmlns:c16="http://schemas.microsoft.com/office/drawing/2014/chart" uri="{C3380CC4-5D6E-409C-BE32-E72D297353CC}">
              <c16:uniqueId val="{00000000-3617-4421-99DF-DF18828A412D}"/>
            </c:ext>
          </c:extLst>
        </c:ser>
        <c:dLbls>
          <c:showLegendKey val="0"/>
          <c:showVal val="0"/>
          <c:showCatName val="0"/>
          <c:showSerName val="0"/>
          <c:showPercent val="0"/>
          <c:showBubbleSize val="0"/>
        </c:dLbls>
        <c:gapWidth val="150"/>
        <c:shape val="box"/>
        <c:axId val="1730449407"/>
        <c:axId val="783673311"/>
        <c:axId val="0"/>
      </c:bar3DChart>
      <c:catAx>
        <c:axId val="1730449407"/>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solidFill>
                <a:latin typeface="Calibri" panose="020F0502020204030204" pitchFamily="34" charset="0"/>
                <a:ea typeface="Calibri" panose="020F0502020204030204" pitchFamily="34" charset="0"/>
                <a:cs typeface="Calibri" panose="020F0502020204030204" pitchFamily="34" charset="0"/>
              </a:defRPr>
            </a:pPr>
            <a:endParaRPr lang="en-NG"/>
          </a:p>
        </c:txPr>
        <c:crossAx val="783673311"/>
        <c:crosses val="autoZero"/>
        <c:auto val="1"/>
        <c:lblAlgn val="ctr"/>
        <c:lblOffset val="100"/>
        <c:noMultiLvlLbl val="0"/>
      </c:catAx>
      <c:valAx>
        <c:axId val="783673311"/>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solidFill>
                <a:latin typeface="Calibri" panose="020F0502020204030204" pitchFamily="34" charset="0"/>
                <a:ea typeface="Calibri" panose="020F0502020204030204" pitchFamily="34" charset="0"/>
                <a:cs typeface="Calibri" panose="020F0502020204030204" pitchFamily="34" charset="0"/>
              </a:defRPr>
            </a:pPr>
            <a:endParaRPr lang="en-NG"/>
          </a:p>
        </c:txPr>
        <c:crossAx val="173044940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c:spPr>
  <c:txPr>
    <a:bodyPr/>
    <a:lstStyle/>
    <a:p>
      <a:pPr>
        <a:defRPr sz="1800" b="1">
          <a:solidFill>
            <a:schemeClr val="tx1"/>
          </a:solidFill>
          <a:latin typeface="Calibri" panose="020F0502020204030204" pitchFamily="34" charset="0"/>
          <a:ea typeface="Calibri" panose="020F0502020204030204" pitchFamily="34" charset="0"/>
          <a:cs typeface="Calibri" panose="020F0502020204030204" pitchFamily="34" charset="0"/>
        </a:defRPr>
      </a:pPr>
      <a:endParaRPr lang="en-NG"/>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1"/>
          <c:order val="0"/>
          <c:tx>
            <c:strRef>
              <c:f>DDOI!$K$1</c:f>
              <c:strCache>
                <c:ptCount val="1"/>
                <c:pt idx="0">
                  <c:v>2016</c:v>
                </c:pt>
              </c:strCache>
            </c:strRef>
          </c:tx>
          <c:spPr>
            <a:solidFill>
              <a:schemeClr val="accent2"/>
            </a:solidFill>
            <a:ln>
              <a:noFill/>
            </a:ln>
            <a:effectLst/>
            <a:sp3d/>
          </c:spPr>
          <c:invertIfNegative val="0"/>
          <c:dPt>
            <c:idx val="0"/>
            <c:invertIfNegative val="0"/>
            <c:bubble3D val="0"/>
            <c:spPr>
              <a:solidFill>
                <a:srgbClr val="FFFF00"/>
              </a:solidFill>
              <a:ln>
                <a:noFill/>
              </a:ln>
              <a:effectLst/>
              <a:sp3d/>
            </c:spPr>
            <c:extLst>
              <c:ext xmlns:c16="http://schemas.microsoft.com/office/drawing/2014/chart" uri="{C3380CC4-5D6E-409C-BE32-E72D297353CC}">
                <c16:uniqueId val="{00000006-97E8-4318-B1BF-EE824D841434}"/>
              </c:ext>
            </c:extLst>
          </c:dPt>
          <c:dPt>
            <c:idx val="1"/>
            <c:invertIfNegative val="0"/>
            <c:bubble3D val="0"/>
            <c:spPr>
              <a:solidFill>
                <a:srgbClr val="FFC000"/>
              </a:solidFill>
              <a:ln>
                <a:noFill/>
              </a:ln>
              <a:effectLst/>
              <a:sp3d/>
            </c:spPr>
            <c:extLst>
              <c:ext xmlns:c16="http://schemas.microsoft.com/office/drawing/2014/chart" uri="{C3380CC4-5D6E-409C-BE32-E72D297353CC}">
                <c16:uniqueId val="{00000005-97E8-4318-B1BF-EE824D841434}"/>
              </c:ext>
            </c:extLst>
          </c:dPt>
          <c:dPt>
            <c:idx val="2"/>
            <c:invertIfNegative val="0"/>
            <c:bubble3D val="0"/>
            <c:spPr>
              <a:solidFill>
                <a:srgbClr val="FFC000"/>
              </a:solidFill>
              <a:ln>
                <a:noFill/>
              </a:ln>
              <a:effectLst/>
              <a:sp3d/>
            </c:spPr>
            <c:extLst>
              <c:ext xmlns:c16="http://schemas.microsoft.com/office/drawing/2014/chart" uri="{C3380CC4-5D6E-409C-BE32-E72D297353CC}">
                <c16:uniqueId val="{00000004-97E8-4318-B1BF-EE824D841434}"/>
              </c:ext>
            </c:extLst>
          </c:dPt>
          <c:dPt>
            <c:idx val="3"/>
            <c:invertIfNegative val="0"/>
            <c:bubble3D val="0"/>
            <c:spPr>
              <a:solidFill>
                <a:srgbClr val="FFC000"/>
              </a:solidFill>
              <a:ln>
                <a:noFill/>
              </a:ln>
              <a:effectLst/>
              <a:sp3d/>
            </c:spPr>
            <c:extLst>
              <c:ext xmlns:c16="http://schemas.microsoft.com/office/drawing/2014/chart" uri="{C3380CC4-5D6E-409C-BE32-E72D297353CC}">
                <c16:uniqueId val="{00000003-97E8-4318-B1BF-EE824D841434}"/>
              </c:ext>
            </c:extLst>
          </c:dPt>
          <c:dPt>
            <c:idx val="5"/>
            <c:invertIfNegative val="0"/>
            <c:bubble3D val="0"/>
            <c:spPr>
              <a:solidFill>
                <a:srgbClr val="FFC000"/>
              </a:solidFill>
              <a:ln>
                <a:noFill/>
              </a:ln>
              <a:effectLst/>
              <a:sp3d/>
            </c:spPr>
            <c:extLst>
              <c:ext xmlns:c16="http://schemas.microsoft.com/office/drawing/2014/chart" uri="{C3380CC4-5D6E-409C-BE32-E72D297353CC}">
                <c16:uniqueId val="{00000002-97E8-4318-B1BF-EE824D841434}"/>
              </c:ext>
            </c:extLst>
          </c:dPt>
          <c:dLbls>
            <c:dLbl>
              <c:idx val="0"/>
              <c:layout>
                <c:manualLayout>
                  <c:x val="1.7638888888888728E-2"/>
                  <c:y val="5.039682539682447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7E8-4318-B1BF-EE824D841434}"/>
                </c:ext>
              </c:extLst>
            </c:dLbl>
            <c:dLbl>
              <c:idx val="1"/>
              <c:layout>
                <c:manualLayout>
                  <c:x val="1.3229166666666506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7E8-4318-B1BF-EE824D841434}"/>
                </c:ext>
              </c:extLst>
            </c:dLbl>
            <c:dLbl>
              <c:idx val="2"/>
              <c:layout>
                <c:manualLayout>
                  <c:x val="1.984375E-2"/>
                  <c:y val="-5.039682539682632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7E8-4318-B1BF-EE824D841434}"/>
                </c:ext>
              </c:extLst>
            </c:dLbl>
            <c:dLbl>
              <c:idx val="3"/>
              <c:layout>
                <c:manualLayout>
                  <c:x val="4.1892361111111109E-2"/>
                  <c:y val="-1.00793650793650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7E8-4318-B1BF-EE824D841434}"/>
                </c:ext>
              </c:extLst>
            </c:dLbl>
            <c:dLbl>
              <c:idx val="5"/>
              <c:layout>
                <c:manualLayout>
                  <c:x val="1.3229166666666585E-2"/>
                  <c:y val="0"/>
                </c:manualLayout>
              </c:layout>
              <c:spPr>
                <a:noFill/>
                <a:ln>
                  <a:noFill/>
                </a:ln>
                <a:effectLst/>
              </c:spPr>
              <c:txPr>
                <a:bodyPr rot="0" spcFirstLastPara="1" vertOverflow="ellipsis" vert="horz" wrap="square" anchor="ctr" anchorCtr="1"/>
                <a:lstStyle/>
                <a:p>
                  <a:pPr>
                    <a:defRPr sz="2400" b="1" i="0" u="none" strike="noStrike" kern="1200" baseline="0">
                      <a:solidFill>
                        <a:schemeClr val="tx1"/>
                      </a:solidFill>
                      <a:latin typeface="Calibri" panose="020F0502020204030204" pitchFamily="34" charset="0"/>
                      <a:ea typeface="Calibri" panose="020F0502020204030204" pitchFamily="34" charset="0"/>
                      <a:cs typeface="Calibri" panose="020F0502020204030204" pitchFamily="34" charset="0"/>
                    </a:defRPr>
                  </a:pPr>
                  <a:endParaRPr lang="en-NG"/>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7E8-4318-B1BF-EE824D841434}"/>
                </c:ext>
              </c:extLst>
            </c:dLbl>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Calibri" panose="020F0502020204030204" pitchFamily="34" charset="0"/>
                    <a:ea typeface="Calibri" panose="020F0502020204030204" pitchFamily="34" charset="0"/>
                    <a:cs typeface="Calibri" panose="020F0502020204030204" pitchFamily="34" charset="0"/>
                  </a:defRPr>
                </a:pPr>
                <a:endParaRPr lang="en-NG"/>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DDOI!$I$2:$I$7</c:f>
              <c:strCache>
                <c:ptCount val="6"/>
                <c:pt idx="0">
                  <c:v>Total Employment</c:v>
                </c:pt>
                <c:pt idx="1">
                  <c:v>Entrepreneurship</c:v>
                </c:pt>
                <c:pt idx="2">
                  <c:v>Poverty Reduction</c:v>
                </c:pt>
                <c:pt idx="3">
                  <c:v>Economic Dependency</c:v>
                </c:pt>
                <c:pt idx="5">
                  <c:v>Employment and Entrepreneurship</c:v>
                </c:pt>
              </c:strCache>
            </c:strRef>
          </c:cat>
          <c:val>
            <c:numRef>
              <c:f>DDOI!$K$2:$K$7</c:f>
              <c:numCache>
                <c:formatCode>0.0</c:formatCode>
                <c:ptCount val="6"/>
                <c:pt idx="0">
                  <c:v>53</c:v>
                </c:pt>
                <c:pt idx="1">
                  <c:v>35.5</c:v>
                </c:pt>
                <c:pt idx="2">
                  <c:v>38.299999999999997</c:v>
                </c:pt>
                <c:pt idx="3">
                  <c:v>30.1</c:v>
                </c:pt>
                <c:pt idx="5">
                  <c:v>34.200000000000003</c:v>
                </c:pt>
              </c:numCache>
            </c:numRef>
          </c:val>
          <c:extLst>
            <c:ext xmlns:c16="http://schemas.microsoft.com/office/drawing/2014/chart" uri="{C3380CC4-5D6E-409C-BE32-E72D297353CC}">
              <c16:uniqueId val="{00000001-97E8-4318-B1BF-EE824D841434}"/>
            </c:ext>
          </c:extLst>
        </c:ser>
        <c:dLbls>
          <c:showLegendKey val="0"/>
          <c:showVal val="0"/>
          <c:showCatName val="0"/>
          <c:showSerName val="0"/>
          <c:showPercent val="0"/>
          <c:showBubbleSize val="0"/>
        </c:dLbls>
        <c:gapWidth val="150"/>
        <c:shape val="box"/>
        <c:axId val="1834752079"/>
        <c:axId val="783661311"/>
        <c:axId val="0"/>
      </c:bar3DChart>
      <c:catAx>
        <c:axId val="1834752079"/>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solidFill>
                <a:latin typeface="Calibri" panose="020F0502020204030204" pitchFamily="34" charset="0"/>
                <a:ea typeface="Calibri" panose="020F0502020204030204" pitchFamily="34" charset="0"/>
                <a:cs typeface="Calibri" panose="020F0502020204030204" pitchFamily="34" charset="0"/>
              </a:defRPr>
            </a:pPr>
            <a:endParaRPr lang="en-NG"/>
          </a:p>
        </c:txPr>
        <c:crossAx val="783661311"/>
        <c:crosses val="autoZero"/>
        <c:auto val="1"/>
        <c:lblAlgn val="ctr"/>
        <c:lblOffset val="100"/>
        <c:noMultiLvlLbl val="0"/>
      </c:catAx>
      <c:valAx>
        <c:axId val="783661311"/>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solidFill>
                <a:latin typeface="Calibri" panose="020F0502020204030204" pitchFamily="34" charset="0"/>
                <a:ea typeface="Calibri" panose="020F0502020204030204" pitchFamily="34" charset="0"/>
                <a:cs typeface="Calibri" panose="020F0502020204030204" pitchFamily="34" charset="0"/>
              </a:defRPr>
            </a:pPr>
            <a:endParaRPr lang="en-NG"/>
          </a:p>
        </c:txPr>
        <c:crossAx val="1834752079"/>
        <c:crosses val="autoZero"/>
        <c:crossBetween val="between"/>
        <c:majorUnit val="2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c:spPr>
  <c:txPr>
    <a:bodyPr/>
    <a:lstStyle/>
    <a:p>
      <a:pPr>
        <a:defRPr sz="1800">
          <a:solidFill>
            <a:schemeClr val="tx1"/>
          </a:solidFill>
          <a:latin typeface="Calibri" panose="020F0502020204030204" pitchFamily="34" charset="0"/>
          <a:ea typeface="Calibri" panose="020F0502020204030204" pitchFamily="34" charset="0"/>
          <a:cs typeface="Calibri" panose="020F0502020204030204" pitchFamily="34" charset="0"/>
        </a:defRPr>
      </a:pPr>
      <a:endParaRPr lang="en-NG"/>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tx>
            <c:strRef>
              <c:f>DDOI!$J$1</c:f>
              <c:strCache>
                <c:ptCount val="1"/>
                <c:pt idx="0">
                  <c:v>2022</c:v>
                </c:pt>
              </c:strCache>
            </c:strRef>
          </c:tx>
          <c:spPr>
            <a:solidFill>
              <a:schemeClr val="accent1"/>
            </a:solidFill>
            <a:ln>
              <a:noFill/>
            </a:ln>
            <a:effectLst/>
            <a:sp3d/>
          </c:spPr>
          <c:invertIfNegative val="0"/>
          <c:dPt>
            <c:idx val="0"/>
            <c:invertIfNegative val="0"/>
            <c:bubble3D val="0"/>
            <c:spPr>
              <a:solidFill>
                <a:srgbClr val="FFFF00"/>
              </a:solidFill>
              <a:ln>
                <a:noFill/>
              </a:ln>
              <a:effectLst/>
              <a:sp3d/>
            </c:spPr>
            <c:extLst>
              <c:ext xmlns:c16="http://schemas.microsoft.com/office/drawing/2014/chart" uri="{C3380CC4-5D6E-409C-BE32-E72D297353CC}">
                <c16:uniqueId val="{00000007-97E8-4318-B1BF-EE824D841434}"/>
              </c:ext>
            </c:extLst>
          </c:dPt>
          <c:dPt>
            <c:idx val="1"/>
            <c:invertIfNegative val="0"/>
            <c:bubble3D val="0"/>
            <c:spPr>
              <a:solidFill>
                <a:srgbClr val="FFFF00"/>
              </a:solidFill>
              <a:ln>
                <a:noFill/>
              </a:ln>
              <a:effectLst/>
              <a:sp3d/>
            </c:spPr>
            <c:extLst>
              <c:ext xmlns:c16="http://schemas.microsoft.com/office/drawing/2014/chart" uri="{C3380CC4-5D6E-409C-BE32-E72D297353CC}">
                <c16:uniqueId val="{00000008-97E8-4318-B1BF-EE824D841434}"/>
              </c:ext>
            </c:extLst>
          </c:dPt>
          <c:dPt>
            <c:idx val="2"/>
            <c:invertIfNegative val="0"/>
            <c:bubble3D val="0"/>
            <c:spPr>
              <a:solidFill>
                <a:srgbClr val="FFFF00"/>
              </a:solidFill>
              <a:ln>
                <a:noFill/>
              </a:ln>
              <a:effectLst/>
              <a:sp3d/>
            </c:spPr>
            <c:extLst>
              <c:ext xmlns:c16="http://schemas.microsoft.com/office/drawing/2014/chart" uri="{C3380CC4-5D6E-409C-BE32-E72D297353CC}">
                <c16:uniqueId val="{00000009-97E8-4318-B1BF-EE824D841434}"/>
              </c:ext>
            </c:extLst>
          </c:dPt>
          <c:dPt>
            <c:idx val="3"/>
            <c:invertIfNegative val="0"/>
            <c:bubble3D val="0"/>
            <c:spPr>
              <a:solidFill>
                <a:srgbClr val="FFC000"/>
              </a:solidFill>
              <a:ln>
                <a:noFill/>
              </a:ln>
              <a:effectLst/>
              <a:sp3d/>
            </c:spPr>
            <c:extLst>
              <c:ext xmlns:c16="http://schemas.microsoft.com/office/drawing/2014/chart" uri="{C3380CC4-5D6E-409C-BE32-E72D297353CC}">
                <c16:uniqueId val="{0000000A-97E8-4318-B1BF-EE824D841434}"/>
              </c:ext>
            </c:extLst>
          </c:dPt>
          <c:dPt>
            <c:idx val="5"/>
            <c:invertIfNegative val="0"/>
            <c:bubble3D val="0"/>
            <c:spPr>
              <a:solidFill>
                <a:srgbClr val="FFC000"/>
              </a:solidFill>
              <a:ln>
                <a:noFill/>
              </a:ln>
              <a:effectLst/>
              <a:sp3d/>
            </c:spPr>
            <c:extLst>
              <c:ext xmlns:c16="http://schemas.microsoft.com/office/drawing/2014/chart" uri="{C3380CC4-5D6E-409C-BE32-E72D297353CC}">
                <c16:uniqueId val="{0000000B-97E8-4318-B1BF-EE824D841434}"/>
              </c:ext>
            </c:extLst>
          </c:dPt>
          <c:dLbls>
            <c:dLbl>
              <c:idx val="5"/>
              <c:layout>
                <c:manualLayout>
                  <c:x val="2.4253472222222221E-2"/>
                  <c:y val="0"/>
                </c:manualLayout>
              </c:layout>
              <c:spPr>
                <a:noFill/>
                <a:ln>
                  <a:noFill/>
                </a:ln>
                <a:effectLst/>
              </c:spPr>
              <c:txPr>
                <a:bodyPr rot="0" spcFirstLastPara="1" vertOverflow="ellipsis" vert="horz" wrap="square" anchor="ctr" anchorCtr="1"/>
                <a:lstStyle/>
                <a:p>
                  <a:pPr>
                    <a:defRPr sz="2400" b="1" i="0" u="none" strike="noStrike" kern="1200" baseline="0">
                      <a:solidFill>
                        <a:schemeClr val="tx1"/>
                      </a:solidFill>
                      <a:latin typeface="Calibri" panose="020F0502020204030204" pitchFamily="34" charset="0"/>
                      <a:ea typeface="Calibri" panose="020F0502020204030204" pitchFamily="34" charset="0"/>
                      <a:cs typeface="Calibri" panose="020F0502020204030204" pitchFamily="34" charset="0"/>
                    </a:defRPr>
                  </a:pPr>
                  <a:endParaRPr lang="en-NG"/>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7E8-4318-B1BF-EE824D841434}"/>
                </c:ext>
              </c:extLst>
            </c:dLbl>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Calibri" panose="020F0502020204030204" pitchFamily="34" charset="0"/>
                    <a:ea typeface="Calibri" panose="020F0502020204030204" pitchFamily="34" charset="0"/>
                    <a:cs typeface="Calibri" panose="020F0502020204030204" pitchFamily="34" charset="0"/>
                  </a:defRPr>
                </a:pPr>
                <a:endParaRPr lang="en-NG"/>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DDOI!$I$2:$I$7</c:f>
              <c:strCache>
                <c:ptCount val="6"/>
                <c:pt idx="0">
                  <c:v>Total Employment</c:v>
                </c:pt>
                <c:pt idx="1">
                  <c:v>Entrepreneurship</c:v>
                </c:pt>
                <c:pt idx="2">
                  <c:v>Poverty Reduction</c:v>
                </c:pt>
                <c:pt idx="3">
                  <c:v>Economic Dependency</c:v>
                </c:pt>
                <c:pt idx="5">
                  <c:v>Employment and Entrepreneurship</c:v>
                </c:pt>
              </c:strCache>
            </c:strRef>
          </c:cat>
          <c:val>
            <c:numRef>
              <c:f>DDOI!$J$2:$J$7</c:f>
              <c:numCache>
                <c:formatCode>0.0</c:formatCode>
                <c:ptCount val="6"/>
                <c:pt idx="0">
                  <c:v>56.2734758434882</c:v>
                </c:pt>
                <c:pt idx="1">
                  <c:v>46.911261728609439</c:v>
                </c:pt>
                <c:pt idx="2">
                  <c:v>41.949999999999996</c:v>
                </c:pt>
                <c:pt idx="3">
                  <c:v>30.069281675564746</c:v>
                </c:pt>
                <c:pt idx="5">
                  <c:v>38.299999999999997</c:v>
                </c:pt>
              </c:numCache>
            </c:numRef>
          </c:val>
          <c:extLst>
            <c:ext xmlns:c16="http://schemas.microsoft.com/office/drawing/2014/chart" uri="{C3380CC4-5D6E-409C-BE32-E72D297353CC}">
              <c16:uniqueId val="{00000000-97E8-4318-B1BF-EE824D841434}"/>
            </c:ext>
          </c:extLst>
        </c:ser>
        <c:dLbls>
          <c:showLegendKey val="0"/>
          <c:showVal val="0"/>
          <c:showCatName val="0"/>
          <c:showSerName val="0"/>
          <c:showPercent val="0"/>
          <c:showBubbleSize val="0"/>
        </c:dLbls>
        <c:gapWidth val="150"/>
        <c:shape val="box"/>
        <c:axId val="1834752079"/>
        <c:axId val="783661311"/>
        <c:axId val="0"/>
      </c:bar3DChart>
      <c:catAx>
        <c:axId val="1834752079"/>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solidFill>
                <a:latin typeface="Calibri" panose="020F0502020204030204" pitchFamily="34" charset="0"/>
                <a:ea typeface="Calibri" panose="020F0502020204030204" pitchFamily="34" charset="0"/>
                <a:cs typeface="Calibri" panose="020F0502020204030204" pitchFamily="34" charset="0"/>
              </a:defRPr>
            </a:pPr>
            <a:endParaRPr lang="en-NG"/>
          </a:p>
        </c:txPr>
        <c:crossAx val="783661311"/>
        <c:crosses val="autoZero"/>
        <c:auto val="1"/>
        <c:lblAlgn val="ctr"/>
        <c:lblOffset val="100"/>
        <c:noMultiLvlLbl val="0"/>
      </c:catAx>
      <c:valAx>
        <c:axId val="783661311"/>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solidFill>
                <a:latin typeface="Calibri" panose="020F0502020204030204" pitchFamily="34" charset="0"/>
                <a:ea typeface="Calibri" panose="020F0502020204030204" pitchFamily="34" charset="0"/>
                <a:cs typeface="Calibri" panose="020F0502020204030204" pitchFamily="34" charset="0"/>
              </a:defRPr>
            </a:pPr>
            <a:endParaRPr lang="en-NG"/>
          </a:p>
        </c:txPr>
        <c:crossAx val="1834752079"/>
        <c:crosses val="autoZero"/>
        <c:crossBetween val="between"/>
        <c:majorUnit val="2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c:spPr>
  <c:txPr>
    <a:bodyPr/>
    <a:lstStyle/>
    <a:p>
      <a:pPr>
        <a:defRPr sz="1800">
          <a:solidFill>
            <a:schemeClr val="tx1"/>
          </a:solidFill>
          <a:latin typeface="Calibri" panose="020F0502020204030204" pitchFamily="34" charset="0"/>
          <a:ea typeface="Calibri" panose="020F0502020204030204" pitchFamily="34" charset="0"/>
          <a:cs typeface="Calibri" panose="020F0502020204030204" pitchFamily="34" charset="0"/>
        </a:defRPr>
      </a:pPr>
      <a:endParaRPr lang="en-NG"/>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1"/>
          <c:order val="0"/>
          <c:tx>
            <c:strRef>
              <c:f>DDOI!$O$1</c:f>
              <c:strCache>
                <c:ptCount val="1"/>
                <c:pt idx="0">
                  <c:v>2016</c:v>
                </c:pt>
              </c:strCache>
            </c:strRef>
          </c:tx>
          <c:spPr>
            <a:solidFill>
              <a:schemeClr val="accent2"/>
            </a:solidFill>
            <a:ln>
              <a:noFill/>
            </a:ln>
            <a:effectLst/>
            <a:sp3d/>
          </c:spPr>
          <c:invertIfNegative val="0"/>
          <c:dPt>
            <c:idx val="0"/>
            <c:invertIfNegative val="0"/>
            <c:bubble3D val="0"/>
            <c:spPr>
              <a:solidFill>
                <a:srgbClr val="92D050"/>
              </a:solidFill>
              <a:ln>
                <a:noFill/>
              </a:ln>
              <a:effectLst/>
              <a:sp3d/>
            </c:spPr>
            <c:extLst>
              <c:ext xmlns:c16="http://schemas.microsoft.com/office/drawing/2014/chart" uri="{C3380CC4-5D6E-409C-BE32-E72D297353CC}">
                <c16:uniqueId val="{00000007-6F30-4470-9861-7BAB4DBA1C76}"/>
              </c:ext>
            </c:extLst>
          </c:dPt>
          <c:dPt>
            <c:idx val="1"/>
            <c:invertIfNegative val="0"/>
            <c:bubble3D val="0"/>
            <c:spPr>
              <a:solidFill>
                <a:srgbClr val="FFC000"/>
              </a:solidFill>
              <a:ln>
                <a:noFill/>
              </a:ln>
              <a:effectLst/>
              <a:sp3d/>
            </c:spPr>
            <c:extLst>
              <c:ext xmlns:c16="http://schemas.microsoft.com/office/drawing/2014/chart" uri="{C3380CC4-5D6E-409C-BE32-E72D297353CC}">
                <c16:uniqueId val="{00000006-6F30-4470-9861-7BAB4DBA1C76}"/>
              </c:ext>
            </c:extLst>
          </c:dPt>
          <c:dPt>
            <c:idx val="2"/>
            <c:invertIfNegative val="0"/>
            <c:bubble3D val="0"/>
            <c:spPr>
              <a:solidFill>
                <a:srgbClr val="FFC000"/>
              </a:solidFill>
              <a:ln>
                <a:noFill/>
              </a:ln>
              <a:effectLst/>
              <a:sp3d/>
            </c:spPr>
            <c:extLst>
              <c:ext xmlns:c16="http://schemas.microsoft.com/office/drawing/2014/chart" uri="{C3380CC4-5D6E-409C-BE32-E72D297353CC}">
                <c16:uniqueId val="{00000005-6F30-4470-9861-7BAB4DBA1C76}"/>
              </c:ext>
            </c:extLst>
          </c:dPt>
          <c:dPt>
            <c:idx val="3"/>
            <c:invertIfNegative val="0"/>
            <c:bubble3D val="0"/>
            <c:spPr>
              <a:solidFill>
                <a:srgbClr val="FFC000"/>
              </a:solidFill>
              <a:ln>
                <a:noFill/>
              </a:ln>
              <a:effectLst/>
              <a:sp3d/>
            </c:spPr>
            <c:extLst>
              <c:ext xmlns:c16="http://schemas.microsoft.com/office/drawing/2014/chart" uri="{C3380CC4-5D6E-409C-BE32-E72D297353CC}">
                <c16:uniqueId val="{00000004-6F30-4470-9861-7BAB4DBA1C76}"/>
              </c:ext>
            </c:extLst>
          </c:dPt>
          <c:dPt>
            <c:idx val="4"/>
            <c:invertIfNegative val="0"/>
            <c:bubble3D val="0"/>
            <c:spPr>
              <a:solidFill>
                <a:srgbClr val="92D050"/>
              </a:solidFill>
              <a:ln>
                <a:noFill/>
              </a:ln>
              <a:effectLst/>
              <a:sp3d/>
            </c:spPr>
            <c:extLst>
              <c:ext xmlns:c16="http://schemas.microsoft.com/office/drawing/2014/chart" uri="{C3380CC4-5D6E-409C-BE32-E72D297353CC}">
                <c16:uniqueId val="{00000003-6F30-4470-9861-7BAB4DBA1C76}"/>
              </c:ext>
            </c:extLst>
          </c:dPt>
          <c:dPt>
            <c:idx val="6"/>
            <c:invertIfNegative val="0"/>
            <c:bubble3D val="0"/>
            <c:spPr>
              <a:solidFill>
                <a:srgbClr val="FFFF00"/>
              </a:solidFill>
              <a:ln>
                <a:noFill/>
              </a:ln>
              <a:effectLst/>
              <a:sp3d/>
            </c:spPr>
            <c:extLst>
              <c:ext xmlns:c16="http://schemas.microsoft.com/office/drawing/2014/chart" uri="{C3380CC4-5D6E-409C-BE32-E72D297353CC}">
                <c16:uniqueId val="{00000002-6F30-4470-9861-7BAB4DBA1C76}"/>
              </c:ext>
            </c:extLst>
          </c:dPt>
          <c:dLbls>
            <c:dLbl>
              <c:idx val="6"/>
              <c:spPr>
                <a:noFill/>
                <a:ln>
                  <a:noFill/>
                </a:ln>
                <a:effectLst/>
              </c:spPr>
              <c:txPr>
                <a:bodyPr rot="0" spcFirstLastPara="1" vertOverflow="ellipsis" vert="horz" wrap="square" anchor="ctr" anchorCtr="1"/>
                <a:lstStyle/>
                <a:p>
                  <a:pPr>
                    <a:defRPr sz="2400" b="1" i="0" u="none" strike="noStrike" kern="1200" baseline="0">
                      <a:solidFill>
                        <a:schemeClr val="tx1"/>
                      </a:solidFill>
                      <a:latin typeface="+mn-lt"/>
                      <a:ea typeface="+mn-ea"/>
                      <a:cs typeface="+mn-cs"/>
                    </a:defRPr>
                  </a:pPr>
                  <a:endParaRPr lang="en-NG"/>
                </a:p>
              </c:txPr>
              <c:showLegendKey val="0"/>
              <c:showVal val="1"/>
              <c:showCatName val="0"/>
              <c:showSerName val="0"/>
              <c:showPercent val="0"/>
              <c:showBubbleSize val="0"/>
              <c:extLst>
                <c:ext xmlns:c16="http://schemas.microsoft.com/office/drawing/2014/chart" uri="{C3380CC4-5D6E-409C-BE32-E72D297353CC}">
                  <c16:uniqueId val="{00000002-6F30-4470-9861-7BAB4DBA1C76}"/>
                </c:ext>
              </c:extLst>
            </c:dLbl>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NG"/>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DDOI!$M$2:$M$8</c:f>
              <c:strCache>
                <c:ptCount val="7"/>
                <c:pt idx="0">
                  <c:v>Public Accountability Mechanism</c:v>
                </c:pt>
                <c:pt idx="1">
                  <c:v>Control of Corruption</c:v>
                </c:pt>
                <c:pt idx="2">
                  <c:v>Security</c:v>
                </c:pt>
                <c:pt idx="3">
                  <c:v>Social Protection</c:v>
                </c:pt>
                <c:pt idx="4">
                  <c:v>Youth Participation</c:v>
                </c:pt>
                <c:pt idx="6">
                  <c:v>Governance and Youth Participation</c:v>
                </c:pt>
              </c:strCache>
            </c:strRef>
          </c:cat>
          <c:val>
            <c:numRef>
              <c:f>DDOI!$O$2:$O$8</c:f>
              <c:numCache>
                <c:formatCode>0.0</c:formatCode>
                <c:ptCount val="7"/>
                <c:pt idx="0">
                  <c:v>64.099999999999994</c:v>
                </c:pt>
                <c:pt idx="1">
                  <c:v>36.9</c:v>
                </c:pt>
                <c:pt idx="2">
                  <c:v>26.8</c:v>
                </c:pt>
                <c:pt idx="3">
                  <c:v>21.9</c:v>
                </c:pt>
                <c:pt idx="4">
                  <c:v>66.7</c:v>
                </c:pt>
                <c:pt idx="6">
                  <c:v>51.1</c:v>
                </c:pt>
              </c:numCache>
            </c:numRef>
          </c:val>
          <c:extLst>
            <c:ext xmlns:c16="http://schemas.microsoft.com/office/drawing/2014/chart" uri="{C3380CC4-5D6E-409C-BE32-E72D297353CC}">
              <c16:uniqueId val="{00000001-6F30-4470-9861-7BAB4DBA1C76}"/>
            </c:ext>
          </c:extLst>
        </c:ser>
        <c:dLbls>
          <c:showLegendKey val="0"/>
          <c:showVal val="0"/>
          <c:showCatName val="0"/>
          <c:showSerName val="0"/>
          <c:showPercent val="0"/>
          <c:showBubbleSize val="0"/>
        </c:dLbls>
        <c:gapWidth val="150"/>
        <c:shape val="box"/>
        <c:axId val="1834772959"/>
        <c:axId val="1046580735"/>
        <c:axId val="0"/>
      </c:bar3DChart>
      <c:catAx>
        <c:axId val="1834772959"/>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NG"/>
          </a:p>
        </c:txPr>
        <c:crossAx val="1046580735"/>
        <c:crosses val="autoZero"/>
        <c:auto val="1"/>
        <c:lblAlgn val="ctr"/>
        <c:lblOffset val="100"/>
        <c:noMultiLvlLbl val="0"/>
      </c:catAx>
      <c:valAx>
        <c:axId val="1046580735"/>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NG"/>
          </a:p>
        </c:txPr>
        <c:crossAx val="183477295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c:spPr>
  <c:txPr>
    <a:bodyPr/>
    <a:lstStyle/>
    <a:p>
      <a:pPr>
        <a:defRPr sz="1800" b="1">
          <a:solidFill>
            <a:schemeClr val="tx1"/>
          </a:solidFill>
        </a:defRPr>
      </a:pPr>
      <a:endParaRPr lang="en-NG"/>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tx>
            <c:strRef>
              <c:f>DDOI!$N$1</c:f>
              <c:strCache>
                <c:ptCount val="1"/>
                <c:pt idx="0">
                  <c:v>2022</c:v>
                </c:pt>
              </c:strCache>
            </c:strRef>
          </c:tx>
          <c:spPr>
            <a:solidFill>
              <a:srgbClr val="FFFF00"/>
            </a:solidFill>
            <a:ln>
              <a:noFill/>
            </a:ln>
            <a:effectLst/>
            <a:sp3d/>
          </c:spPr>
          <c:invertIfNegative val="0"/>
          <c:dPt>
            <c:idx val="2"/>
            <c:invertIfNegative val="0"/>
            <c:bubble3D val="0"/>
            <c:spPr>
              <a:solidFill>
                <a:srgbClr val="FFC000"/>
              </a:solidFill>
              <a:ln>
                <a:noFill/>
              </a:ln>
              <a:effectLst/>
              <a:sp3d/>
            </c:spPr>
            <c:extLst>
              <c:ext xmlns:c16="http://schemas.microsoft.com/office/drawing/2014/chart" uri="{C3380CC4-5D6E-409C-BE32-E72D297353CC}">
                <c16:uniqueId val="{00000008-6F30-4470-9861-7BAB4DBA1C76}"/>
              </c:ext>
            </c:extLst>
          </c:dPt>
          <c:dPt>
            <c:idx val="3"/>
            <c:invertIfNegative val="0"/>
            <c:bubble3D val="0"/>
            <c:spPr>
              <a:solidFill>
                <a:srgbClr val="FFC000"/>
              </a:solidFill>
              <a:ln>
                <a:noFill/>
              </a:ln>
              <a:effectLst/>
              <a:sp3d/>
            </c:spPr>
            <c:extLst>
              <c:ext xmlns:c16="http://schemas.microsoft.com/office/drawing/2014/chart" uri="{C3380CC4-5D6E-409C-BE32-E72D297353CC}">
                <c16:uniqueId val="{00000009-6F30-4470-9861-7BAB4DBA1C76}"/>
              </c:ext>
            </c:extLst>
          </c:dPt>
          <c:dPt>
            <c:idx val="4"/>
            <c:invertIfNegative val="0"/>
            <c:bubble3D val="0"/>
            <c:spPr>
              <a:solidFill>
                <a:srgbClr val="FFC000"/>
              </a:solidFill>
              <a:ln>
                <a:noFill/>
              </a:ln>
              <a:effectLst/>
              <a:sp3d/>
            </c:spPr>
            <c:extLst>
              <c:ext xmlns:c16="http://schemas.microsoft.com/office/drawing/2014/chart" uri="{C3380CC4-5D6E-409C-BE32-E72D297353CC}">
                <c16:uniqueId val="{0000000A-6F30-4470-9861-7BAB4DBA1C76}"/>
              </c:ext>
            </c:extLst>
          </c:dPt>
          <c:dLbls>
            <c:dLbl>
              <c:idx val="6"/>
              <c:spPr>
                <a:noFill/>
                <a:ln>
                  <a:noFill/>
                </a:ln>
                <a:effectLst/>
              </c:spPr>
              <c:txPr>
                <a:bodyPr rot="0" spcFirstLastPara="1" vertOverflow="ellipsis" vert="horz" wrap="square" anchor="ctr" anchorCtr="1"/>
                <a:lstStyle/>
                <a:p>
                  <a:pPr>
                    <a:defRPr sz="2400" b="1" i="0" u="none" strike="noStrike" kern="1200" baseline="0">
                      <a:solidFill>
                        <a:schemeClr val="tx1"/>
                      </a:solidFill>
                      <a:latin typeface="+mn-lt"/>
                      <a:ea typeface="+mn-ea"/>
                      <a:cs typeface="+mn-cs"/>
                    </a:defRPr>
                  </a:pPr>
                  <a:endParaRPr lang="en-NG"/>
                </a:p>
              </c:txPr>
              <c:showLegendKey val="0"/>
              <c:showVal val="1"/>
              <c:showCatName val="0"/>
              <c:showSerName val="0"/>
              <c:showPercent val="0"/>
              <c:showBubbleSize val="0"/>
              <c:extLst>
                <c:ext xmlns:c16="http://schemas.microsoft.com/office/drawing/2014/chart" uri="{C3380CC4-5D6E-409C-BE32-E72D297353CC}">
                  <c16:uniqueId val="{00000012-00E8-4A0C-A524-4F1BF075AABE}"/>
                </c:ext>
              </c:extLst>
            </c:dLbl>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NG"/>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DDOI!$M$2:$M$8</c:f>
              <c:strCache>
                <c:ptCount val="7"/>
                <c:pt idx="0">
                  <c:v>Public Accountability Mechanism</c:v>
                </c:pt>
                <c:pt idx="1">
                  <c:v>Control of Corruption</c:v>
                </c:pt>
                <c:pt idx="2">
                  <c:v>Security</c:v>
                </c:pt>
                <c:pt idx="3">
                  <c:v>Social Protection</c:v>
                </c:pt>
                <c:pt idx="4">
                  <c:v>Youth Participation</c:v>
                </c:pt>
                <c:pt idx="6">
                  <c:v>Governance and Youth Participation</c:v>
                </c:pt>
              </c:strCache>
            </c:strRef>
          </c:cat>
          <c:val>
            <c:numRef>
              <c:f>DDOI!$N$2:$N$8</c:f>
              <c:numCache>
                <c:formatCode>0.0</c:formatCode>
                <c:ptCount val="7"/>
                <c:pt idx="0">
                  <c:v>55.61075255166579</c:v>
                </c:pt>
                <c:pt idx="1">
                  <c:v>42.426837524177955</c:v>
                </c:pt>
                <c:pt idx="2">
                  <c:v>37.505777676169402</c:v>
                </c:pt>
                <c:pt idx="3">
                  <c:v>37.02553450308443</c:v>
                </c:pt>
                <c:pt idx="4">
                  <c:v>33.333333333333329</c:v>
                </c:pt>
                <c:pt idx="6">
                  <c:v>40.641803397325511</c:v>
                </c:pt>
              </c:numCache>
            </c:numRef>
          </c:val>
          <c:extLst>
            <c:ext xmlns:c16="http://schemas.microsoft.com/office/drawing/2014/chart" uri="{C3380CC4-5D6E-409C-BE32-E72D297353CC}">
              <c16:uniqueId val="{00000000-6F30-4470-9861-7BAB4DBA1C76}"/>
            </c:ext>
          </c:extLst>
        </c:ser>
        <c:dLbls>
          <c:showLegendKey val="0"/>
          <c:showVal val="0"/>
          <c:showCatName val="0"/>
          <c:showSerName val="0"/>
          <c:showPercent val="0"/>
          <c:showBubbleSize val="0"/>
        </c:dLbls>
        <c:gapWidth val="150"/>
        <c:shape val="box"/>
        <c:axId val="1834772959"/>
        <c:axId val="1046580735"/>
        <c:axId val="0"/>
      </c:bar3DChart>
      <c:catAx>
        <c:axId val="1834772959"/>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NG"/>
          </a:p>
        </c:txPr>
        <c:crossAx val="1046580735"/>
        <c:crosses val="autoZero"/>
        <c:auto val="1"/>
        <c:lblAlgn val="ctr"/>
        <c:lblOffset val="100"/>
        <c:noMultiLvlLbl val="0"/>
      </c:catAx>
      <c:valAx>
        <c:axId val="1046580735"/>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NG"/>
          </a:p>
        </c:txPr>
        <c:crossAx val="183477295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c:spPr>
  <c:txPr>
    <a:bodyPr/>
    <a:lstStyle/>
    <a:p>
      <a:pPr>
        <a:defRPr sz="1800" b="1">
          <a:solidFill>
            <a:schemeClr val="tx1"/>
          </a:solidFill>
        </a:defRPr>
      </a:pPr>
      <a:endParaRPr lang="en-NG"/>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1"/>
          <c:order val="0"/>
          <c:tx>
            <c:strRef>
              <c:f>DDOI!$S$1</c:f>
              <c:strCache>
                <c:ptCount val="1"/>
                <c:pt idx="0">
                  <c:v>2016</c:v>
                </c:pt>
              </c:strCache>
            </c:strRef>
          </c:tx>
          <c:spPr>
            <a:solidFill>
              <a:schemeClr val="accent2"/>
            </a:solidFill>
            <a:ln>
              <a:noFill/>
            </a:ln>
            <a:effectLst/>
            <a:sp3d/>
          </c:spPr>
          <c:invertIfNegative val="0"/>
          <c:dPt>
            <c:idx val="0"/>
            <c:invertIfNegative val="0"/>
            <c:bubble3D val="0"/>
            <c:spPr>
              <a:solidFill>
                <a:srgbClr val="FFFF00"/>
              </a:solidFill>
              <a:ln>
                <a:noFill/>
              </a:ln>
              <a:effectLst/>
              <a:sp3d/>
            </c:spPr>
            <c:extLst>
              <c:ext xmlns:c16="http://schemas.microsoft.com/office/drawing/2014/chart" uri="{C3380CC4-5D6E-409C-BE32-E72D297353CC}">
                <c16:uniqueId val="{00000003-E7DB-4CF1-ADDE-CFD7D800C4DB}"/>
              </c:ext>
            </c:extLst>
          </c:dPt>
          <c:dPt>
            <c:idx val="1"/>
            <c:invertIfNegative val="0"/>
            <c:bubble3D val="0"/>
            <c:spPr>
              <a:solidFill>
                <a:srgbClr val="FF0000"/>
              </a:solidFill>
              <a:ln>
                <a:noFill/>
              </a:ln>
              <a:effectLst/>
              <a:sp3d/>
            </c:spPr>
            <c:extLst>
              <c:ext xmlns:c16="http://schemas.microsoft.com/office/drawing/2014/chart" uri="{C3380CC4-5D6E-409C-BE32-E72D297353CC}">
                <c16:uniqueId val="{0000000D-E7DB-4CF1-ADDE-CFD7D800C4DB}"/>
              </c:ext>
            </c:extLst>
          </c:dPt>
          <c:dPt>
            <c:idx val="2"/>
            <c:invertIfNegative val="0"/>
            <c:bubble3D val="0"/>
            <c:spPr>
              <a:solidFill>
                <a:srgbClr val="FF0000"/>
              </a:solidFill>
              <a:ln>
                <a:noFill/>
              </a:ln>
              <a:effectLst/>
              <a:sp3d/>
            </c:spPr>
            <c:extLst>
              <c:ext xmlns:c16="http://schemas.microsoft.com/office/drawing/2014/chart" uri="{C3380CC4-5D6E-409C-BE32-E72D297353CC}">
                <c16:uniqueId val="{0000000C-E7DB-4CF1-ADDE-CFD7D800C4DB}"/>
              </c:ext>
            </c:extLst>
          </c:dPt>
          <c:dPt>
            <c:idx val="3"/>
            <c:invertIfNegative val="0"/>
            <c:bubble3D val="0"/>
            <c:spPr>
              <a:solidFill>
                <a:srgbClr val="FF0000"/>
              </a:solidFill>
              <a:ln>
                <a:noFill/>
              </a:ln>
              <a:effectLst/>
              <a:sp3d/>
            </c:spPr>
            <c:extLst>
              <c:ext xmlns:c16="http://schemas.microsoft.com/office/drawing/2014/chart" uri="{C3380CC4-5D6E-409C-BE32-E72D297353CC}">
                <c16:uniqueId val="{0000000B-E7DB-4CF1-ADDE-CFD7D800C4DB}"/>
              </c:ext>
            </c:extLst>
          </c:dPt>
          <c:dPt>
            <c:idx val="4"/>
            <c:invertIfNegative val="0"/>
            <c:bubble3D val="0"/>
            <c:spPr>
              <a:solidFill>
                <a:srgbClr val="FF0000"/>
              </a:solidFill>
              <a:ln>
                <a:noFill/>
              </a:ln>
              <a:effectLst/>
              <a:sp3d/>
            </c:spPr>
            <c:extLst>
              <c:ext xmlns:c16="http://schemas.microsoft.com/office/drawing/2014/chart" uri="{C3380CC4-5D6E-409C-BE32-E72D297353CC}">
                <c16:uniqueId val="{0000000A-E7DB-4CF1-ADDE-CFD7D800C4DB}"/>
              </c:ext>
            </c:extLst>
          </c:dPt>
          <c:dPt>
            <c:idx val="6"/>
            <c:invertIfNegative val="0"/>
            <c:bubble3D val="0"/>
            <c:spPr>
              <a:solidFill>
                <a:srgbClr val="FF0000"/>
              </a:solidFill>
              <a:ln>
                <a:noFill/>
              </a:ln>
              <a:effectLst/>
              <a:sp3d/>
            </c:spPr>
            <c:extLst>
              <c:ext xmlns:c16="http://schemas.microsoft.com/office/drawing/2014/chart" uri="{C3380CC4-5D6E-409C-BE32-E72D297353CC}">
                <c16:uniqueId val="{00000002-E7DB-4CF1-ADDE-CFD7D800C4DB}"/>
              </c:ext>
            </c:extLst>
          </c:dPt>
          <c:dLbls>
            <c:dLbl>
              <c:idx val="6"/>
              <c:spPr>
                <a:noFill/>
                <a:ln>
                  <a:noFill/>
                </a:ln>
                <a:effectLst/>
              </c:spPr>
              <c:txPr>
                <a:bodyPr rot="0" spcFirstLastPara="1" vertOverflow="ellipsis" vert="horz" wrap="square" anchor="ctr" anchorCtr="1"/>
                <a:lstStyle/>
                <a:p>
                  <a:pPr>
                    <a:defRPr sz="2400" b="1" i="0" u="none" strike="noStrike" kern="1200" baseline="0">
                      <a:solidFill>
                        <a:schemeClr val="tx1"/>
                      </a:solidFill>
                      <a:latin typeface="+mn-lt"/>
                      <a:ea typeface="+mn-ea"/>
                      <a:cs typeface="+mn-cs"/>
                    </a:defRPr>
                  </a:pPr>
                  <a:endParaRPr lang="en-NG"/>
                </a:p>
              </c:txPr>
              <c:showLegendKey val="0"/>
              <c:showVal val="1"/>
              <c:showCatName val="0"/>
              <c:showSerName val="0"/>
              <c:showPercent val="0"/>
              <c:showBubbleSize val="0"/>
              <c:extLst>
                <c:ext xmlns:c16="http://schemas.microsoft.com/office/drawing/2014/chart" uri="{C3380CC4-5D6E-409C-BE32-E72D297353CC}">
                  <c16:uniqueId val="{00000002-E7DB-4CF1-ADDE-CFD7D800C4DB}"/>
                </c:ext>
              </c:extLst>
            </c:dLbl>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NG"/>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DDOI!$Q$2:$Q$8</c:f>
              <c:strCache>
                <c:ptCount val="7"/>
                <c:pt idx="0">
                  <c:v>Adovacy</c:v>
                </c:pt>
                <c:pt idx="1">
                  <c:v>Roadmap</c:v>
                </c:pt>
                <c:pt idx="2">
                  <c:v>Data and Profile Estimation</c:v>
                </c:pt>
                <c:pt idx="3">
                  <c:v>Development Plans and Budgets Integration</c:v>
                </c:pt>
                <c:pt idx="4">
                  <c:v>Monitoring Index and Observatory</c:v>
                </c:pt>
                <c:pt idx="6">
                  <c:v>Practical Evidence Building</c:v>
                </c:pt>
              </c:strCache>
            </c:strRef>
          </c:cat>
          <c:val>
            <c:numRef>
              <c:f>DDOI!$S$2:$S$8</c:f>
              <c:numCache>
                <c:formatCode>0.0</c:formatCode>
                <c:ptCount val="7"/>
                <c:pt idx="0">
                  <c:v>50</c:v>
                </c:pt>
                <c:pt idx="1">
                  <c:v>10.5</c:v>
                </c:pt>
                <c:pt idx="2">
                  <c:v>5.3</c:v>
                </c:pt>
                <c:pt idx="3">
                  <c:v>2</c:v>
                </c:pt>
                <c:pt idx="4">
                  <c:v>2.6</c:v>
                </c:pt>
                <c:pt idx="6">
                  <c:v>8.1</c:v>
                </c:pt>
              </c:numCache>
            </c:numRef>
          </c:val>
          <c:extLst>
            <c:ext xmlns:c16="http://schemas.microsoft.com/office/drawing/2014/chart" uri="{C3380CC4-5D6E-409C-BE32-E72D297353CC}">
              <c16:uniqueId val="{00000001-E7DB-4CF1-ADDE-CFD7D800C4DB}"/>
            </c:ext>
          </c:extLst>
        </c:ser>
        <c:dLbls>
          <c:showLegendKey val="0"/>
          <c:showVal val="0"/>
          <c:showCatName val="0"/>
          <c:showSerName val="0"/>
          <c:showPercent val="0"/>
          <c:showBubbleSize val="0"/>
        </c:dLbls>
        <c:gapWidth val="150"/>
        <c:shape val="box"/>
        <c:axId val="1683709871"/>
        <c:axId val="783673791"/>
        <c:axId val="0"/>
      </c:bar3DChart>
      <c:catAx>
        <c:axId val="1683709871"/>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NG"/>
          </a:p>
        </c:txPr>
        <c:crossAx val="783673791"/>
        <c:crosses val="autoZero"/>
        <c:auto val="1"/>
        <c:lblAlgn val="r"/>
        <c:lblOffset val="100"/>
        <c:noMultiLvlLbl val="0"/>
      </c:catAx>
      <c:valAx>
        <c:axId val="783673791"/>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NG"/>
          </a:p>
        </c:txPr>
        <c:crossAx val="168370987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c:spPr>
  <c:txPr>
    <a:bodyPr/>
    <a:lstStyle/>
    <a:p>
      <a:pPr>
        <a:defRPr sz="1800">
          <a:solidFill>
            <a:schemeClr val="tx1"/>
          </a:solidFill>
        </a:defRPr>
      </a:pPr>
      <a:endParaRPr lang="en-NG"/>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31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50196"/>
        </a:schemeClr>
      </a:solidFill>
      <a:ln w="25400">
        <a:solidFill>
          <a:schemeClr val="phClr"/>
        </a:solidFill>
        <a:prstDash val="sysDot"/>
      </a:ln>
    </cs:spPr>
  </cs:dataPoint>
  <cs:dataPoint3D>
    <cs:lnRef idx="0">
      <cs:styleClr val="auto"/>
    </cs:lnRef>
    <cs:fillRef idx="0">
      <cs:styleClr val="auto"/>
    </cs:fillRef>
    <cs:effectRef idx="0"/>
    <cs:fontRef idx="minor">
      <a:schemeClr val="tx1"/>
    </cs:fontRef>
    <cs:spPr>
      <a:solidFill>
        <a:schemeClr val="phClr">
          <a:alpha val="50196"/>
        </a:schemeClr>
      </a:solidFill>
      <a:ln w="25400">
        <a:solidFill>
          <a:schemeClr val="phClr"/>
        </a:solidFill>
        <a:prstDash val="sysDot"/>
      </a:ln>
    </cs:spPr>
  </cs:dataPoint3D>
  <cs:dataPointLine>
    <cs:lnRef idx="0">
      <cs:styleClr val="auto"/>
    </cs:lnRef>
    <cs:fillRef idx="0"/>
    <cs:effectRef idx="0"/>
    <cs:fontRef idx="minor">
      <a:schemeClr val="tx1"/>
    </cs:fontRef>
    <cs:spPr>
      <a:ln w="25400" cap="rnd" cmpd="sng" algn="ctr">
        <a:solidFill>
          <a:schemeClr val="phClr"/>
        </a:solidFill>
        <a:prstDash val="sysDot"/>
        <a:round/>
      </a:ln>
    </cs:spPr>
  </cs:dataPointLine>
  <cs:dataPointMarker>
    <cs:lnRef idx="0">
      <cs:styleClr val="auto"/>
    </cs:lnRef>
    <cs:fillRef idx="0">
      <cs:styleClr val="auto"/>
    </cs:fillRef>
    <cs:effectRef idx="0"/>
    <cs:fontRef idx="minor">
      <a:schemeClr val="tx1"/>
    </cs:fontRef>
    <cs:spPr>
      <a:solidFill>
        <a:schemeClr val="phClr"/>
      </a:solidFill>
    </cs:spPr>
  </cs:dataPointMarker>
  <cs:dataPointMarkerLayout symbol="circle" size="6"/>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31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50196"/>
        </a:schemeClr>
      </a:solidFill>
      <a:ln w="25400">
        <a:solidFill>
          <a:schemeClr val="phClr"/>
        </a:solidFill>
        <a:prstDash val="sysDot"/>
      </a:ln>
    </cs:spPr>
  </cs:dataPoint>
  <cs:dataPoint3D>
    <cs:lnRef idx="0">
      <cs:styleClr val="auto"/>
    </cs:lnRef>
    <cs:fillRef idx="0">
      <cs:styleClr val="auto"/>
    </cs:fillRef>
    <cs:effectRef idx="0"/>
    <cs:fontRef idx="minor">
      <a:schemeClr val="tx1"/>
    </cs:fontRef>
    <cs:spPr>
      <a:solidFill>
        <a:schemeClr val="phClr">
          <a:alpha val="50196"/>
        </a:schemeClr>
      </a:solidFill>
      <a:ln w="25400">
        <a:solidFill>
          <a:schemeClr val="phClr"/>
        </a:solidFill>
        <a:prstDash val="sysDot"/>
      </a:ln>
    </cs:spPr>
  </cs:dataPoint3D>
  <cs:dataPointLine>
    <cs:lnRef idx="0">
      <cs:styleClr val="auto"/>
    </cs:lnRef>
    <cs:fillRef idx="0"/>
    <cs:effectRef idx="0"/>
    <cs:fontRef idx="minor">
      <a:schemeClr val="tx1"/>
    </cs:fontRef>
    <cs:spPr>
      <a:ln w="25400" cap="rnd" cmpd="sng" algn="ctr">
        <a:solidFill>
          <a:schemeClr val="phClr"/>
        </a:solidFill>
        <a:prstDash val="sysDot"/>
        <a:round/>
      </a:ln>
    </cs:spPr>
  </cs:dataPointLine>
  <cs:dataPointMarker>
    <cs:lnRef idx="0">
      <cs:styleClr val="auto"/>
    </cs:lnRef>
    <cs:fillRef idx="0">
      <cs:styleClr val="auto"/>
    </cs:fillRef>
    <cs:effectRef idx="0"/>
    <cs:fontRef idx="minor">
      <a:schemeClr val="tx1"/>
    </cs:fontRef>
    <cs:spPr>
      <a:solidFill>
        <a:schemeClr val="phClr"/>
      </a:solidFill>
    </cs:spPr>
  </cs:dataPointMarker>
  <cs:dataPointMarkerLayout symbol="circle" size="6"/>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A38198-6AD6-47C4-BAEC-C938CB920F6E}"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GB"/>
        </a:p>
      </dgm:t>
    </dgm:pt>
    <dgm:pt modelId="{593AFAC6-A65E-4D42-AD6F-FC6E0182555A}">
      <dgm:prSet phldrT="[Text]" custT="1"/>
      <dgm:spPr>
        <a:solidFill>
          <a:srgbClr val="00B050"/>
        </a:solidFill>
      </dgm:spPr>
      <dgm:t>
        <a:bodyPr/>
        <a:lstStyle/>
        <a:p>
          <a:r>
            <a:rPr lang="en-GB" sz="2800" b="1" dirty="0" err="1"/>
            <a:t>NTA</a:t>
          </a:r>
          <a:r>
            <a:rPr lang="en-GB" sz="2800" b="1" dirty="0"/>
            <a:t> Nigeria</a:t>
          </a:r>
        </a:p>
        <a:p>
          <a:r>
            <a:rPr lang="en-GB" sz="2000" b="1" dirty="0"/>
            <a:t>(Health Policy Training and Research Programme – </a:t>
          </a:r>
          <a:r>
            <a:rPr lang="en-GB" sz="2000" b="1" dirty="0" err="1"/>
            <a:t>HPTRP</a:t>
          </a:r>
          <a:r>
            <a:rPr lang="en-GB" sz="2000" b="1" dirty="0"/>
            <a:t>, Univ. of Ibadan)</a:t>
          </a:r>
        </a:p>
      </dgm:t>
    </dgm:pt>
    <dgm:pt modelId="{7C81BBB7-AB3E-451F-8271-D33ADB81F208}" type="parTrans" cxnId="{422A3B61-6436-4099-87A6-6308C7CE8E0B}">
      <dgm:prSet/>
      <dgm:spPr/>
      <dgm:t>
        <a:bodyPr/>
        <a:lstStyle/>
        <a:p>
          <a:endParaRPr lang="en-GB"/>
        </a:p>
      </dgm:t>
    </dgm:pt>
    <dgm:pt modelId="{198435A7-3480-4597-B3E6-26D105E0A0AF}" type="sibTrans" cxnId="{422A3B61-6436-4099-87A6-6308C7CE8E0B}">
      <dgm:prSet/>
      <dgm:spPr>
        <a:solidFill>
          <a:schemeClr val="accent6">
            <a:lumMod val="40000"/>
            <a:lumOff val="60000"/>
          </a:schemeClr>
        </a:solidFill>
      </dgm:spPr>
      <dgm:t>
        <a:bodyPr/>
        <a:lstStyle/>
        <a:p>
          <a:endParaRPr lang="en-GB"/>
        </a:p>
      </dgm:t>
    </dgm:pt>
    <dgm:pt modelId="{F7AA4397-6974-448D-8A2B-4030A44168A8}">
      <dgm:prSet phldrT="[Text]"/>
      <dgm:spPr>
        <a:solidFill>
          <a:srgbClr val="00B050"/>
        </a:solidFill>
      </dgm:spPr>
      <dgm:t>
        <a:bodyPr/>
        <a:lstStyle/>
        <a:p>
          <a:r>
            <a:rPr lang="en-GB" b="1" dirty="0"/>
            <a:t>United Nations Population Fund (</a:t>
          </a:r>
          <a:r>
            <a:rPr lang="en-GB" b="1" dirty="0" err="1"/>
            <a:t>UNFPA</a:t>
          </a:r>
          <a:r>
            <a:rPr lang="en-GB" b="1" dirty="0"/>
            <a:t> Nigeria)</a:t>
          </a:r>
        </a:p>
      </dgm:t>
    </dgm:pt>
    <dgm:pt modelId="{29B0B017-07F1-4912-8ACC-D89745F448F8}" type="parTrans" cxnId="{BDC96F2E-409C-44CC-AFC7-9F86CE0EBCD6}">
      <dgm:prSet/>
      <dgm:spPr/>
      <dgm:t>
        <a:bodyPr/>
        <a:lstStyle/>
        <a:p>
          <a:endParaRPr lang="en-GB"/>
        </a:p>
      </dgm:t>
    </dgm:pt>
    <dgm:pt modelId="{6C4EB7C8-CD3B-44E2-BB1E-9F61E926A45C}" type="sibTrans" cxnId="{BDC96F2E-409C-44CC-AFC7-9F86CE0EBCD6}">
      <dgm:prSet/>
      <dgm:spPr>
        <a:solidFill>
          <a:schemeClr val="accent6">
            <a:lumMod val="40000"/>
            <a:lumOff val="60000"/>
          </a:schemeClr>
        </a:solidFill>
      </dgm:spPr>
      <dgm:t>
        <a:bodyPr/>
        <a:lstStyle/>
        <a:p>
          <a:endParaRPr lang="en-GB"/>
        </a:p>
      </dgm:t>
    </dgm:pt>
    <dgm:pt modelId="{544CCFD6-576E-42F7-840B-09315C44EE61}">
      <dgm:prSet phldrT="[Text]"/>
      <dgm:spPr>
        <a:solidFill>
          <a:srgbClr val="00B050"/>
        </a:solidFill>
      </dgm:spPr>
      <dgm:t>
        <a:bodyPr/>
        <a:lstStyle/>
        <a:p>
          <a:r>
            <a:rPr lang="en-GB" b="1" dirty="0"/>
            <a:t>Ministries of Economic Planning (National and Subnational)</a:t>
          </a:r>
        </a:p>
      </dgm:t>
    </dgm:pt>
    <dgm:pt modelId="{84C83718-5812-4E18-AFFA-BBAFD6FE2AC6}" type="parTrans" cxnId="{DA1EDD45-BC93-4FEA-8935-677D907EA3EB}">
      <dgm:prSet/>
      <dgm:spPr/>
      <dgm:t>
        <a:bodyPr/>
        <a:lstStyle/>
        <a:p>
          <a:endParaRPr lang="en-GB"/>
        </a:p>
      </dgm:t>
    </dgm:pt>
    <dgm:pt modelId="{E7F79628-700D-4239-A296-813E950153A8}" type="sibTrans" cxnId="{DA1EDD45-BC93-4FEA-8935-677D907EA3EB}">
      <dgm:prSet/>
      <dgm:spPr>
        <a:solidFill>
          <a:schemeClr val="accent6">
            <a:lumMod val="40000"/>
            <a:lumOff val="60000"/>
          </a:schemeClr>
        </a:solidFill>
      </dgm:spPr>
      <dgm:t>
        <a:bodyPr/>
        <a:lstStyle/>
        <a:p>
          <a:endParaRPr lang="en-GB"/>
        </a:p>
      </dgm:t>
    </dgm:pt>
    <dgm:pt modelId="{7DA5DAE5-BFC0-4BC3-A23C-F4E12A11BAEB}" type="pres">
      <dgm:prSet presAssocID="{49A38198-6AD6-47C4-BAEC-C938CB920F6E}" presName="Name0" presStyleCnt="0">
        <dgm:presLayoutVars>
          <dgm:dir/>
          <dgm:resizeHandles val="exact"/>
        </dgm:presLayoutVars>
      </dgm:prSet>
      <dgm:spPr/>
    </dgm:pt>
    <dgm:pt modelId="{3B9564B0-F530-465A-889C-9B8F262E011E}" type="pres">
      <dgm:prSet presAssocID="{593AFAC6-A65E-4D42-AD6F-FC6E0182555A}" presName="node" presStyleLbl="node1" presStyleIdx="0" presStyleCnt="3" custScaleX="200452" custScaleY="112592" custRadScaleRad="83657" custRadScaleInc="15403">
        <dgm:presLayoutVars>
          <dgm:bulletEnabled val="1"/>
        </dgm:presLayoutVars>
      </dgm:prSet>
      <dgm:spPr/>
    </dgm:pt>
    <dgm:pt modelId="{81748BD1-1B55-4B99-B438-AAD8F9FEC65C}" type="pres">
      <dgm:prSet presAssocID="{198435A7-3480-4597-B3E6-26D105E0A0AF}" presName="sibTrans" presStyleLbl="sibTrans2D1" presStyleIdx="0" presStyleCnt="3" custScaleX="183724" custLinFactX="41804" custLinFactNeighborX="100000" custLinFactNeighborY="-4948"/>
      <dgm:spPr/>
    </dgm:pt>
    <dgm:pt modelId="{8F9A59EC-6DB8-4500-A80F-ED353A29A8A4}" type="pres">
      <dgm:prSet presAssocID="{198435A7-3480-4597-B3E6-26D105E0A0AF}" presName="connectorText" presStyleLbl="sibTrans2D1" presStyleIdx="0" presStyleCnt="3"/>
      <dgm:spPr/>
    </dgm:pt>
    <dgm:pt modelId="{1964BF59-D386-4453-A823-A04FF0377DF7}" type="pres">
      <dgm:prSet presAssocID="{544CCFD6-576E-42F7-840B-09315C44EE61}" presName="node" presStyleLbl="node1" presStyleIdx="1" presStyleCnt="3" custScaleX="157211" custScaleY="116197" custRadScaleRad="110385" custRadScaleInc="-8684">
        <dgm:presLayoutVars>
          <dgm:bulletEnabled val="1"/>
        </dgm:presLayoutVars>
      </dgm:prSet>
      <dgm:spPr/>
    </dgm:pt>
    <dgm:pt modelId="{FA312581-62F8-4578-BFE1-170F8CA415C5}" type="pres">
      <dgm:prSet presAssocID="{E7F79628-700D-4239-A296-813E950153A8}" presName="sibTrans" presStyleLbl="sibTrans2D1" presStyleIdx="1" presStyleCnt="3" custScaleX="106951"/>
      <dgm:spPr/>
    </dgm:pt>
    <dgm:pt modelId="{169495E3-D4AC-44A9-8B14-1EA3FFFB7812}" type="pres">
      <dgm:prSet presAssocID="{E7F79628-700D-4239-A296-813E950153A8}" presName="connectorText" presStyleLbl="sibTrans2D1" presStyleIdx="1" presStyleCnt="3"/>
      <dgm:spPr/>
    </dgm:pt>
    <dgm:pt modelId="{88BA4257-3FB5-4562-8E76-D427FC3D513D}" type="pres">
      <dgm:prSet presAssocID="{F7AA4397-6974-448D-8A2B-4030A44168A8}" presName="node" presStyleLbl="node1" presStyleIdx="2" presStyleCnt="3" custScaleX="118907" custScaleY="122162" custRadScaleRad="97014" custRadScaleInc="5989">
        <dgm:presLayoutVars>
          <dgm:bulletEnabled val="1"/>
        </dgm:presLayoutVars>
      </dgm:prSet>
      <dgm:spPr/>
    </dgm:pt>
    <dgm:pt modelId="{029BBDAD-3D5F-47B2-B817-1931E41B5210}" type="pres">
      <dgm:prSet presAssocID="{6C4EB7C8-CD3B-44E2-BB1E-9F61E926A45C}" presName="sibTrans" presStyleLbl="sibTrans2D1" presStyleIdx="2" presStyleCnt="3" custScaleX="126563" custLinFactX="-34109" custLinFactNeighborX="-100000" custLinFactNeighborY="2831"/>
      <dgm:spPr/>
    </dgm:pt>
    <dgm:pt modelId="{8B7316C1-49E0-42BE-9136-7CDE76F3BAB5}" type="pres">
      <dgm:prSet presAssocID="{6C4EB7C8-CD3B-44E2-BB1E-9F61E926A45C}" presName="connectorText" presStyleLbl="sibTrans2D1" presStyleIdx="2" presStyleCnt="3"/>
      <dgm:spPr/>
    </dgm:pt>
  </dgm:ptLst>
  <dgm:cxnLst>
    <dgm:cxn modelId="{B8587812-E0A9-483E-AFBA-80177DBEBECF}" type="presOf" srcId="{544CCFD6-576E-42F7-840B-09315C44EE61}" destId="{1964BF59-D386-4453-A823-A04FF0377DF7}" srcOrd="0" destOrd="0" presId="urn:microsoft.com/office/officeart/2005/8/layout/cycle7"/>
    <dgm:cxn modelId="{1C491D1C-93AF-487A-AA51-CAF15D790AE9}" type="presOf" srcId="{6C4EB7C8-CD3B-44E2-BB1E-9F61E926A45C}" destId="{8B7316C1-49E0-42BE-9136-7CDE76F3BAB5}" srcOrd="1" destOrd="0" presId="urn:microsoft.com/office/officeart/2005/8/layout/cycle7"/>
    <dgm:cxn modelId="{52AC942D-F33B-42FA-BD7D-74EBB81093B2}" type="presOf" srcId="{E7F79628-700D-4239-A296-813E950153A8}" destId="{169495E3-D4AC-44A9-8B14-1EA3FFFB7812}" srcOrd="1" destOrd="0" presId="urn:microsoft.com/office/officeart/2005/8/layout/cycle7"/>
    <dgm:cxn modelId="{BDC96F2E-409C-44CC-AFC7-9F86CE0EBCD6}" srcId="{49A38198-6AD6-47C4-BAEC-C938CB920F6E}" destId="{F7AA4397-6974-448D-8A2B-4030A44168A8}" srcOrd="2" destOrd="0" parTransId="{29B0B017-07F1-4912-8ACC-D89745F448F8}" sibTransId="{6C4EB7C8-CD3B-44E2-BB1E-9F61E926A45C}"/>
    <dgm:cxn modelId="{124C333B-FD19-4FE1-A86C-4DA8E7AB190A}" type="presOf" srcId="{F7AA4397-6974-448D-8A2B-4030A44168A8}" destId="{88BA4257-3FB5-4562-8E76-D427FC3D513D}" srcOrd="0" destOrd="0" presId="urn:microsoft.com/office/officeart/2005/8/layout/cycle7"/>
    <dgm:cxn modelId="{422A3B61-6436-4099-87A6-6308C7CE8E0B}" srcId="{49A38198-6AD6-47C4-BAEC-C938CB920F6E}" destId="{593AFAC6-A65E-4D42-AD6F-FC6E0182555A}" srcOrd="0" destOrd="0" parTransId="{7C81BBB7-AB3E-451F-8271-D33ADB81F208}" sibTransId="{198435A7-3480-4597-B3E6-26D105E0A0AF}"/>
    <dgm:cxn modelId="{DA1EDD45-BC93-4FEA-8935-677D907EA3EB}" srcId="{49A38198-6AD6-47C4-BAEC-C938CB920F6E}" destId="{544CCFD6-576E-42F7-840B-09315C44EE61}" srcOrd="1" destOrd="0" parTransId="{84C83718-5812-4E18-AFFA-BBAFD6FE2AC6}" sibTransId="{E7F79628-700D-4239-A296-813E950153A8}"/>
    <dgm:cxn modelId="{53E8EC65-CB0B-4E6C-8BDF-3463EE01B9D1}" type="presOf" srcId="{E7F79628-700D-4239-A296-813E950153A8}" destId="{FA312581-62F8-4578-BFE1-170F8CA415C5}" srcOrd="0" destOrd="0" presId="urn:microsoft.com/office/officeart/2005/8/layout/cycle7"/>
    <dgm:cxn modelId="{1057C27F-83BD-42FD-8267-CD2EBDBCE364}" type="presOf" srcId="{6C4EB7C8-CD3B-44E2-BB1E-9F61E926A45C}" destId="{029BBDAD-3D5F-47B2-B817-1931E41B5210}" srcOrd="0" destOrd="0" presId="urn:microsoft.com/office/officeart/2005/8/layout/cycle7"/>
    <dgm:cxn modelId="{E5FBA6A5-F2AD-40B3-BE14-87E9B4B83B42}" type="presOf" srcId="{49A38198-6AD6-47C4-BAEC-C938CB920F6E}" destId="{7DA5DAE5-BFC0-4BC3-A23C-F4E12A11BAEB}" srcOrd="0" destOrd="0" presId="urn:microsoft.com/office/officeart/2005/8/layout/cycle7"/>
    <dgm:cxn modelId="{AB043BD3-DF19-43B6-BECC-4B097F9AC2B3}" type="presOf" srcId="{198435A7-3480-4597-B3E6-26D105E0A0AF}" destId="{81748BD1-1B55-4B99-B438-AAD8F9FEC65C}" srcOrd="0" destOrd="0" presId="urn:microsoft.com/office/officeart/2005/8/layout/cycle7"/>
    <dgm:cxn modelId="{442CF0D3-69F2-4A5C-B74B-473382490653}" type="presOf" srcId="{593AFAC6-A65E-4D42-AD6F-FC6E0182555A}" destId="{3B9564B0-F530-465A-889C-9B8F262E011E}" srcOrd="0" destOrd="0" presId="urn:microsoft.com/office/officeart/2005/8/layout/cycle7"/>
    <dgm:cxn modelId="{F2C917DE-7A55-4F14-BDEB-1EF595631A2E}" type="presOf" srcId="{198435A7-3480-4597-B3E6-26D105E0A0AF}" destId="{8F9A59EC-6DB8-4500-A80F-ED353A29A8A4}" srcOrd="1" destOrd="0" presId="urn:microsoft.com/office/officeart/2005/8/layout/cycle7"/>
    <dgm:cxn modelId="{0951D36F-837E-4A8F-9797-13689197FF03}" type="presParOf" srcId="{7DA5DAE5-BFC0-4BC3-A23C-F4E12A11BAEB}" destId="{3B9564B0-F530-465A-889C-9B8F262E011E}" srcOrd="0" destOrd="0" presId="urn:microsoft.com/office/officeart/2005/8/layout/cycle7"/>
    <dgm:cxn modelId="{10F8283B-07CA-48B8-90C1-514A2EAC16A9}" type="presParOf" srcId="{7DA5DAE5-BFC0-4BC3-A23C-F4E12A11BAEB}" destId="{81748BD1-1B55-4B99-B438-AAD8F9FEC65C}" srcOrd="1" destOrd="0" presId="urn:microsoft.com/office/officeart/2005/8/layout/cycle7"/>
    <dgm:cxn modelId="{27362B7D-CD6E-4C1F-B48B-130E9E0CE11E}" type="presParOf" srcId="{81748BD1-1B55-4B99-B438-AAD8F9FEC65C}" destId="{8F9A59EC-6DB8-4500-A80F-ED353A29A8A4}" srcOrd="0" destOrd="0" presId="urn:microsoft.com/office/officeart/2005/8/layout/cycle7"/>
    <dgm:cxn modelId="{1DDB9A98-6AD5-428A-B1EC-35ECEFED1ACA}" type="presParOf" srcId="{7DA5DAE5-BFC0-4BC3-A23C-F4E12A11BAEB}" destId="{1964BF59-D386-4453-A823-A04FF0377DF7}" srcOrd="2" destOrd="0" presId="urn:microsoft.com/office/officeart/2005/8/layout/cycle7"/>
    <dgm:cxn modelId="{F995FD34-5BB9-4965-A85A-74D97471ABBC}" type="presParOf" srcId="{7DA5DAE5-BFC0-4BC3-A23C-F4E12A11BAEB}" destId="{FA312581-62F8-4578-BFE1-170F8CA415C5}" srcOrd="3" destOrd="0" presId="urn:microsoft.com/office/officeart/2005/8/layout/cycle7"/>
    <dgm:cxn modelId="{C3B846E7-A31C-44F2-8E1E-27F60B9F6443}" type="presParOf" srcId="{FA312581-62F8-4578-BFE1-170F8CA415C5}" destId="{169495E3-D4AC-44A9-8B14-1EA3FFFB7812}" srcOrd="0" destOrd="0" presId="urn:microsoft.com/office/officeart/2005/8/layout/cycle7"/>
    <dgm:cxn modelId="{DCC7DD01-2970-4FF7-8467-7267C63BB131}" type="presParOf" srcId="{7DA5DAE5-BFC0-4BC3-A23C-F4E12A11BAEB}" destId="{88BA4257-3FB5-4562-8E76-D427FC3D513D}" srcOrd="4" destOrd="0" presId="urn:microsoft.com/office/officeart/2005/8/layout/cycle7"/>
    <dgm:cxn modelId="{0E01D7B6-83B8-439D-BF2A-9D7B40E21C45}" type="presParOf" srcId="{7DA5DAE5-BFC0-4BC3-A23C-F4E12A11BAEB}" destId="{029BBDAD-3D5F-47B2-B817-1931E41B5210}" srcOrd="5" destOrd="0" presId="urn:microsoft.com/office/officeart/2005/8/layout/cycle7"/>
    <dgm:cxn modelId="{4DEABDFE-F4BC-456F-8C04-3BBAE4852CEC}" type="presParOf" srcId="{029BBDAD-3D5F-47B2-B817-1931E41B5210}" destId="{8B7316C1-49E0-42BE-9136-7CDE76F3BAB5}"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4E8B23-0352-4CD1-BEDB-3C7040E3F6DB}" type="doc">
      <dgm:prSet loTypeId="urn:microsoft.com/office/officeart/2005/8/layout/lProcess3" loCatId="process" qsTypeId="urn:microsoft.com/office/officeart/2005/8/quickstyle/simple1" qsCatId="simple" csTypeId="urn:microsoft.com/office/officeart/2005/8/colors/colorful1" csCatId="colorful" phldr="1"/>
      <dgm:spPr/>
      <dgm:t>
        <a:bodyPr/>
        <a:lstStyle/>
        <a:p>
          <a:endParaRPr lang="x-none"/>
        </a:p>
      </dgm:t>
    </dgm:pt>
    <dgm:pt modelId="{032EC86E-68C9-4FCC-80FC-B4FA5B231556}">
      <dgm:prSet phldrT="[Text]" custT="1"/>
      <dgm:spPr/>
      <dgm:t>
        <a:bodyPr/>
        <a:lstStyle/>
        <a:p>
          <a:r>
            <a:rPr lang="en-GB" sz="2400" b="1" dirty="0">
              <a:latin typeface="Calibri" panose="020F0502020204030204" pitchFamily="34" charset="0"/>
              <a:cs typeface="Calibri" panose="020F0502020204030204" pitchFamily="34" charset="0"/>
            </a:rPr>
            <a:t>Health and Wellbeing </a:t>
          </a:r>
          <a:endParaRPr lang="x-none" sz="2400" dirty="0"/>
        </a:p>
      </dgm:t>
    </dgm:pt>
    <dgm:pt modelId="{CE2B61B9-88B2-46E0-9874-E5B31F69D2D5}" type="parTrans" cxnId="{3B2D62B1-CE25-4D9A-BD6E-1FCB1F5A53E0}">
      <dgm:prSet/>
      <dgm:spPr/>
      <dgm:t>
        <a:bodyPr/>
        <a:lstStyle/>
        <a:p>
          <a:endParaRPr lang="x-none"/>
        </a:p>
      </dgm:t>
    </dgm:pt>
    <dgm:pt modelId="{A8D5A04F-9B79-42E9-8A91-A79EE8FF7133}" type="sibTrans" cxnId="{3B2D62B1-CE25-4D9A-BD6E-1FCB1F5A53E0}">
      <dgm:prSet/>
      <dgm:spPr/>
      <dgm:t>
        <a:bodyPr/>
        <a:lstStyle/>
        <a:p>
          <a:endParaRPr lang="x-none"/>
        </a:p>
      </dgm:t>
    </dgm:pt>
    <dgm:pt modelId="{702A3781-77C6-4C89-BD80-EE71261205F1}">
      <dgm:prSet phldrT="[Text]"/>
      <dgm:spPr/>
      <dgm:t>
        <a:bodyPr/>
        <a:lstStyle/>
        <a:p>
          <a:r>
            <a:rPr lang="en-US" dirty="0"/>
            <a:t>6</a:t>
          </a:r>
          <a:endParaRPr lang="x-none" dirty="0"/>
        </a:p>
      </dgm:t>
    </dgm:pt>
    <dgm:pt modelId="{77B0D0BA-DDA8-46AC-8EAA-906FDB39256F}" type="parTrans" cxnId="{3524860E-3CEA-4B77-A4C5-B895BD8A4077}">
      <dgm:prSet/>
      <dgm:spPr/>
      <dgm:t>
        <a:bodyPr/>
        <a:lstStyle/>
        <a:p>
          <a:endParaRPr lang="x-none"/>
        </a:p>
      </dgm:t>
    </dgm:pt>
    <dgm:pt modelId="{295A904B-731A-4634-B534-78C91BAC82C1}" type="sibTrans" cxnId="{3524860E-3CEA-4B77-A4C5-B895BD8A4077}">
      <dgm:prSet/>
      <dgm:spPr/>
      <dgm:t>
        <a:bodyPr/>
        <a:lstStyle/>
        <a:p>
          <a:endParaRPr lang="x-none"/>
        </a:p>
      </dgm:t>
    </dgm:pt>
    <dgm:pt modelId="{309A769C-72DC-485E-90CE-4EE93A55E46C}">
      <dgm:prSet phldrT="[Text]"/>
      <dgm:spPr/>
      <dgm:t>
        <a:bodyPr/>
        <a:lstStyle/>
        <a:p>
          <a:r>
            <a:rPr lang="en-US" dirty="0"/>
            <a:t>17</a:t>
          </a:r>
          <a:endParaRPr lang="x-none" dirty="0"/>
        </a:p>
      </dgm:t>
    </dgm:pt>
    <dgm:pt modelId="{E150DFEA-6E13-4E5B-A8A0-D43225B688B0}" type="parTrans" cxnId="{D296E560-F128-44A7-A354-AE9E83BD41BE}">
      <dgm:prSet/>
      <dgm:spPr/>
      <dgm:t>
        <a:bodyPr/>
        <a:lstStyle/>
        <a:p>
          <a:endParaRPr lang="x-none"/>
        </a:p>
      </dgm:t>
    </dgm:pt>
    <dgm:pt modelId="{B42F2637-69B0-4FEE-B4DC-BD2ECF12BE8D}" type="sibTrans" cxnId="{D296E560-F128-44A7-A354-AE9E83BD41BE}">
      <dgm:prSet/>
      <dgm:spPr/>
      <dgm:t>
        <a:bodyPr/>
        <a:lstStyle/>
        <a:p>
          <a:endParaRPr lang="x-none"/>
        </a:p>
      </dgm:t>
    </dgm:pt>
    <dgm:pt modelId="{9B622F02-204E-415C-B232-5BC012077CF5}">
      <dgm:prSet phldrT="[Text]" custT="1"/>
      <dgm:spPr/>
      <dgm:t>
        <a:bodyPr/>
        <a:lstStyle/>
        <a:p>
          <a:r>
            <a:rPr lang="en-GB" sz="2400" b="1" dirty="0">
              <a:latin typeface="Calibri" panose="020F0502020204030204" pitchFamily="34" charset="0"/>
              <a:cs typeface="Calibri" panose="020F0502020204030204" pitchFamily="34" charset="0"/>
            </a:rPr>
            <a:t>Education and Skills Development </a:t>
          </a:r>
          <a:endParaRPr lang="x-none" sz="2400" dirty="0"/>
        </a:p>
      </dgm:t>
    </dgm:pt>
    <dgm:pt modelId="{F64B92BF-FCBB-4271-939F-FDA9A9D34692}" type="parTrans" cxnId="{E3F102DF-A9FF-4CEE-929A-FAAD85822A9B}">
      <dgm:prSet/>
      <dgm:spPr/>
      <dgm:t>
        <a:bodyPr/>
        <a:lstStyle/>
        <a:p>
          <a:endParaRPr lang="x-none"/>
        </a:p>
      </dgm:t>
    </dgm:pt>
    <dgm:pt modelId="{62B77E6F-E862-4259-B21E-6872B6C444EA}" type="sibTrans" cxnId="{E3F102DF-A9FF-4CEE-929A-FAAD85822A9B}">
      <dgm:prSet/>
      <dgm:spPr/>
      <dgm:t>
        <a:bodyPr/>
        <a:lstStyle/>
        <a:p>
          <a:endParaRPr lang="x-none"/>
        </a:p>
      </dgm:t>
    </dgm:pt>
    <dgm:pt modelId="{72D5686A-DEB9-4AE4-ADAA-DCB3F6203931}">
      <dgm:prSet phldrT="[Text]"/>
      <dgm:spPr/>
      <dgm:t>
        <a:bodyPr/>
        <a:lstStyle/>
        <a:p>
          <a:r>
            <a:rPr lang="en-US" dirty="0"/>
            <a:t>4</a:t>
          </a:r>
          <a:endParaRPr lang="x-none" dirty="0"/>
        </a:p>
      </dgm:t>
    </dgm:pt>
    <dgm:pt modelId="{4CA16D51-8B0E-41B6-92DF-031A41B01143}" type="parTrans" cxnId="{1BB02051-7030-4E1C-8345-5A893C080C26}">
      <dgm:prSet/>
      <dgm:spPr/>
      <dgm:t>
        <a:bodyPr/>
        <a:lstStyle/>
        <a:p>
          <a:endParaRPr lang="x-none"/>
        </a:p>
      </dgm:t>
    </dgm:pt>
    <dgm:pt modelId="{3683B792-BE41-4645-AD9B-04D3CDED0185}" type="sibTrans" cxnId="{1BB02051-7030-4E1C-8345-5A893C080C26}">
      <dgm:prSet/>
      <dgm:spPr/>
      <dgm:t>
        <a:bodyPr/>
        <a:lstStyle/>
        <a:p>
          <a:endParaRPr lang="x-none"/>
        </a:p>
      </dgm:t>
    </dgm:pt>
    <dgm:pt modelId="{6C9EA867-5D76-4A4B-B850-81354AFDA222}">
      <dgm:prSet phldrT="[Text]"/>
      <dgm:spPr/>
      <dgm:t>
        <a:bodyPr/>
        <a:lstStyle/>
        <a:p>
          <a:r>
            <a:rPr lang="en-US" dirty="0"/>
            <a:t>17</a:t>
          </a:r>
          <a:endParaRPr lang="x-none" dirty="0"/>
        </a:p>
      </dgm:t>
    </dgm:pt>
    <dgm:pt modelId="{5584382A-FDEE-46A5-8A27-793875FD9307}" type="parTrans" cxnId="{A878DBAA-600E-4764-9814-4B1F68A96652}">
      <dgm:prSet/>
      <dgm:spPr/>
      <dgm:t>
        <a:bodyPr/>
        <a:lstStyle/>
        <a:p>
          <a:endParaRPr lang="x-none"/>
        </a:p>
      </dgm:t>
    </dgm:pt>
    <dgm:pt modelId="{0B050CCD-1FFA-47F8-B624-AD877A17E255}" type="sibTrans" cxnId="{A878DBAA-600E-4764-9814-4B1F68A96652}">
      <dgm:prSet/>
      <dgm:spPr/>
      <dgm:t>
        <a:bodyPr/>
        <a:lstStyle/>
        <a:p>
          <a:endParaRPr lang="x-none"/>
        </a:p>
      </dgm:t>
    </dgm:pt>
    <dgm:pt modelId="{36A60C8E-36DD-47E2-AD88-3D3A2DE7BC40}">
      <dgm:prSet phldrT="[Text]" custT="1"/>
      <dgm:spPr/>
      <dgm:t>
        <a:bodyPr/>
        <a:lstStyle/>
        <a:p>
          <a:r>
            <a:rPr lang="en-GB" sz="2400" b="1" dirty="0">
              <a:latin typeface="Calibri" panose="020F0502020204030204" pitchFamily="34" charset="0"/>
              <a:cs typeface="Calibri" panose="020F0502020204030204" pitchFamily="34" charset="0"/>
            </a:rPr>
            <a:t>Employment and Entrepreneurship </a:t>
          </a:r>
          <a:endParaRPr lang="x-none" sz="2400" dirty="0"/>
        </a:p>
      </dgm:t>
    </dgm:pt>
    <dgm:pt modelId="{7A6C2F8B-5DDB-44C3-B1D5-CF17D07CC667}" type="parTrans" cxnId="{BB7AA874-D8FA-418D-9E83-71F889B25C9A}">
      <dgm:prSet/>
      <dgm:spPr/>
      <dgm:t>
        <a:bodyPr/>
        <a:lstStyle/>
        <a:p>
          <a:endParaRPr lang="x-none"/>
        </a:p>
      </dgm:t>
    </dgm:pt>
    <dgm:pt modelId="{6E1A3D7C-832A-4D8A-B90B-F4B62A5E6F17}" type="sibTrans" cxnId="{BB7AA874-D8FA-418D-9E83-71F889B25C9A}">
      <dgm:prSet/>
      <dgm:spPr/>
      <dgm:t>
        <a:bodyPr/>
        <a:lstStyle/>
        <a:p>
          <a:endParaRPr lang="x-none"/>
        </a:p>
      </dgm:t>
    </dgm:pt>
    <dgm:pt modelId="{E07E8035-9E1F-42A2-9538-A4A13EBD2605}">
      <dgm:prSet phldrT="[Text]"/>
      <dgm:spPr/>
      <dgm:t>
        <a:bodyPr/>
        <a:lstStyle/>
        <a:p>
          <a:r>
            <a:rPr lang="en-US" dirty="0"/>
            <a:t>8</a:t>
          </a:r>
          <a:endParaRPr lang="x-none" dirty="0"/>
        </a:p>
      </dgm:t>
    </dgm:pt>
    <dgm:pt modelId="{408E81B9-AB33-47E2-9F77-3F2EDE93BF20}" type="parTrans" cxnId="{171B0981-87B0-4D77-A2F4-F1BC2F766E74}">
      <dgm:prSet/>
      <dgm:spPr/>
      <dgm:t>
        <a:bodyPr/>
        <a:lstStyle/>
        <a:p>
          <a:endParaRPr lang="x-none"/>
        </a:p>
      </dgm:t>
    </dgm:pt>
    <dgm:pt modelId="{9C1C9C89-FBEE-424D-8E51-EF6DC3694AF8}" type="sibTrans" cxnId="{171B0981-87B0-4D77-A2F4-F1BC2F766E74}">
      <dgm:prSet/>
      <dgm:spPr/>
      <dgm:t>
        <a:bodyPr/>
        <a:lstStyle/>
        <a:p>
          <a:endParaRPr lang="x-none"/>
        </a:p>
      </dgm:t>
    </dgm:pt>
    <dgm:pt modelId="{9D04FE10-7A5A-4A26-A99C-CABFBBA0399F}">
      <dgm:prSet phldrT="[Text]"/>
      <dgm:spPr/>
      <dgm:t>
        <a:bodyPr/>
        <a:lstStyle/>
        <a:p>
          <a:r>
            <a:rPr lang="en-US" dirty="0"/>
            <a:t>23</a:t>
          </a:r>
          <a:endParaRPr lang="x-none" dirty="0"/>
        </a:p>
      </dgm:t>
    </dgm:pt>
    <dgm:pt modelId="{93C1D1D4-85F8-4E5C-A436-7F6D8F164563}" type="parTrans" cxnId="{DC9A361B-082D-4852-B46E-2856653AA059}">
      <dgm:prSet/>
      <dgm:spPr/>
      <dgm:t>
        <a:bodyPr/>
        <a:lstStyle/>
        <a:p>
          <a:endParaRPr lang="x-none"/>
        </a:p>
      </dgm:t>
    </dgm:pt>
    <dgm:pt modelId="{4C39E0FB-EA1A-483C-8233-2CAAEE4D9FC4}" type="sibTrans" cxnId="{DC9A361B-082D-4852-B46E-2856653AA059}">
      <dgm:prSet/>
      <dgm:spPr/>
      <dgm:t>
        <a:bodyPr/>
        <a:lstStyle/>
        <a:p>
          <a:endParaRPr lang="x-none"/>
        </a:p>
      </dgm:t>
    </dgm:pt>
    <dgm:pt modelId="{E7FCFA7E-EB0B-45E1-BD5C-9F71F765A8F1}">
      <dgm:prSet phldrT="[Text]" custT="1"/>
      <dgm:spPr/>
      <dgm:t>
        <a:bodyPr/>
        <a:lstStyle/>
        <a:p>
          <a:r>
            <a:rPr lang="en-GB" sz="2400" b="1" dirty="0">
              <a:latin typeface="Calibri" panose="020F0502020204030204" pitchFamily="34" charset="0"/>
              <a:cs typeface="Calibri" panose="020F0502020204030204" pitchFamily="34" charset="0"/>
            </a:rPr>
            <a:t>Governance and Youth Participation </a:t>
          </a:r>
          <a:endParaRPr lang="x-none" sz="2400" dirty="0"/>
        </a:p>
      </dgm:t>
    </dgm:pt>
    <dgm:pt modelId="{82A9E3BF-C4D3-4E77-94E7-6C121B43E471}" type="parTrans" cxnId="{FEE33445-88B4-4979-B409-D48D33AFAE1A}">
      <dgm:prSet/>
      <dgm:spPr/>
      <dgm:t>
        <a:bodyPr/>
        <a:lstStyle/>
        <a:p>
          <a:endParaRPr lang="x-none"/>
        </a:p>
      </dgm:t>
    </dgm:pt>
    <dgm:pt modelId="{E0019044-33D3-4ABF-AAD6-6092973B17E5}" type="sibTrans" cxnId="{FEE33445-88B4-4979-B409-D48D33AFAE1A}">
      <dgm:prSet/>
      <dgm:spPr/>
      <dgm:t>
        <a:bodyPr/>
        <a:lstStyle/>
        <a:p>
          <a:endParaRPr lang="x-none"/>
        </a:p>
      </dgm:t>
    </dgm:pt>
    <dgm:pt modelId="{372AB5E2-7BCC-42E2-A45D-A7D6E3CFCF92}">
      <dgm:prSet phldrT="[Text]"/>
      <dgm:spPr/>
      <dgm:t>
        <a:bodyPr/>
        <a:lstStyle/>
        <a:p>
          <a:r>
            <a:rPr lang="en-US" dirty="0"/>
            <a:t>7</a:t>
          </a:r>
          <a:endParaRPr lang="x-none" dirty="0"/>
        </a:p>
      </dgm:t>
    </dgm:pt>
    <dgm:pt modelId="{C2B84EC6-A73D-4758-9184-72194868ED39}" type="parTrans" cxnId="{07FC3186-B20F-448C-89E7-6F2E6241BF36}">
      <dgm:prSet/>
      <dgm:spPr/>
      <dgm:t>
        <a:bodyPr/>
        <a:lstStyle/>
        <a:p>
          <a:endParaRPr lang="x-none"/>
        </a:p>
      </dgm:t>
    </dgm:pt>
    <dgm:pt modelId="{0BB3B5D7-5221-4283-8D8D-FAACBE9EFBB4}" type="sibTrans" cxnId="{07FC3186-B20F-448C-89E7-6F2E6241BF36}">
      <dgm:prSet/>
      <dgm:spPr/>
      <dgm:t>
        <a:bodyPr/>
        <a:lstStyle/>
        <a:p>
          <a:endParaRPr lang="x-none"/>
        </a:p>
      </dgm:t>
    </dgm:pt>
    <dgm:pt modelId="{EF1B1A0A-9B4F-4604-941E-82EE75E05C78}">
      <dgm:prSet phldrT="[Text]"/>
      <dgm:spPr/>
      <dgm:t>
        <a:bodyPr/>
        <a:lstStyle/>
        <a:p>
          <a:r>
            <a:rPr lang="en-US" dirty="0"/>
            <a:t>4</a:t>
          </a:r>
          <a:endParaRPr lang="x-none" dirty="0"/>
        </a:p>
      </dgm:t>
    </dgm:pt>
    <dgm:pt modelId="{74A40D35-CD42-42E9-AEA0-A460A13A544F}" type="parTrans" cxnId="{42EE75FF-4264-4060-8027-AA5F4B60FCA8}">
      <dgm:prSet/>
      <dgm:spPr/>
      <dgm:t>
        <a:bodyPr/>
        <a:lstStyle/>
        <a:p>
          <a:endParaRPr lang="x-none"/>
        </a:p>
      </dgm:t>
    </dgm:pt>
    <dgm:pt modelId="{8341C858-B0FB-445A-ABF8-02425FA6B236}" type="sibTrans" cxnId="{42EE75FF-4264-4060-8027-AA5F4B60FCA8}">
      <dgm:prSet/>
      <dgm:spPr/>
      <dgm:t>
        <a:bodyPr/>
        <a:lstStyle/>
        <a:p>
          <a:endParaRPr lang="x-none"/>
        </a:p>
      </dgm:t>
    </dgm:pt>
    <dgm:pt modelId="{3028AE3E-26E3-49D0-BA76-EA431D4B9BAC}">
      <dgm:prSet phldrT="[Text]"/>
      <dgm:spPr/>
      <dgm:t>
        <a:bodyPr/>
        <a:lstStyle/>
        <a:p>
          <a:r>
            <a:rPr lang="en-US" dirty="0"/>
            <a:t>10</a:t>
          </a:r>
          <a:endParaRPr lang="x-none" dirty="0"/>
        </a:p>
      </dgm:t>
    </dgm:pt>
    <dgm:pt modelId="{EE041475-8444-4496-907E-6C71062239CD}" type="parTrans" cxnId="{5069CAE8-96FB-4468-A663-12762D000516}">
      <dgm:prSet/>
      <dgm:spPr/>
      <dgm:t>
        <a:bodyPr/>
        <a:lstStyle/>
        <a:p>
          <a:endParaRPr lang="x-none"/>
        </a:p>
      </dgm:t>
    </dgm:pt>
    <dgm:pt modelId="{6198C7A9-5F9C-4A7B-B5D6-3702C18F361D}" type="sibTrans" cxnId="{5069CAE8-96FB-4468-A663-12762D000516}">
      <dgm:prSet/>
      <dgm:spPr/>
      <dgm:t>
        <a:bodyPr/>
        <a:lstStyle/>
        <a:p>
          <a:endParaRPr lang="x-none"/>
        </a:p>
      </dgm:t>
    </dgm:pt>
    <dgm:pt modelId="{E1F29245-1826-42E8-A3E3-56A381F21CC7}">
      <dgm:prSet phldrT="[Text]" custT="1"/>
      <dgm:spPr/>
      <dgm:t>
        <a:bodyPr/>
        <a:lstStyle/>
        <a:p>
          <a:r>
            <a:rPr lang="en-GB" sz="2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Practical Evidence-Building on DD</a:t>
          </a:r>
          <a:endParaRPr lang="x-none" sz="2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dgm:t>
    </dgm:pt>
    <dgm:pt modelId="{D49CE6DD-3606-4EB7-8A62-FAC773302A30}" type="parTrans" cxnId="{94080AF8-A34E-4A4D-A668-8D1B2C85A538}">
      <dgm:prSet/>
      <dgm:spPr/>
      <dgm:t>
        <a:bodyPr/>
        <a:lstStyle/>
        <a:p>
          <a:endParaRPr lang="x-none"/>
        </a:p>
      </dgm:t>
    </dgm:pt>
    <dgm:pt modelId="{DC519C96-B7F5-48F1-8E4D-19ADC2942937}" type="sibTrans" cxnId="{94080AF8-A34E-4A4D-A668-8D1B2C85A538}">
      <dgm:prSet/>
      <dgm:spPr/>
      <dgm:t>
        <a:bodyPr/>
        <a:lstStyle/>
        <a:p>
          <a:endParaRPr lang="x-none"/>
        </a:p>
      </dgm:t>
    </dgm:pt>
    <dgm:pt modelId="{B8D5339A-B117-41A4-8358-07CF78A0B24E}" type="pres">
      <dgm:prSet presAssocID="{6C4E8B23-0352-4CD1-BEDB-3C7040E3F6DB}" presName="Name0" presStyleCnt="0">
        <dgm:presLayoutVars>
          <dgm:chPref val="3"/>
          <dgm:dir/>
          <dgm:animLvl val="lvl"/>
          <dgm:resizeHandles/>
        </dgm:presLayoutVars>
      </dgm:prSet>
      <dgm:spPr/>
    </dgm:pt>
    <dgm:pt modelId="{E4D9ADC0-2172-42FF-9566-8259679614FD}" type="pres">
      <dgm:prSet presAssocID="{032EC86E-68C9-4FCC-80FC-B4FA5B231556}" presName="horFlow" presStyleCnt="0"/>
      <dgm:spPr/>
    </dgm:pt>
    <dgm:pt modelId="{1B8FA0A1-DDD9-44C4-B096-1CC4DDAA6F90}" type="pres">
      <dgm:prSet presAssocID="{032EC86E-68C9-4FCC-80FC-B4FA5B231556}" presName="bigChev" presStyleLbl="node1" presStyleIdx="0" presStyleCnt="5" custScaleX="146325"/>
      <dgm:spPr/>
    </dgm:pt>
    <dgm:pt modelId="{7E484A13-541A-4AE3-9122-3B3DAC020349}" type="pres">
      <dgm:prSet presAssocID="{77B0D0BA-DDA8-46AC-8EAA-906FDB39256F}" presName="parTrans" presStyleCnt="0"/>
      <dgm:spPr/>
    </dgm:pt>
    <dgm:pt modelId="{17793837-168B-4CCE-9E4E-610172684702}" type="pres">
      <dgm:prSet presAssocID="{702A3781-77C6-4C89-BD80-EE71261205F1}" presName="node" presStyleLbl="alignAccFollowNode1" presStyleIdx="0" presStyleCnt="9">
        <dgm:presLayoutVars>
          <dgm:bulletEnabled val="1"/>
        </dgm:presLayoutVars>
      </dgm:prSet>
      <dgm:spPr/>
    </dgm:pt>
    <dgm:pt modelId="{BA9F46FD-6712-41B8-8B1A-49AF85D789C1}" type="pres">
      <dgm:prSet presAssocID="{295A904B-731A-4634-B534-78C91BAC82C1}" presName="sibTrans" presStyleCnt="0"/>
      <dgm:spPr/>
    </dgm:pt>
    <dgm:pt modelId="{15DAF9BF-2646-43C8-B05B-CBE3D8B5F39F}" type="pres">
      <dgm:prSet presAssocID="{309A769C-72DC-485E-90CE-4EE93A55E46C}" presName="node" presStyleLbl="alignAccFollowNode1" presStyleIdx="1" presStyleCnt="9">
        <dgm:presLayoutVars>
          <dgm:bulletEnabled val="1"/>
        </dgm:presLayoutVars>
      </dgm:prSet>
      <dgm:spPr/>
    </dgm:pt>
    <dgm:pt modelId="{CBBBB703-CA23-4C56-B235-6F35F5E08C79}" type="pres">
      <dgm:prSet presAssocID="{032EC86E-68C9-4FCC-80FC-B4FA5B231556}" presName="vSp" presStyleCnt="0"/>
      <dgm:spPr/>
    </dgm:pt>
    <dgm:pt modelId="{3E81C7C1-EFC8-43DB-B0E5-D21608105C49}" type="pres">
      <dgm:prSet presAssocID="{9B622F02-204E-415C-B232-5BC012077CF5}" presName="horFlow" presStyleCnt="0"/>
      <dgm:spPr/>
    </dgm:pt>
    <dgm:pt modelId="{4323840B-D207-47C4-A9A8-38D2C3A199FB}" type="pres">
      <dgm:prSet presAssocID="{9B622F02-204E-415C-B232-5BC012077CF5}" presName="bigChev" presStyleLbl="node1" presStyleIdx="1" presStyleCnt="5" custScaleX="160420"/>
      <dgm:spPr/>
    </dgm:pt>
    <dgm:pt modelId="{BC16C623-DFF4-44FF-9684-627F91AD743B}" type="pres">
      <dgm:prSet presAssocID="{4CA16D51-8B0E-41B6-92DF-031A41B01143}" presName="parTrans" presStyleCnt="0"/>
      <dgm:spPr/>
    </dgm:pt>
    <dgm:pt modelId="{E122449C-F5E3-482A-9A89-327BD1B2BE06}" type="pres">
      <dgm:prSet presAssocID="{72D5686A-DEB9-4AE4-ADAA-DCB3F6203931}" presName="node" presStyleLbl="alignAccFollowNode1" presStyleIdx="2" presStyleCnt="9">
        <dgm:presLayoutVars>
          <dgm:bulletEnabled val="1"/>
        </dgm:presLayoutVars>
      </dgm:prSet>
      <dgm:spPr/>
    </dgm:pt>
    <dgm:pt modelId="{E2835DFE-99E5-49A8-9A74-10181A858CE8}" type="pres">
      <dgm:prSet presAssocID="{3683B792-BE41-4645-AD9B-04D3CDED0185}" presName="sibTrans" presStyleCnt="0"/>
      <dgm:spPr/>
    </dgm:pt>
    <dgm:pt modelId="{BE47F77B-80C7-46BD-8310-BC12D275255C}" type="pres">
      <dgm:prSet presAssocID="{6C9EA867-5D76-4A4B-B850-81354AFDA222}" presName="node" presStyleLbl="alignAccFollowNode1" presStyleIdx="3" presStyleCnt="9">
        <dgm:presLayoutVars>
          <dgm:bulletEnabled val="1"/>
        </dgm:presLayoutVars>
      </dgm:prSet>
      <dgm:spPr/>
    </dgm:pt>
    <dgm:pt modelId="{D3EC6426-4DD5-4F13-B767-F920BFD9F3DB}" type="pres">
      <dgm:prSet presAssocID="{9B622F02-204E-415C-B232-5BC012077CF5}" presName="vSp" presStyleCnt="0"/>
      <dgm:spPr/>
    </dgm:pt>
    <dgm:pt modelId="{61A437C3-4BC2-4079-B4A6-A672D90CA689}" type="pres">
      <dgm:prSet presAssocID="{36A60C8E-36DD-47E2-AD88-3D3A2DE7BC40}" presName="horFlow" presStyleCnt="0"/>
      <dgm:spPr/>
    </dgm:pt>
    <dgm:pt modelId="{B8069E57-C4AA-4171-A1DF-1AB8EED974E8}" type="pres">
      <dgm:prSet presAssocID="{36A60C8E-36DD-47E2-AD88-3D3A2DE7BC40}" presName="bigChev" presStyleLbl="node1" presStyleIdx="2" presStyleCnt="5" custScaleX="151277"/>
      <dgm:spPr/>
    </dgm:pt>
    <dgm:pt modelId="{46931C6F-9031-48BC-9061-5BAFA1B87377}" type="pres">
      <dgm:prSet presAssocID="{408E81B9-AB33-47E2-9F77-3F2EDE93BF20}" presName="parTrans" presStyleCnt="0"/>
      <dgm:spPr/>
    </dgm:pt>
    <dgm:pt modelId="{65BC8FB0-7C2D-4A1E-B5C8-0A78488AFEB9}" type="pres">
      <dgm:prSet presAssocID="{E07E8035-9E1F-42A2-9538-A4A13EBD2605}" presName="node" presStyleLbl="alignAccFollowNode1" presStyleIdx="4" presStyleCnt="9">
        <dgm:presLayoutVars>
          <dgm:bulletEnabled val="1"/>
        </dgm:presLayoutVars>
      </dgm:prSet>
      <dgm:spPr/>
    </dgm:pt>
    <dgm:pt modelId="{BF7A73B6-F0D3-4F10-86ED-E79CB1DFA2AA}" type="pres">
      <dgm:prSet presAssocID="{9C1C9C89-FBEE-424D-8E51-EF6DC3694AF8}" presName="sibTrans" presStyleCnt="0"/>
      <dgm:spPr/>
    </dgm:pt>
    <dgm:pt modelId="{FF4AAE65-FB50-48AE-B535-E1E69F6F6C46}" type="pres">
      <dgm:prSet presAssocID="{9D04FE10-7A5A-4A26-A99C-CABFBBA0399F}" presName="node" presStyleLbl="alignAccFollowNode1" presStyleIdx="5" presStyleCnt="9">
        <dgm:presLayoutVars>
          <dgm:bulletEnabled val="1"/>
        </dgm:presLayoutVars>
      </dgm:prSet>
      <dgm:spPr/>
    </dgm:pt>
    <dgm:pt modelId="{A72D73BD-C78A-4D9D-84C5-29DCE244C2A2}" type="pres">
      <dgm:prSet presAssocID="{36A60C8E-36DD-47E2-AD88-3D3A2DE7BC40}" presName="vSp" presStyleCnt="0"/>
      <dgm:spPr/>
    </dgm:pt>
    <dgm:pt modelId="{C544BBD8-BDD3-490B-87DD-374D31EFCAC0}" type="pres">
      <dgm:prSet presAssocID="{E7FCFA7E-EB0B-45E1-BD5C-9F71F765A8F1}" presName="horFlow" presStyleCnt="0"/>
      <dgm:spPr/>
    </dgm:pt>
    <dgm:pt modelId="{EF809ED6-16B7-428E-9149-860F3BFAC72F}" type="pres">
      <dgm:prSet presAssocID="{E7FCFA7E-EB0B-45E1-BD5C-9F71F765A8F1}" presName="bigChev" presStyleLbl="node1" presStyleIdx="3" presStyleCnt="5" custScaleX="154896"/>
      <dgm:spPr/>
    </dgm:pt>
    <dgm:pt modelId="{933ABE63-D86E-4E34-A047-2E026C753A9A}" type="pres">
      <dgm:prSet presAssocID="{C2B84EC6-A73D-4758-9184-72194868ED39}" presName="parTrans" presStyleCnt="0"/>
      <dgm:spPr/>
    </dgm:pt>
    <dgm:pt modelId="{FF92D980-FBE1-4D48-8428-6D2B5EEEBF4E}" type="pres">
      <dgm:prSet presAssocID="{372AB5E2-7BCC-42E2-A45D-A7D6E3CFCF92}" presName="node" presStyleLbl="alignAccFollowNode1" presStyleIdx="6" presStyleCnt="9">
        <dgm:presLayoutVars>
          <dgm:bulletEnabled val="1"/>
        </dgm:presLayoutVars>
      </dgm:prSet>
      <dgm:spPr/>
    </dgm:pt>
    <dgm:pt modelId="{2B28EDD3-7A8F-43F5-B81B-0640D676B456}" type="pres">
      <dgm:prSet presAssocID="{0BB3B5D7-5221-4283-8D8D-FAACBE9EFBB4}" presName="sibTrans" presStyleCnt="0"/>
      <dgm:spPr/>
    </dgm:pt>
    <dgm:pt modelId="{1EE54033-FE8A-400E-B66E-4A9CD0A3A457}" type="pres">
      <dgm:prSet presAssocID="{3028AE3E-26E3-49D0-BA76-EA431D4B9BAC}" presName="node" presStyleLbl="alignAccFollowNode1" presStyleIdx="7" presStyleCnt="9">
        <dgm:presLayoutVars>
          <dgm:bulletEnabled val="1"/>
        </dgm:presLayoutVars>
      </dgm:prSet>
      <dgm:spPr/>
    </dgm:pt>
    <dgm:pt modelId="{01455319-7CFF-4031-9C6E-09849E0FC576}" type="pres">
      <dgm:prSet presAssocID="{E7FCFA7E-EB0B-45E1-BD5C-9F71F765A8F1}" presName="vSp" presStyleCnt="0"/>
      <dgm:spPr/>
    </dgm:pt>
    <dgm:pt modelId="{3147F7D3-975D-4C9D-AC20-6DCF30D6F793}" type="pres">
      <dgm:prSet presAssocID="{E1F29245-1826-42E8-A3E3-56A381F21CC7}" presName="horFlow" presStyleCnt="0"/>
      <dgm:spPr/>
    </dgm:pt>
    <dgm:pt modelId="{0AF3C48A-7495-4E7B-95BC-8609F7DC4100}" type="pres">
      <dgm:prSet presAssocID="{E1F29245-1826-42E8-A3E3-56A381F21CC7}" presName="bigChev" presStyleLbl="node1" presStyleIdx="4" presStyleCnt="5" custScaleX="177884"/>
      <dgm:spPr/>
    </dgm:pt>
    <dgm:pt modelId="{E10D1FDF-6CC3-484F-8A59-9E18996E6989}" type="pres">
      <dgm:prSet presAssocID="{74A40D35-CD42-42E9-AEA0-A460A13A544F}" presName="parTrans" presStyleCnt="0"/>
      <dgm:spPr/>
    </dgm:pt>
    <dgm:pt modelId="{CC07F3EA-955D-473E-A3F6-2711BF6F994F}" type="pres">
      <dgm:prSet presAssocID="{EF1B1A0A-9B4F-4604-941E-82EE75E05C78}" presName="node" presStyleLbl="alignAccFollowNode1" presStyleIdx="8" presStyleCnt="9">
        <dgm:presLayoutVars>
          <dgm:bulletEnabled val="1"/>
        </dgm:presLayoutVars>
      </dgm:prSet>
      <dgm:spPr/>
    </dgm:pt>
  </dgm:ptLst>
  <dgm:cxnLst>
    <dgm:cxn modelId="{3524860E-3CEA-4B77-A4C5-B895BD8A4077}" srcId="{032EC86E-68C9-4FCC-80FC-B4FA5B231556}" destId="{702A3781-77C6-4C89-BD80-EE71261205F1}" srcOrd="0" destOrd="0" parTransId="{77B0D0BA-DDA8-46AC-8EAA-906FDB39256F}" sibTransId="{295A904B-731A-4634-B534-78C91BAC82C1}"/>
    <dgm:cxn modelId="{27037811-C357-4E4C-9572-18E18574044C}" type="presOf" srcId="{309A769C-72DC-485E-90CE-4EE93A55E46C}" destId="{15DAF9BF-2646-43C8-B05B-CBE3D8B5F39F}" srcOrd="0" destOrd="0" presId="urn:microsoft.com/office/officeart/2005/8/layout/lProcess3"/>
    <dgm:cxn modelId="{DC9A361B-082D-4852-B46E-2856653AA059}" srcId="{36A60C8E-36DD-47E2-AD88-3D3A2DE7BC40}" destId="{9D04FE10-7A5A-4A26-A99C-CABFBBA0399F}" srcOrd="1" destOrd="0" parTransId="{93C1D1D4-85F8-4E5C-A436-7F6D8F164563}" sibTransId="{4C39E0FB-EA1A-483C-8233-2CAAEE4D9FC4}"/>
    <dgm:cxn modelId="{369CD52B-2C6C-4A96-A61C-98E8A7208D5B}" type="presOf" srcId="{702A3781-77C6-4C89-BD80-EE71261205F1}" destId="{17793837-168B-4CCE-9E4E-610172684702}" srcOrd="0" destOrd="0" presId="urn:microsoft.com/office/officeart/2005/8/layout/lProcess3"/>
    <dgm:cxn modelId="{DCE02834-21BB-46CD-BAA5-43AC2055EB27}" type="presOf" srcId="{E07E8035-9E1F-42A2-9538-A4A13EBD2605}" destId="{65BC8FB0-7C2D-4A1E-B5C8-0A78488AFEB9}" srcOrd="0" destOrd="0" presId="urn:microsoft.com/office/officeart/2005/8/layout/lProcess3"/>
    <dgm:cxn modelId="{D296E560-F128-44A7-A354-AE9E83BD41BE}" srcId="{032EC86E-68C9-4FCC-80FC-B4FA5B231556}" destId="{309A769C-72DC-485E-90CE-4EE93A55E46C}" srcOrd="1" destOrd="0" parTransId="{E150DFEA-6E13-4E5B-A8A0-D43225B688B0}" sibTransId="{B42F2637-69B0-4FEE-B4DC-BD2ECF12BE8D}"/>
    <dgm:cxn modelId="{FEE33445-88B4-4979-B409-D48D33AFAE1A}" srcId="{6C4E8B23-0352-4CD1-BEDB-3C7040E3F6DB}" destId="{E7FCFA7E-EB0B-45E1-BD5C-9F71F765A8F1}" srcOrd="3" destOrd="0" parTransId="{82A9E3BF-C4D3-4E77-94E7-6C121B43E471}" sibTransId="{E0019044-33D3-4ABF-AAD6-6092973B17E5}"/>
    <dgm:cxn modelId="{4479744C-E207-4FA6-9610-E17C2B82B5E8}" type="presOf" srcId="{372AB5E2-7BCC-42E2-A45D-A7D6E3CFCF92}" destId="{FF92D980-FBE1-4D48-8428-6D2B5EEEBF4E}" srcOrd="0" destOrd="0" presId="urn:microsoft.com/office/officeart/2005/8/layout/lProcess3"/>
    <dgm:cxn modelId="{1BB02051-7030-4E1C-8345-5A893C080C26}" srcId="{9B622F02-204E-415C-B232-5BC012077CF5}" destId="{72D5686A-DEB9-4AE4-ADAA-DCB3F6203931}" srcOrd="0" destOrd="0" parTransId="{4CA16D51-8B0E-41B6-92DF-031A41B01143}" sibTransId="{3683B792-BE41-4645-AD9B-04D3CDED0185}"/>
    <dgm:cxn modelId="{C57D9E72-669D-43F1-85CA-15595F61525F}" type="presOf" srcId="{E1F29245-1826-42E8-A3E3-56A381F21CC7}" destId="{0AF3C48A-7495-4E7B-95BC-8609F7DC4100}" srcOrd="0" destOrd="0" presId="urn:microsoft.com/office/officeart/2005/8/layout/lProcess3"/>
    <dgm:cxn modelId="{64301873-E308-43B0-9FF5-38D31559053E}" type="presOf" srcId="{9B622F02-204E-415C-B232-5BC012077CF5}" destId="{4323840B-D207-47C4-A9A8-38D2C3A199FB}" srcOrd="0" destOrd="0" presId="urn:microsoft.com/office/officeart/2005/8/layout/lProcess3"/>
    <dgm:cxn modelId="{BB7AA874-D8FA-418D-9E83-71F889B25C9A}" srcId="{6C4E8B23-0352-4CD1-BEDB-3C7040E3F6DB}" destId="{36A60C8E-36DD-47E2-AD88-3D3A2DE7BC40}" srcOrd="2" destOrd="0" parTransId="{7A6C2F8B-5DDB-44C3-B1D5-CF17D07CC667}" sibTransId="{6E1A3D7C-832A-4D8A-B90B-F4B62A5E6F17}"/>
    <dgm:cxn modelId="{392BC759-36E3-42F6-9B7D-9D58F12510BE}" type="presOf" srcId="{72D5686A-DEB9-4AE4-ADAA-DCB3F6203931}" destId="{E122449C-F5E3-482A-9A89-327BD1B2BE06}" srcOrd="0" destOrd="0" presId="urn:microsoft.com/office/officeart/2005/8/layout/lProcess3"/>
    <dgm:cxn modelId="{E847D57D-144F-4F7F-802B-D39A2DCC97A9}" type="presOf" srcId="{9D04FE10-7A5A-4A26-A99C-CABFBBA0399F}" destId="{FF4AAE65-FB50-48AE-B535-E1E69F6F6C46}" srcOrd="0" destOrd="0" presId="urn:microsoft.com/office/officeart/2005/8/layout/lProcess3"/>
    <dgm:cxn modelId="{171B0981-87B0-4D77-A2F4-F1BC2F766E74}" srcId="{36A60C8E-36DD-47E2-AD88-3D3A2DE7BC40}" destId="{E07E8035-9E1F-42A2-9538-A4A13EBD2605}" srcOrd="0" destOrd="0" parTransId="{408E81B9-AB33-47E2-9F77-3F2EDE93BF20}" sibTransId="{9C1C9C89-FBEE-424D-8E51-EF6DC3694AF8}"/>
    <dgm:cxn modelId="{07FC3186-B20F-448C-89E7-6F2E6241BF36}" srcId="{E7FCFA7E-EB0B-45E1-BD5C-9F71F765A8F1}" destId="{372AB5E2-7BCC-42E2-A45D-A7D6E3CFCF92}" srcOrd="0" destOrd="0" parTransId="{C2B84EC6-A73D-4758-9184-72194868ED39}" sibTransId="{0BB3B5D7-5221-4283-8D8D-FAACBE9EFBB4}"/>
    <dgm:cxn modelId="{9819C0A2-987E-4D5C-934B-A36EDA912ED9}" type="presOf" srcId="{36A60C8E-36DD-47E2-AD88-3D3A2DE7BC40}" destId="{B8069E57-C4AA-4171-A1DF-1AB8EED974E8}" srcOrd="0" destOrd="0" presId="urn:microsoft.com/office/officeart/2005/8/layout/lProcess3"/>
    <dgm:cxn modelId="{A878DBAA-600E-4764-9814-4B1F68A96652}" srcId="{9B622F02-204E-415C-B232-5BC012077CF5}" destId="{6C9EA867-5D76-4A4B-B850-81354AFDA222}" srcOrd="1" destOrd="0" parTransId="{5584382A-FDEE-46A5-8A27-793875FD9307}" sibTransId="{0B050CCD-1FFA-47F8-B624-AD877A17E255}"/>
    <dgm:cxn modelId="{3B2D62B1-CE25-4D9A-BD6E-1FCB1F5A53E0}" srcId="{6C4E8B23-0352-4CD1-BEDB-3C7040E3F6DB}" destId="{032EC86E-68C9-4FCC-80FC-B4FA5B231556}" srcOrd="0" destOrd="0" parTransId="{CE2B61B9-88B2-46E0-9874-E5B31F69D2D5}" sibTransId="{A8D5A04F-9B79-42E9-8A91-A79EE8FF7133}"/>
    <dgm:cxn modelId="{57B895BC-B719-4073-BB0E-1536DC550EDB}" type="presOf" srcId="{EF1B1A0A-9B4F-4604-941E-82EE75E05C78}" destId="{CC07F3EA-955D-473E-A3F6-2711BF6F994F}" srcOrd="0" destOrd="0" presId="urn:microsoft.com/office/officeart/2005/8/layout/lProcess3"/>
    <dgm:cxn modelId="{C1B558DA-E171-43A7-B486-E2ACB354B2C4}" type="presOf" srcId="{3028AE3E-26E3-49D0-BA76-EA431D4B9BAC}" destId="{1EE54033-FE8A-400E-B66E-4A9CD0A3A457}" srcOrd="0" destOrd="0" presId="urn:microsoft.com/office/officeart/2005/8/layout/lProcess3"/>
    <dgm:cxn modelId="{05F18BDC-5E93-47C7-A694-69D2769BB127}" type="presOf" srcId="{032EC86E-68C9-4FCC-80FC-B4FA5B231556}" destId="{1B8FA0A1-DDD9-44C4-B096-1CC4DDAA6F90}" srcOrd="0" destOrd="0" presId="urn:microsoft.com/office/officeart/2005/8/layout/lProcess3"/>
    <dgm:cxn modelId="{E3F102DF-A9FF-4CEE-929A-FAAD85822A9B}" srcId="{6C4E8B23-0352-4CD1-BEDB-3C7040E3F6DB}" destId="{9B622F02-204E-415C-B232-5BC012077CF5}" srcOrd="1" destOrd="0" parTransId="{F64B92BF-FCBB-4271-939F-FDA9A9D34692}" sibTransId="{62B77E6F-E862-4259-B21E-6872B6C444EA}"/>
    <dgm:cxn modelId="{5069CAE8-96FB-4468-A663-12762D000516}" srcId="{E7FCFA7E-EB0B-45E1-BD5C-9F71F765A8F1}" destId="{3028AE3E-26E3-49D0-BA76-EA431D4B9BAC}" srcOrd="1" destOrd="0" parTransId="{EE041475-8444-4496-907E-6C71062239CD}" sibTransId="{6198C7A9-5F9C-4A7B-B5D6-3702C18F361D}"/>
    <dgm:cxn modelId="{86BC57F0-21C8-4ED4-BD33-0F7D994EC98D}" type="presOf" srcId="{E7FCFA7E-EB0B-45E1-BD5C-9F71F765A8F1}" destId="{EF809ED6-16B7-428E-9149-860F3BFAC72F}" srcOrd="0" destOrd="0" presId="urn:microsoft.com/office/officeart/2005/8/layout/lProcess3"/>
    <dgm:cxn modelId="{A04B92F2-D3BA-4557-A999-06218F6E9A46}" type="presOf" srcId="{6C9EA867-5D76-4A4B-B850-81354AFDA222}" destId="{BE47F77B-80C7-46BD-8310-BC12D275255C}" srcOrd="0" destOrd="0" presId="urn:microsoft.com/office/officeart/2005/8/layout/lProcess3"/>
    <dgm:cxn modelId="{94080AF8-A34E-4A4D-A668-8D1B2C85A538}" srcId="{6C4E8B23-0352-4CD1-BEDB-3C7040E3F6DB}" destId="{E1F29245-1826-42E8-A3E3-56A381F21CC7}" srcOrd="4" destOrd="0" parTransId="{D49CE6DD-3606-4EB7-8A62-FAC773302A30}" sibTransId="{DC519C96-B7F5-48F1-8E4D-19ADC2942937}"/>
    <dgm:cxn modelId="{E159AAF8-86A3-49FF-81E5-0344AF2084F1}" type="presOf" srcId="{6C4E8B23-0352-4CD1-BEDB-3C7040E3F6DB}" destId="{B8D5339A-B117-41A4-8358-07CF78A0B24E}" srcOrd="0" destOrd="0" presId="urn:microsoft.com/office/officeart/2005/8/layout/lProcess3"/>
    <dgm:cxn modelId="{42EE75FF-4264-4060-8027-AA5F4B60FCA8}" srcId="{E1F29245-1826-42E8-A3E3-56A381F21CC7}" destId="{EF1B1A0A-9B4F-4604-941E-82EE75E05C78}" srcOrd="0" destOrd="0" parTransId="{74A40D35-CD42-42E9-AEA0-A460A13A544F}" sibTransId="{8341C858-B0FB-445A-ABF8-02425FA6B236}"/>
    <dgm:cxn modelId="{DB5A67D2-E7C6-4D60-A315-93A7C68FEAF4}" type="presParOf" srcId="{B8D5339A-B117-41A4-8358-07CF78A0B24E}" destId="{E4D9ADC0-2172-42FF-9566-8259679614FD}" srcOrd="0" destOrd="0" presId="urn:microsoft.com/office/officeart/2005/8/layout/lProcess3"/>
    <dgm:cxn modelId="{62C5E8A2-F051-4150-83B5-B16D9925E526}" type="presParOf" srcId="{E4D9ADC0-2172-42FF-9566-8259679614FD}" destId="{1B8FA0A1-DDD9-44C4-B096-1CC4DDAA6F90}" srcOrd="0" destOrd="0" presId="urn:microsoft.com/office/officeart/2005/8/layout/lProcess3"/>
    <dgm:cxn modelId="{BAE304ED-73D0-486C-95DD-AF505F3F8165}" type="presParOf" srcId="{E4D9ADC0-2172-42FF-9566-8259679614FD}" destId="{7E484A13-541A-4AE3-9122-3B3DAC020349}" srcOrd="1" destOrd="0" presId="urn:microsoft.com/office/officeart/2005/8/layout/lProcess3"/>
    <dgm:cxn modelId="{5E745C51-A0CB-4BC5-B73B-1CE30942D38A}" type="presParOf" srcId="{E4D9ADC0-2172-42FF-9566-8259679614FD}" destId="{17793837-168B-4CCE-9E4E-610172684702}" srcOrd="2" destOrd="0" presId="urn:microsoft.com/office/officeart/2005/8/layout/lProcess3"/>
    <dgm:cxn modelId="{E200A716-55A6-405C-BE8A-3B734585EBC5}" type="presParOf" srcId="{E4D9ADC0-2172-42FF-9566-8259679614FD}" destId="{BA9F46FD-6712-41B8-8B1A-49AF85D789C1}" srcOrd="3" destOrd="0" presId="urn:microsoft.com/office/officeart/2005/8/layout/lProcess3"/>
    <dgm:cxn modelId="{C0B10A6F-8A1E-49C1-AE95-088DA87CC66A}" type="presParOf" srcId="{E4D9ADC0-2172-42FF-9566-8259679614FD}" destId="{15DAF9BF-2646-43C8-B05B-CBE3D8B5F39F}" srcOrd="4" destOrd="0" presId="urn:microsoft.com/office/officeart/2005/8/layout/lProcess3"/>
    <dgm:cxn modelId="{ABD35CBF-9AB8-4D3C-A5CB-2F52104273C1}" type="presParOf" srcId="{B8D5339A-B117-41A4-8358-07CF78A0B24E}" destId="{CBBBB703-CA23-4C56-B235-6F35F5E08C79}" srcOrd="1" destOrd="0" presId="urn:microsoft.com/office/officeart/2005/8/layout/lProcess3"/>
    <dgm:cxn modelId="{955FBEFE-1A69-44C8-A077-89F07CDC6900}" type="presParOf" srcId="{B8D5339A-B117-41A4-8358-07CF78A0B24E}" destId="{3E81C7C1-EFC8-43DB-B0E5-D21608105C49}" srcOrd="2" destOrd="0" presId="urn:microsoft.com/office/officeart/2005/8/layout/lProcess3"/>
    <dgm:cxn modelId="{847CF209-3917-406C-B20C-E065E9FF7C09}" type="presParOf" srcId="{3E81C7C1-EFC8-43DB-B0E5-D21608105C49}" destId="{4323840B-D207-47C4-A9A8-38D2C3A199FB}" srcOrd="0" destOrd="0" presId="urn:microsoft.com/office/officeart/2005/8/layout/lProcess3"/>
    <dgm:cxn modelId="{6C7CCC91-AE97-4815-86D5-925427276388}" type="presParOf" srcId="{3E81C7C1-EFC8-43DB-B0E5-D21608105C49}" destId="{BC16C623-DFF4-44FF-9684-627F91AD743B}" srcOrd="1" destOrd="0" presId="urn:microsoft.com/office/officeart/2005/8/layout/lProcess3"/>
    <dgm:cxn modelId="{A65EA519-CF5C-4C6C-AA22-7E2FF845F901}" type="presParOf" srcId="{3E81C7C1-EFC8-43DB-B0E5-D21608105C49}" destId="{E122449C-F5E3-482A-9A89-327BD1B2BE06}" srcOrd="2" destOrd="0" presId="urn:microsoft.com/office/officeart/2005/8/layout/lProcess3"/>
    <dgm:cxn modelId="{5162C610-D82A-48F0-85B3-4E61964AD135}" type="presParOf" srcId="{3E81C7C1-EFC8-43DB-B0E5-D21608105C49}" destId="{E2835DFE-99E5-49A8-9A74-10181A858CE8}" srcOrd="3" destOrd="0" presId="urn:microsoft.com/office/officeart/2005/8/layout/lProcess3"/>
    <dgm:cxn modelId="{E3236485-7FC4-425A-9A0D-00CBF60994C0}" type="presParOf" srcId="{3E81C7C1-EFC8-43DB-B0E5-D21608105C49}" destId="{BE47F77B-80C7-46BD-8310-BC12D275255C}" srcOrd="4" destOrd="0" presId="urn:microsoft.com/office/officeart/2005/8/layout/lProcess3"/>
    <dgm:cxn modelId="{D7EDF588-959F-4380-A9DE-24406B4C6555}" type="presParOf" srcId="{B8D5339A-B117-41A4-8358-07CF78A0B24E}" destId="{D3EC6426-4DD5-4F13-B767-F920BFD9F3DB}" srcOrd="3" destOrd="0" presId="urn:microsoft.com/office/officeart/2005/8/layout/lProcess3"/>
    <dgm:cxn modelId="{C80F88CD-E76E-44C1-A6DB-B6C364CA0107}" type="presParOf" srcId="{B8D5339A-B117-41A4-8358-07CF78A0B24E}" destId="{61A437C3-4BC2-4079-B4A6-A672D90CA689}" srcOrd="4" destOrd="0" presId="urn:microsoft.com/office/officeart/2005/8/layout/lProcess3"/>
    <dgm:cxn modelId="{508D54FC-44CD-4EA1-B648-FC71FAE93997}" type="presParOf" srcId="{61A437C3-4BC2-4079-B4A6-A672D90CA689}" destId="{B8069E57-C4AA-4171-A1DF-1AB8EED974E8}" srcOrd="0" destOrd="0" presId="urn:microsoft.com/office/officeart/2005/8/layout/lProcess3"/>
    <dgm:cxn modelId="{668A8672-A811-457A-BFB8-E9B672B9A18F}" type="presParOf" srcId="{61A437C3-4BC2-4079-B4A6-A672D90CA689}" destId="{46931C6F-9031-48BC-9061-5BAFA1B87377}" srcOrd="1" destOrd="0" presId="urn:microsoft.com/office/officeart/2005/8/layout/lProcess3"/>
    <dgm:cxn modelId="{8352E8F5-72D4-44E4-A081-7E8E05E6639E}" type="presParOf" srcId="{61A437C3-4BC2-4079-B4A6-A672D90CA689}" destId="{65BC8FB0-7C2D-4A1E-B5C8-0A78488AFEB9}" srcOrd="2" destOrd="0" presId="urn:microsoft.com/office/officeart/2005/8/layout/lProcess3"/>
    <dgm:cxn modelId="{01273A89-9D29-4376-8251-6CB7CEE95FE2}" type="presParOf" srcId="{61A437C3-4BC2-4079-B4A6-A672D90CA689}" destId="{BF7A73B6-F0D3-4F10-86ED-E79CB1DFA2AA}" srcOrd="3" destOrd="0" presId="urn:microsoft.com/office/officeart/2005/8/layout/lProcess3"/>
    <dgm:cxn modelId="{CD024825-08A0-4333-ACED-406924080CB7}" type="presParOf" srcId="{61A437C3-4BC2-4079-B4A6-A672D90CA689}" destId="{FF4AAE65-FB50-48AE-B535-E1E69F6F6C46}" srcOrd="4" destOrd="0" presId="urn:microsoft.com/office/officeart/2005/8/layout/lProcess3"/>
    <dgm:cxn modelId="{68C489AC-AC34-4878-9A74-41B66893F8AD}" type="presParOf" srcId="{B8D5339A-B117-41A4-8358-07CF78A0B24E}" destId="{A72D73BD-C78A-4D9D-84C5-29DCE244C2A2}" srcOrd="5" destOrd="0" presId="urn:microsoft.com/office/officeart/2005/8/layout/lProcess3"/>
    <dgm:cxn modelId="{95B06A1D-439B-4B4E-B4C5-737CAB3D9E6A}" type="presParOf" srcId="{B8D5339A-B117-41A4-8358-07CF78A0B24E}" destId="{C544BBD8-BDD3-490B-87DD-374D31EFCAC0}" srcOrd="6" destOrd="0" presId="urn:microsoft.com/office/officeart/2005/8/layout/lProcess3"/>
    <dgm:cxn modelId="{B1963136-0663-4991-A9C0-F167C472871E}" type="presParOf" srcId="{C544BBD8-BDD3-490B-87DD-374D31EFCAC0}" destId="{EF809ED6-16B7-428E-9149-860F3BFAC72F}" srcOrd="0" destOrd="0" presId="urn:microsoft.com/office/officeart/2005/8/layout/lProcess3"/>
    <dgm:cxn modelId="{B934B176-31C5-4863-B778-4A06E09568ED}" type="presParOf" srcId="{C544BBD8-BDD3-490B-87DD-374D31EFCAC0}" destId="{933ABE63-D86E-4E34-A047-2E026C753A9A}" srcOrd="1" destOrd="0" presId="urn:microsoft.com/office/officeart/2005/8/layout/lProcess3"/>
    <dgm:cxn modelId="{D90AEC17-6CB6-45FE-B4C3-BACC92BE4C9A}" type="presParOf" srcId="{C544BBD8-BDD3-490B-87DD-374D31EFCAC0}" destId="{FF92D980-FBE1-4D48-8428-6D2B5EEEBF4E}" srcOrd="2" destOrd="0" presId="urn:microsoft.com/office/officeart/2005/8/layout/lProcess3"/>
    <dgm:cxn modelId="{1B624F5A-B4C1-4464-B557-AF5034F62AF1}" type="presParOf" srcId="{C544BBD8-BDD3-490B-87DD-374D31EFCAC0}" destId="{2B28EDD3-7A8F-43F5-B81B-0640D676B456}" srcOrd="3" destOrd="0" presId="urn:microsoft.com/office/officeart/2005/8/layout/lProcess3"/>
    <dgm:cxn modelId="{8F967911-980A-4BBD-B5F9-59DAFA017C93}" type="presParOf" srcId="{C544BBD8-BDD3-490B-87DD-374D31EFCAC0}" destId="{1EE54033-FE8A-400E-B66E-4A9CD0A3A457}" srcOrd="4" destOrd="0" presId="urn:microsoft.com/office/officeart/2005/8/layout/lProcess3"/>
    <dgm:cxn modelId="{F0913BFC-8F58-4C2C-97F1-611151B17110}" type="presParOf" srcId="{B8D5339A-B117-41A4-8358-07CF78A0B24E}" destId="{01455319-7CFF-4031-9C6E-09849E0FC576}" srcOrd="7" destOrd="0" presId="urn:microsoft.com/office/officeart/2005/8/layout/lProcess3"/>
    <dgm:cxn modelId="{2A49F77E-8BAD-4A13-BF7D-2A29FABC68EB}" type="presParOf" srcId="{B8D5339A-B117-41A4-8358-07CF78A0B24E}" destId="{3147F7D3-975D-4C9D-AC20-6DCF30D6F793}" srcOrd="8" destOrd="0" presId="urn:microsoft.com/office/officeart/2005/8/layout/lProcess3"/>
    <dgm:cxn modelId="{CD0873FA-62B2-4353-9788-7C1BA9439FC2}" type="presParOf" srcId="{3147F7D3-975D-4C9D-AC20-6DCF30D6F793}" destId="{0AF3C48A-7495-4E7B-95BC-8609F7DC4100}" srcOrd="0" destOrd="0" presId="urn:microsoft.com/office/officeart/2005/8/layout/lProcess3"/>
    <dgm:cxn modelId="{BDB9CC19-37C6-4905-932F-7D7FB706A84C}" type="presParOf" srcId="{3147F7D3-975D-4C9D-AC20-6DCF30D6F793}" destId="{E10D1FDF-6CC3-484F-8A59-9E18996E6989}" srcOrd="1" destOrd="0" presId="urn:microsoft.com/office/officeart/2005/8/layout/lProcess3"/>
    <dgm:cxn modelId="{6CFB274E-51CC-4BDD-92B5-217BE25CBABB}" type="presParOf" srcId="{3147F7D3-975D-4C9D-AC20-6DCF30D6F793}" destId="{CC07F3EA-955D-473E-A3F6-2711BF6F994F}" srcOrd="2" destOrd="0" presId="urn:microsoft.com/office/officeart/2005/8/layout/lProcess3"/>
  </dgm:cxnLst>
  <dgm:bg>
    <a:solidFill>
      <a:schemeClr val="accent5">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9564B0-F530-465A-889C-9B8F262E011E}">
      <dsp:nvSpPr>
        <dsp:cNvPr id="0" name=""/>
        <dsp:cNvSpPr/>
      </dsp:nvSpPr>
      <dsp:spPr>
        <a:xfrm>
          <a:off x="1866431" y="297032"/>
          <a:ext cx="4830404" cy="1356596"/>
        </a:xfrm>
        <a:prstGeom prst="roundRect">
          <a:avLst>
            <a:gd name="adj" fmla="val 10000"/>
          </a:avLst>
        </a:prstGeom>
        <a:solidFill>
          <a:srgbClr val="00B050"/>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b="1" kern="1200" dirty="0" err="1"/>
            <a:t>NTA</a:t>
          </a:r>
          <a:r>
            <a:rPr lang="en-GB" sz="2800" b="1" kern="1200" dirty="0"/>
            <a:t> Nigeria</a:t>
          </a:r>
        </a:p>
        <a:p>
          <a:pPr marL="0" lvl="0" indent="0" algn="ctr" defTabSz="1244600">
            <a:lnSpc>
              <a:spcPct val="90000"/>
            </a:lnSpc>
            <a:spcBef>
              <a:spcPct val="0"/>
            </a:spcBef>
            <a:spcAft>
              <a:spcPct val="35000"/>
            </a:spcAft>
            <a:buNone/>
          </a:pPr>
          <a:r>
            <a:rPr lang="en-GB" sz="2000" b="1" kern="1200" dirty="0"/>
            <a:t>(Health Policy Training and Research Programme – </a:t>
          </a:r>
          <a:r>
            <a:rPr lang="en-GB" sz="2000" b="1" kern="1200" dirty="0" err="1"/>
            <a:t>HPTRP</a:t>
          </a:r>
          <a:r>
            <a:rPr lang="en-GB" sz="2000" b="1" kern="1200" dirty="0"/>
            <a:t>, Univ. of Ibadan)</a:t>
          </a:r>
        </a:p>
      </dsp:txBody>
      <dsp:txXfrm>
        <a:off x="1906164" y="336765"/>
        <a:ext cx="4750938" cy="1277130"/>
      </dsp:txXfrm>
    </dsp:sp>
    <dsp:sp modelId="{81748BD1-1B55-4B99-B438-AAD8F9FEC65C}">
      <dsp:nvSpPr>
        <dsp:cNvPr id="0" name=""/>
        <dsp:cNvSpPr/>
      </dsp:nvSpPr>
      <dsp:spPr>
        <a:xfrm rot="3362480">
          <a:off x="5659366" y="2212875"/>
          <a:ext cx="1428247" cy="421707"/>
        </a:xfrm>
        <a:prstGeom prst="leftRightArrow">
          <a:avLst>
            <a:gd name="adj1" fmla="val 60000"/>
            <a:gd name="adj2" fmla="val 50000"/>
          </a:avLst>
        </a:prstGeom>
        <a:solidFill>
          <a:schemeClr val="accent6">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a:p>
      </dsp:txBody>
      <dsp:txXfrm>
        <a:off x="5785878" y="2297216"/>
        <a:ext cx="1175223" cy="253025"/>
      </dsp:txXfrm>
    </dsp:sp>
    <dsp:sp modelId="{1964BF59-D386-4453-A823-A04FF0377DF7}">
      <dsp:nvSpPr>
        <dsp:cNvPr id="0" name=""/>
        <dsp:cNvSpPr/>
      </dsp:nvSpPr>
      <dsp:spPr>
        <a:xfrm>
          <a:off x="4381039" y="3235562"/>
          <a:ext cx="3788401" cy="1400032"/>
        </a:xfrm>
        <a:prstGeom prst="roundRect">
          <a:avLst>
            <a:gd name="adj" fmla="val 10000"/>
          </a:avLst>
        </a:prstGeom>
        <a:solidFill>
          <a:srgbClr val="00B050"/>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b="1" kern="1200" dirty="0"/>
            <a:t>Ministries of Economic Planning (National and Subnational)</a:t>
          </a:r>
        </a:p>
      </dsp:txBody>
      <dsp:txXfrm>
        <a:off x="4422045" y="3276568"/>
        <a:ext cx="3706389" cy="1318020"/>
      </dsp:txXfrm>
    </dsp:sp>
    <dsp:sp modelId="{FA312581-62F8-4578-BFE1-170F8CA415C5}">
      <dsp:nvSpPr>
        <dsp:cNvPr id="0" name=""/>
        <dsp:cNvSpPr/>
      </dsp:nvSpPr>
      <dsp:spPr>
        <a:xfrm rot="10857635">
          <a:off x="3479528" y="3684819"/>
          <a:ext cx="831423" cy="421707"/>
        </a:xfrm>
        <a:prstGeom prst="leftRightArrow">
          <a:avLst>
            <a:gd name="adj1" fmla="val 60000"/>
            <a:gd name="adj2" fmla="val 50000"/>
          </a:avLst>
        </a:prstGeom>
        <a:solidFill>
          <a:schemeClr val="accent6">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a:p>
      </dsp:txBody>
      <dsp:txXfrm rot="10800000">
        <a:off x="3606040" y="3769160"/>
        <a:ext cx="578399" cy="253025"/>
      </dsp:txXfrm>
    </dsp:sp>
    <dsp:sp modelId="{88BA4257-3FB5-4562-8E76-D427FC3D513D}">
      <dsp:nvSpPr>
        <dsp:cNvPr id="0" name=""/>
        <dsp:cNvSpPr/>
      </dsp:nvSpPr>
      <dsp:spPr>
        <a:xfrm>
          <a:off x="544072" y="3127554"/>
          <a:ext cx="2865368" cy="1471903"/>
        </a:xfrm>
        <a:prstGeom prst="roundRect">
          <a:avLst>
            <a:gd name="adj" fmla="val 10000"/>
          </a:avLst>
        </a:prstGeom>
        <a:solidFill>
          <a:srgbClr val="00B050"/>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b="1" kern="1200" dirty="0"/>
            <a:t>United Nations Population Fund (</a:t>
          </a:r>
          <a:r>
            <a:rPr lang="en-GB" sz="2500" b="1" kern="1200" dirty="0" err="1"/>
            <a:t>UNFPA</a:t>
          </a:r>
          <a:r>
            <a:rPr lang="en-GB" sz="2500" b="1" kern="1200" dirty="0"/>
            <a:t> Nigeria)</a:t>
          </a:r>
        </a:p>
      </dsp:txBody>
      <dsp:txXfrm>
        <a:off x="587183" y="3170665"/>
        <a:ext cx="2779146" cy="1385681"/>
      </dsp:txXfrm>
    </dsp:sp>
    <dsp:sp modelId="{029BBDAD-3D5F-47B2-B817-1931E41B5210}">
      <dsp:nvSpPr>
        <dsp:cNvPr id="0" name=""/>
        <dsp:cNvSpPr/>
      </dsp:nvSpPr>
      <dsp:spPr>
        <a:xfrm rot="18515474">
          <a:off x="1617710" y="2191676"/>
          <a:ext cx="983885" cy="421707"/>
        </a:xfrm>
        <a:prstGeom prst="leftRightArrow">
          <a:avLst>
            <a:gd name="adj1" fmla="val 60000"/>
            <a:gd name="adj2" fmla="val 50000"/>
          </a:avLst>
        </a:prstGeom>
        <a:solidFill>
          <a:schemeClr val="accent6">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a:p>
      </dsp:txBody>
      <dsp:txXfrm>
        <a:off x="1744222" y="2276017"/>
        <a:ext cx="730861" cy="2530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8FA0A1-DDD9-44C4-B096-1CC4DDAA6F90}">
      <dsp:nvSpPr>
        <dsp:cNvPr id="0" name=""/>
        <dsp:cNvSpPr/>
      </dsp:nvSpPr>
      <dsp:spPr>
        <a:xfrm>
          <a:off x="1214735" y="2398"/>
          <a:ext cx="3128899" cy="855328"/>
        </a:xfrm>
        <a:prstGeom prst="chevron">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marL="0" lvl="0" indent="0" algn="ctr" defTabSz="1066800">
            <a:lnSpc>
              <a:spcPct val="90000"/>
            </a:lnSpc>
            <a:spcBef>
              <a:spcPct val="0"/>
            </a:spcBef>
            <a:spcAft>
              <a:spcPct val="35000"/>
            </a:spcAft>
            <a:buNone/>
          </a:pPr>
          <a:r>
            <a:rPr lang="en-GB" sz="2400" b="1" kern="1200" dirty="0">
              <a:latin typeface="Calibri" panose="020F0502020204030204" pitchFamily="34" charset="0"/>
              <a:cs typeface="Calibri" panose="020F0502020204030204" pitchFamily="34" charset="0"/>
            </a:rPr>
            <a:t>Health and Wellbeing </a:t>
          </a:r>
          <a:endParaRPr lang="x-none" sz="2400" kern="1200" dirty="0"/>
        </a:p>
      </dsp:txBody>
      <dsp:txXfrm>
        <a:off x="1642399" y="2398"/>
        <a:ext cx="2273571" cy="855328"/>
      </dsp:txXfrm>
    </dsp:sp>
    <dsp:sp modelId="{17793837-168B-4CCE-9E4E-610172684702}">
      <dsp:nvSpPr>
        <dsp:cNvPr id="0" name=""/>
        <dsp:cNvSpPr/>
      </dsp:nvSpPr>
      <dsp:spPr>
        <a:xfrm>
          <a:off x="4065653" y="75101"/>
          <a:ext cx="1774807" cy="709922"/>
        </a:xfrm>
        <a:prstGeom prst="chevron">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420" tIns="29210" rIns="0" bIns="29210" numCol="1" spcCol="1270" anchor="ctr" anchorCtr="0">
          <a:noAutofit/>
        </a:bodyPr>
        <a:lstStyle/>
        <a:p>
          <a:pPr marL="0" lvl="0" indent="0" algn="ctr" defTabSz="2044700">
            <a:lnSpc>
              <a:spcPct val="90000"/>
            </a:lnSpc>
            <a:spcBef>
              <a:spcPct val="0"/>
            </a:spcBef>
            <a:spcAft>
              <a:spcPct val="35000"/>
            </a:spcAft>
            <a:buNone/>
          </a:pPr>
          <a:r>
            <a:rPr lang="en-US" sz="4600" kern="1200" dirty="0"/>
            <a:t>6</a:t>
          </a:r>
          <a:endParaRPr lang="x-none" sz="4600" kern="1200" dirty="0"/>
        </a:p>
      </dsp:txBody>
      <dsp:txXfrm>
        <a:off x="4420614" y="75101"/>
        <a:ext cx="1064885" cy="709922"/>
      </dsp:txXfrm>
    </dsp:sp>
    <dsp:sp modelId="{15DAF9BF-2646-43C8-B05B-CBE3D8B5F39F}">
      <dsp:nvSpPr>
        <dsp:cNvPr id="0" name=""/>
        <dsp:cNvSpPr/>
      </dsp:nvSpPr>
      <dsp:spPr>
        <a:xfrm>
          <a:off x="5591987" y="75101"/>
          <a:ext cx="1774807" cy="709922"/>
        </a:xfrm>
        <a:prstGeom prst="chevron">
          <a:avLst/>
        </a:prstGeom>
        <a:solidFill>
          <a:schemeClr val="accent3">
            <a:tint val="40000"/>
            <a:alpha val="90000"/>
            <a:hueOff val="0"/>
            <a:satOff val="0"/>
            <a:lumOff val="0"/>
            <a:alphaOff val="0"/>
          </a:schemeClr>
        </a:solidFill>
        <a:ln w="15875"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420" tIns="29210" rIns="0" bIns="29210" numCol="1" spcCol="1270" anchor="ctr" anchorCtr="0">
          <a:noAutofit/>
        </a:bodyPr>
        <a:lstStyle/>
        <a:p>
          <a:pPr marL="0" lvl="0" indent="0" algn="ctr" defTabSz="2044700">
            <a:lnSpc>
              <a:spcPct val="90000"/>
            </a:lnSpc>
            <a:spcBef>
              <a:spcPct val="0"/>
            </a:spcBef>
            <a:spcAft>
              <a:spcPct val="35000"/>
            </a:spcAft>
            <a:buNone/>
          </a:pPr>
          <a:r>
            <a:rPr lang="en-US" sz="4600" kern="1200" dirty="0"/>
            <a:t>17</a:t>
          </a:r>
          <a:endParaRPr lang="x-none" sz="4600" kern="1200" dirty="0"/>
        </a:p>
      </dsp:txBody>
      <dsp:txXfrm>
        <a:off x="5946948" y="75101"/>
        <a:ext cx="1064885" cy="709922"/>
      </dsp:txXfrm>
    </dsp:sp>
    <dsp:sp modelId="{4323840B-D207-47C4-A9A8-38D2C3A199FB}">
      <dsp:nvSpPr>
        <dsp:cNvPr id="0" name=""/>
        <dsp:cNvSpPr/>
      </dsp:nvSpPr>
      <dsp:spPr>
        <a:xfrm>
          <a:off x="1214735" y="977473"/>
          <a:ext cx="3430295" cy="855328"/>
        </a:xfrm>
        <a:prstGeom prst="chevron">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marL="0" lvl="0" indent="0" algn="ctr" defTabSz="1066800">
            <a:lnSpc>
              <a:spcPct val="90000"/>
            </a:lnSpc>
            <a:spcBef>
              <a:spcPct val="0"/>
            </a:spcBef>
            <a:spcAft>
              <a:spcPct val="35000"/>
            </a:spcAft>
            <a:buNone/>
          </a:pPr>
          <a:r>
            <a:rPr lang="en-GB" sz="2400" b="1" kern="1200" dirty="0">
              <a:latin typeface="Calibri" panose="020F0502020204030204" pitchFamily="34" charset="0"/>
              <a:cs typeface="Calibri" panose="020F0502020204030204" pitchFamily="34" charset="0"/>
            </a:rPr>
            <a:t>Education and Skills Development </a:t>
          </a:r>
          <a:endParaRPr lang="x-none" sz="2400" kern="1200" dirty="0"/>
        </a:p>
      </dsp:txBody>
      <dsp:txXfrm>
        <a:off x="1642399" y="977473"/>
        <a:ext cx="2574967" cy="855328"/>
      </dsp:txXfrm>
    </dsp:sp>
    <dsp:sp modelId="{E122449C-F5E3-482A-9A89-327BD1B2BE06}">
      <dsp:nvSpPr>
        <dsp:cNvPr id="0" name=""/>
        <dsp:cNvSpPr/>
      </dsp:nvSpPr>
      <dsp:spPr>
        <a:xfrm>
          <a:off x="4367049" y="1050176"/>
          <a:ext cx="1774807" cy="709922"/>
        </a:xfrm>
        <a:prstGeom prst="chevron">
          <a:avLst/>
        </a:prstGeom>
        <a:solidFill>
          <a:schemeClr val="accent4">
            <a:tint val="40000"/>
            <a:alpha val="90000"/>
            <a:hueOff val="0"/>
            <a:satOff val="0"/>
            <a:lumOff val="0"/>
            <a:alphaOff val="0"/>
          </a:schemeClr>
        </a:solidFill>
        <a:ln w="15875"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420" tIns="29210" rIns="0" bIns="29210" numCol="1" spcCol="1270" anchor="ctr" anchorCtr="0">
          <a:noAutofit/>
        </a:bodyPr>
        <a:lstStyle/>
        <a:p>
          <a:pPr marL="0" lvl="0" indent="0" algn="ctr" defTabSz="2044700">
            <a:lnSpc>
              <a:spcPct val="90000"/>
            </a:lnSpc>
            <a:spcBef>
              <a:spcPct val="0"/>
            </a:spcBef>
            <a:spcAft>
              <a:spcPct val="35000"/>
            </a:spcAft>
            <a:buNone/>
          </a:pPr>
          <a:r>
            <a:rPr lang="en-US" sz="4600" kern="1200" dirty="0"/>
            <a:t>4</a:t>
          </a:r>
          <a:endParaRPr lang="x-none" sz="4600" kern="1200" dirty="0"/>
        </a:p>
      </dsp:txBody>
      <dsp:txXfrm>
        <a:off x="4722010" y="1050176"/>
        <a:ext cx="1064885" cy="709922"/>
      </dsp:txXfrm>
    </dsp:sp>
    <dsp:sp modelId="{BE47F77B-80C7-46BD-8310-BC12D275255C}">
      <dsp:nvSpPr>
        <dsp:cNvPr id="0" name=""/>
        <dsp:cNvSpPr/>
      </dsp:nvSpPr>
      <dsp:spPr>
        <a:xfrm>
          <a:off x="5893383" y="1050176"/>
          <a:ext cx="1774807" cy="709922"/>
        </a:xfrm>
        <a:prstGeom prst="chevron">
          <a:avLst/>
        </a:prstGeom>
        <a:solidFill>
          <a:schemeClr val="accent5">
            <a:tint val="40000"/>
            <a:alpha val="90000"/>
            <a:hueOff val="0"/>
            <a:satOff val="0"/>
            <a:lumOff val="0"/>
            <a:alphaOff val="0"/>
          </a:schemeClr>
        </a:solidFill>
        <a:ln w="15875"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420" tIns="29210" rIns="0" bIns="29210" numCol="1" spcCol="1270" anchor="ctr" anchorCtr="0">
          <a:noAutofit/>
        </a:bodyPr>
        <a:lstStyle/>
        <a:p>
          <a:pPr marL="0" lvl="0" indent="0" algn="ctr" defTabSz="2044700">
            <a:lnSpc>
              <a:spcPct val="90000"/>
            </a:lnSpc>
            <a:spcBef>
              <a:spcPct val="0"/>
            </a:spcBef>
            <a:spcAft>
              <a:spcPct val="35000"/>
            </a:spcAft>
            <a:buNone/>
          </a:pPr>
          <a:r>
            <a:rPr lang="en-US" sz="4600" kern="1200" dirty="0"/>
            <a:t>17</a:t>
          </a:r>
          <a:endParaRPr lang="x-none" sz="4600" kern="1200" dirty="0"/>
        </a:p>
      </dsp:txBody>
      <dsp:txXfrm>
        <a:off x="6248344" y="1050176"/>
        <a:ext cx="1064885" cy="709922"/>
      </dsp:txXfrm>
    </dsp:sp>
    <dsp:sp modelId="{B8069E57-C4AA-4171-A1DF-1AB8EED974E8}">
      <dsp:nvSpPr>
        <dsp:cNvPr id="0" name=""/>
        <dsp:cNvSpPr/>
      </dsp:nvSpPr>
      <dsp:spPr>
        <a:xfrm>
          <a:off x="1214735" y="1952548"/>
          <a:ext cx="3234789" cy="855328"/>
        </a:xfrm>
        <a:prstGeom prst="chevron">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marL="0" lvl="0" indent="0" algn="ctr" defTabSz="1066800">
            <a:lnSpc>
              <a:spcPct val="90000"/>
            </a:lnSpc>
            <a:spcBef>
              <a:spcPct val="0"/>
            </a:spcBef>
            <a:spcAft>
              <a:spcPct val="35000"/>
            </a:spcAft>
            <a:buNone/>
          </a:pPr>
          <a:r>
            <a:rPr lang="en-GB" sz="2400" b="1" kern="1200" dirty="0">
              <a:latin typeface="Calibri" panose="020F0502020204030204" pitchFamily="34" charset="0"/>
              <a:cs typeface="Calibri" panose="020F0502020204030204" pitchFamily="34" charset="0"/>
            </a:rPr>
            <a:t>Employment and Entrepreneurship </a:t>
          </a:r>
          <a:endParaRPr lang="x-none" sz="2400" kern="1200" dirty="0"/>
        </a:p>
      </dsp:txBody>
      <dsp:txXfrm>
        <a:off x="1642399" y="1952548"/>
        <a:ext cx="2379461" cy="855328"/>
      </dsp:txXfrm>
    </dsp:sp>
    <dsp:sp modelId="{65BC8FB0-7C2D-4A1E-B5C8-0A78488AFEB9}">
      <dsp:nvSpPr>
        <dsp:cNvPr id="0" name=""/>
        <dsp:cNvSpPr/>
      </dsp:nvSpPr>
      <dsp:spPr>
        <a:xfrm>
          <a:off x="4171543" y="2025251"/>
          <a:ext cx="1774807" cy="709922"/>
        </a:xfrm>
        <a:prstGeom prst="chevron">
          <a:avLst/>
        </a:prstGeom>
        <a:solidFill>
          <a:schemeClr val="accent6">
            <a:tint val="40000"/>
            <a:alpha val="90000"/>
            <a:hueOff val="0"/>
            <a:satOff val="0"/>
            <a:lumOff val="0"/>
            <a:alphaOff val="0"/>
          </a:schemeClr>
        </a:solidFill>
        <a:ln w="15875" cap="rnd" cmpd="sng" algn="ctr">
          <a:solidFill>
            <a:schemeClr val="accent6">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420" tIns="29210" rIns="0" bIns="29210" numCol="1" spcCol="1270" anchor="ctr" anchorCtr="0">
          <a:noAutofit/>
        </a:bodyPr>
        <a:lstStyle/>
        <a:p>
          <a:pPr marL="0" lvl="0" indent="0" algn="ctr" defTabSz="2044700">
            <a:lnSpc>
              <a:spcPct val="90000"/>
            </a:lnSpc>
            <a:spcBef>
              <a:spcPct val="0"/>
            </a:spcBef>
            <a:spcAft>
              <a:spcPct val="35000"/>
            </a:spcAft>
            <a:buNone/>
          </a:pPr>
          <a:r>
            <a:rPr lang="en-US" sz="4600" kern="1200" dirty="0"/>
            <a:t>8</a:t>
          </a:r>
          <a:endParaRPr lang="x-none" sz="4600" kern="1200" dirty="0"/>
        </a:p>
      </dsp:txBody>
      <dsp:txXfrm>
        <a:off x="4526504" y="2025251"/>
        <a:ext cx="1064885" cy="709922"/>
      </dsp:txXfrm>
    </dsp:sp>
    <dsp:sp modelId="{FF4AAE65-FB50-48AE-B535-E1E69F6F6C46}">
      <dsp:nvSpPr>
        <dsp:cNvPr id="0" name=""/>
        <dsp:cNvSpPr/>
      </dsp:nvSpPr>
      <dsp:spPr>
        <a:xfrm>
          <a:off x="5697877" y="2025251"/>
          <a:ext cx="1774807" cy="709922"/>
        </a:xfrm>
        <a:prstGeom prst="chevron">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420" tIns="29210" rIns="0" bIns="29210" numCol="1" spcCol="1270" anchor="ctr" anchorCtr="0">
          <a:noAutofit/>
        </a:bodyPr>
        <a:lstStyle/>
        <a:p>
          <a:pPr marL="0" lvl="0" indent="0" algn="ctr" defTabSz="2044700">
            <a:lnSpc>
              <a:spcPct val="90000"/>
            </a:lnSpc>
            <a:spcBef>
              <a:spcPct val="0"/>
            </a:spcBef>
            <a:spcAft>
              <a:spcPct val="35000"/>
            </a:spcAft>
            <a:buNone/>
          </a:pPr>
          <a:r>
            <a:rPr lang="en-US" sz="4600" kern="1200" dirty="0"/>
            <a:t>23</a:t>
          </a:r>
          <a:endParaRPr lang="x-none" sz="4600" kern="1200" dirty="0"/>
        </a:p>
      </dsp:txBody>
      <dsp:txXfrm>
        <a:off x="6052838" y="2025251"/>
        <a:ext cx="1064885" cy="709922"/>
      </dsp:txXfrm>
    </dsp:sp>
    <dsp:sp modelId="{EF809ED6-16B7-428E-9149-860F3BFAC72F}">
      <dsp:nvSpPr>
        <dsp:cNvPr id="0" name=""/>
        <dsp:cNvSpPr/>
      </dsp:nvSpPr>
      <dsp:spPr>
        <a:xfrm>
          <a:off x="1214735" y="2927622"/>
          <a:ext cx="3312174" cy="855328"/>
        </a:xfrm>
        <a:prstGeom prst="chevron">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marL="0" lvl="0" indent="0" algn="ctr" defTabSz="1066800">
            <a:lnSpc>
              <a:spcPct val="90000"/>
            </a:lnSpc>
            <a:spcBef>
              <a:spcPct val="0"/>
            </a:spcBef>
            <a:spcAft>
              <a:spcPct val="35000"/>
            </a:spcAft>
            <a:buNone/>
          </a:pPr>
          <a:r>
            <a:rPr lang="en-GB" sz="2400" b="1" kern="1200" dirty="0">
              <a:latin typeface="Calibri" panose="020F0502020204030204" pitchFamily="34" charset="0"/>
              <a:cs typeface="Calibri" panose="020F0502020204030204" pitchFamily="34" charset="0"/>
            </a:rPr>
            <a:t>Governance and Youth Participation </a:t>
          </a:r>
          <a:endParaRPr lang="x-none" sz="2400" kern="1200" dirty="0"/>
        </a:p>
      </dsp:txBody>
      <dsp:txXfrm>
        <a:off x="1642399" y="2927622"/>
        <a:ext cx="2456846" cy="855328"/>
      </dsp:txXfrm>
    </dsp:sp>
    <dsp:sp modelId="{FF92D980-FBE1-4D48-8428-6D2B5EEEBF4E}">
      <dsp:nvSpPr>
        <dsp:cNvPr id="0" name=""/>
        <dsp:cNvSpPr/>
      </dsp:nvSpPr>
      <dsp:spPr>
        <a:xfrm>
          <a:off x="4248929" y="3000325"/>
          <a:ext cx="1774807" cy="709922"/>
        </a:xfrm>
        <a:prstGeom prst="chevron">
          <a:avLst/>
        </a:prstGeom>
        <a:solidFill>
          <a:schemeClr val="accent3">
            <a:tint val="40000"/>
            <a:alpha val="90000"/>
            <a:hueOff val="0"/>
            <a:satOff val="0"/>
            <a:lumOff val="0"/>
            <a:alphaOff val="0"/>
          </a:schemeClr>
        </a:solidFill>
        <a:ln w="15875"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420" tIns="29210" rIns="0" bIns="29210" numCol="1" spcCol="1270" anchor="ctr" anchorCtr="0">
          <a:noAutofit/>
        </a:bodyPr>
        <a:lstStyle/>
        <a:p>
          <a:pPr marL="0" lvl="0" indent="0" algn="ctr" defTabSz="2044700">
            <a:lnSpc>
              <a:spcPct val="90000"/>
            </a:lnSpc>
            <a:spcBef>
              <a:spcPct val="0"/>
            </a:spcBef>
            <a:spcAft>
              <a:spcPct val="35000"/>
            </a:spcAft>
            <a:buNone/>
          </a:pPr>
          <a:r>
            <a:rPr lang="en-US" sz="4600" kern="1200" dirty="0"/>
            <a:t>7</a:t>
          </a:r>
          <a:endParaRPr lang="x-none" sz="4600" kern="1200" dirty="0"/>
        </a:p>
      </dsp:txBody>
      <dsp:txXfrm>
        <a:off x="4603890" y="3000325"/>
        <a:ext cx="1064885" cy="709922"/>
      </dsp:txXfrm>
    </dsp:sp>
    <dsp:sp modelId="{1EE54033-FE8A-400E-B66E-4A9CD0A3A457}">
      <dsp:nvSpPr>
        <dsp:cNvPr id="0" name=""/>
        <dsp:cNvSpPr/>
      </dsp:nvSpPr>
      <dsp:spPr>
        <a:xfrm>
          <a:off x="5775263" y="3000325"/>
          <a:ext cx="1774807" cy="709922"/>
        </a:xfrm>
        <a:prstGeom prst="chevron">
          <a:avLst/>
        </a:prstGeom>
        <a:solidFill>
          <a:schemeClr val="accent4">
            <a:tint val="40000"/>
            <a:alpha val="90000"/>
            <a:hueOff val="0"/>
            <a:satOff val="0"/>
            <a:lumOff val="0"/>
            <a:alphaOff val="0"/>
          </a:schemeClr>
        </a:solidFill>
        <a:ln w="15875"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420" tIns="29210" rIns="0" bIns="29210" numCol="1" spcCol="1270" anchor="ctr" anchorCtr="0">
          <a:noAutofit/>
        </a:bodyPr>
        <a:lstStyle/>
        <a:p>
          <a:pPr marL="0" lvl="0" indent="0" algn="ctr" defTabSz="2044700">
            <a:lnSpc>
              <a:spcPct val="90000"/>
            </a:lnSpc>
            <a:spcBef>
              <a:spcPct val="0"/>
            </a:spcBef>
            <a:spcAft>
              <a:spcPct val="35000"/>
            </a:spcAft>
            <a:buNone/>
          </a:pPr>
          <a:r>
            <a:rPr lang="en-US" sz="4600" kern="1200" dirty="0"/>
            <a:t>10</a:t>
          </a:r>
          <a:endParaRPr lang="x-none" sz="4600" kern="1200" dirty="0"/>
        </a:p>
      </dsp:txBody>
      <dsp:txXfrm>
        <a:off x="6130224" y="3000325"/>
        <a:ext cx="1064885" cy="709922"/>
      </dsp:txXfrm>
    </dsp:sp>
    <dsp:sp modelId="{0AF3C48A-7495-4E7B-95BC-8609F7DC4100}">
      <dsp:nvSpPr>
        <dsp:cNvPr id="0" name=""/>
        <dsp:cNvSpPr/>
      </dsp:nvSpPr>
      <dsp:spPr>
        <a:xfrm>
          <a:off x="1214735" y="3902697"/>
          <a:ext cx="3803732" cy="855328"/>
        </a:xfrm>
        <a:prstGeom prst="chevron">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Practical Evidence-Building on DD</a:t>
          </a:r>
          <a:endParaRPr lang="x-none" sz="2400" b="1" kern="1200" dirty="0">
            <a:solidFill>
              <a:schemeClr val="bg1"/>
            </a:solidFill>
            <a:latin typeface="Calibri" panose="020F0502020204030204" pitchFamily="34" charset="0"/>
            <a:ea typeface="Calibri" panose="020F0502020204030204" pitchFamily="34" charset="0"/>
            <a:cs typeface="Calibri" panose="020F0502020204030204" pitchFamily="34" charset="0"/>
          </a:endParaRPr>
        </a:p>
      </dsp:txBody>
      <dsp:txXfrm>
        <a:off x="1642399" y="3902697"/>
        <a:ext cx="2948404" cy="855328"/>
      </dsp:txXfrm>
    </dsp:sp>
    <dsp:sp modelId="{CC07F3EA-955D-473E-A3F6-2711BF6F994F}">
      <dsp:nvSpPr>
        <dsp:cNvPr id="0" name=""/>
        <dsp:cNvSpPr/>
      </dsp:nvSpPr>
      <dsp:spPr>
        <a:xfrm>
          <a:off x="4740486" y="3975400"/>
          <a:ext cx="1774807" cy="709922"/>
        </a:xfrm>
        <a:prstGeom prst="chevron">
          <a:avLst/>
        </a:prstGeom>
        <a:solidFill>
          <a:schemeClr val="accent5">
            <a:tint val="40000"/>
            <a:alpha val="90000"/>
            <a:hueOff val="0"/>
            <a:satOff val="0"/>
            <a:lumOff val="0"/>
            <a:alphaOff val="0"/>
          </a:schemeClr>
        </a:solidFill>
        <a:ln w="15875"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420" tIns="29210" rIns="0" bIns="29210" numCol="1" spcCol="1270" anchor="ctr" anchorCtr="0">
          <a:noAutofit/>
        </a:bodyPr>
        <a:lstStyle/>
        <a:p>
          <a:pPr marL="0" lvl="0" indent="0" algn="ctr" defTabSz="2044700">
            <a:lnSpc>
              <a:spcPct val="90000"/>
            </a:lnSpc>
            <a:spcBef>
              <a:spcPct val="0"/>
            </a:spcBef>
            <a:spcAft>
              <a:spcPct val="35000"/>
            </a:spcAft>
            <a:buNone/>
          </a:pPr>
          <a:r>
            <a:rPr lang="en-US" sz="4600" kern="1200" dirty="0"/>
            <a:t>4</a:t>
          </a:r>
          <a:endParaRPr lang="x-none" sz="4600" kern="1200" dirty="0"/>
        </a:p>
      </dsp:txBody>
      <dsp:txXfrm>
        <a:off x="5095447" y="3975400"/>
        <a:ext cx="1064885" cy="709922"/>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47B21D-5BA2-42D1-A668-F84393077A65}" type="datetimeFigureOut">
              <a:rPr lang="en-GB" smtClean="0"/>
              <a:t>13/03/2025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37A75A-9AC4-433E-9501-60024E93CCC5}" type="slidenum">
              <a:rPr lang="en-GB" smtClean="0"/>
              <a:t>‹#›</a:t>
            </a:fld>
            <a:endParaRPr lang="en-GB"/>
          </a:p>
        </p:txBody>
      </p:sp>
    </p:spTree>
    <p:extLst>
      <p:ext uri="{BB962C8B-B14F-4D97-AF65-F5344CB8AC3E}">
        <p14:creationId xmlns:p14="http://schemas.microsoft.com/office/powerpoint/2010/main" val="190610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37A75A-9AC4-433E-9501-60024E93CCC5}" type="slidenum">
              <a:rPr lang="en-GB" smtClean="0"/>
              <a:t>1</a:t>
            </a:fld>
            <a:endParaRPr lang="en-GB"/>
          </a:p>
        </p:txBody>
      </p:sp>
    </p:spTree>
    <p:extLst>
      <p:ext uri="{BB962C8B-B14F-4D97-AF65-F5344CB8AC3E}">
        <p14:creationId xmlns:p14="http://schemas.microsoft.com/office/powerpoint/2010/main" val="775137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F5844D5-F213-4BD2-94A8-6BDC2676E2FE}" type="slidenum">
              <a:rPr lang="en-GB" smtClean="0"/>
              <a:pPr/>
              <a:t>16</a:t>
            </a:fld>
            <a:endParaRPr lang="en-GB"/>
          </a:p>
        </p:txBody>
      </p:sp>
    </p:spTree>
    <p:extLst>
      <p:ext uri="{BB962C8B-B14F-4D97-AF65-F5344CB8AC3E}">
        <p14:creationId xmlns:p14="http://schemas.microsoft.com/office/powerpoint/2010/main" val="2237044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0E56BC-30B6-051D-88A0-A8506E07A08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B7F56D8-937B-1EA4-961C-369C48F0E6CE}"/>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4180A1D1-202A-0B7D-9BC0-CF6B9B1FA2B1}"/>
              </a:ext>
            </a:extLst>
          </p:cNvPr>
          <p:cNvSpPr>
            <a:spLocks noGrp="1"/>
          </p:cNvSpPr>
          <p:nvPr>
            <p:ph type="body" idx="1"/>
          </p:nvPr>
        </p:nvSpPr>
        <p:spPr/>
        <p:txBody>
          <a:bodyPr>
            <a:normAutofit/>
          </a:bodyPr>
          <a:lstStyle/>
          <a:p>
            <a:endParaRPr lang="en-GB" dirty="0"/>
          </a:p>
        </p:txBody>
      </p:sp>
      <p:sp>
        <p:nvSpPr>
          <p:cNvPr id="4" name="Slide Number Placeholder 3">
            <a:extLst>
              <a:ext uri="{FF2B5EF4-FFF2-40B4-BE49-F238E27FC236}">
                <a16:creationId xmlns:a16="http://schemas.microsoft.com/office/drawing/2014/main" id="{A6C2EFFA-16F8-407B-909E-538B80428495}"/>
              </a:ext>
            </a:extLst>
          </p:cNvPr>
          <p:cNvSpPr>
            <a:spLocks noGrp="1"/>
          </p:cNvSpPr>
          <p:nvPr>
            <p:ph type="sldNum" sz="quarter" idx="10"/>
          </p:nvPr>
        </p:nvSpPr>
        <p:spPr/>
        <p:txBody>
          <a:bodyPr/>
          <a:lstStyle/>
          <a:p>
            <a:fld id="{8F5844D5-F213-4BD2-94A8-6BDC2676E2FE}" type="slidenum">
              <a:rPr lang="en-GB" smtClean="0"/>
              <a:pPr/>
              <a:t>17</a:t>
            </a:fld>
            <a:endParaRPr lang="en-GB"/>
          </a:p>
        </p:txBody>
      </p:sp>
    </p:spTree>
    <p:extLst>
      <p:ext uri="{BB962C8B-B14F-4D97-AF65-F5344CB8AC3E}">
        <p14:creationId xmlns:p14="http://schemas.microsoft.com/office/powerpoint/2010/main" val="2752284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F5844D5-F213-4BD2-94A8-6BDC2676E2FE}" type="slidenum">
              <a:rPr lang="en-GB" smtClean="0"/>
              <a:pPr/>
              <a:t>18</a:t>
            </a:fld>
            <a:endParaRPr lang="en-GB"/>
          </a:p>
        </p:txBody>
      </p:sp>
    </p:spTree>
    <p:extLst>
      <p:ext uri="{BB962C8B-B14F-4D97-AF65-F5344CB8AC3E}">
        <p14:creationId xmlns:p14="http://schemas.microsoft.com/office/powerpoint/2010/main" val="31471660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F5844D5-F213-4BD2-94A8-6BDC2676E2FE}" type="slidenum">
              <a:rPr lang="en-GB" smtClean="0"/>
              <a:pPr/>
              <a:t>19</a:t>
            </a:fld>
            <a:endParaRPr lang="en-GB"/>
          </a:p>
        </p:txBody>
      </p:sp>
    </p:spTree>
    <p:extLst>
      <p:ext uri="{BB962C8B-B14F-4D97-AF65-F5344CB8AC3E}">
        <p14:creationId xmlns:p14="http://schemas.microsoft.com/office/powerpoint/2010/main" val="12954864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F5844D5-F213-4BD2-94A8-6BDC2676E2FE}" type="slidenum">
              <a:rPr lang="en-GB" smtClean="0"/>
              <a:pPr/>
              <a:t>20</a:t>
            </a:fld>
            <a:endParaRPr lang="en-GB"/>
          </a:p>
        </p:txBody>
      </p:sp>
    </p:spTree>
    <p:extLst>
      <p:ext uri="{BB962C8B-B14F-4D97-AF65-F5344CB8AC3E}">
        <p14:creationId xmlns:p14="http://schemas.microsoft.com/office/powerpoint/2010/main" val="5842009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F5844D5-F213-4BD2-94A8-6BDC2676E2FE}" type="slidenum">
              <a:rPr lang="en-GB" smtClean="0"/>
              <a:pPr/>
              <a:t>21</a:t>
            </a:fld>
            <a:endParaRPr lang="en-GB"/>
          </a:p>
        </p:txBody>
      </p:sp>
    </p:spTree>
    <p:extLst>
      <p:ext uri="{BB962C8B-B14F-4D97-AF65-F5344CB8AC3E}">
        <p14:creationId xmlns:p14="http://schemas.microsoft.com/office/powerpoint/2010/main" val="398428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6451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
        <p:nvSpPr>
          <p:cNvPr id="6451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charset="0"/>
                <a:ea typeface="ＭＳ Ｐゴシック" charset="0"/>
                <a:cs typeface="ＭＳ Ｐゴシック" charset="0"/>
              </a:defRPr>
            </a:lvl1pPr>
            <a:lvl2pPr marL="742950" indent="-285750">
              <a:defRPr>
                <a:solidFill>
                  <a:schemeClr val="tx1"/>
                </a:solidFill>
                <a:latin typeface="Georgia" charset="0"/>
                <a:ea typeface="ＭＳ Ｐゴシック" charset="0"/>
              </a:defRPr>
            </a:lvl2pPr>
            <a:lvl3pPr marL="1143000" indent="-228600">
              <a:defRPr>
                <a:solidFill>
                  <a:schemeClr val="tx1"/>
                </a:solidFill>
                <a:latin typeface="Georgia" charset="0"/>
                <a:ea typeface="ＭＳ Ｐゴシック" charset="0"/>
              </a:defRPr>
            </a:lvl3pPr>
            <a:lvl4pPr marL="1600200" indent="-228600">
              <a:defRPr>
                <a:solidFill>
                  <a:schemeClr val="tx1"/>
                </a:solidFill>
                <a:latin typeface="Georgia" charset="0"/>
                <a:ea typeface="ＭＳ Ｐゴシック" charset="0"/>
              </a:defRPr>
            </a:lvl4pPr>
            <a:lvl5pPr marL="2057400" indent="-228600">
              <a:defRPr>
                <a:solidFill>
                  <a:schemeClr val="tx1"/>
                </a:solidFill>
                <a:latin typeface="Georgia" charset="0"/>
                <a:ea typeface="ＭＳ Ｐゴシック" charset="0"/>
              </a:defRPr>
            </a:lvl5pPr>
            <a:lvl6pPr marL="2514600" indent="-228600" fontAlgn="base">
              <a:spcBef>
                <a:spcPct val="0"/>
              </a:spcBef>
              <a:spcAft>
                <a:spcPct val="0"/>
              </a:spcAft>
              <a:defRPr>
                <a:solidFill>
                  <a:schemeClr val="tx1"/>
                </a:solidFill>
                <a:latin typeface="Georgia" charset="0"/>
                <a:ea typeface="ＭＳ Ｐゴシック" charset="0"/>
              </a:defRPr>
            </a:lvl6pPr>
            <a:lvl7pPr marL="2971800" indent="-228600" fontAlgn="base">
              <a:spcBef>
                <a:spcPct val="0"/>
              </a:spcBef>
              <a:spcAft>
                <a:spcPct val="0"/>
              </a:spcAft>
              <a:defRPr>
                <a:solidFill>
                  <a:schemeClr val="tx1"/>
                </a:solidFill>
                <a:latin typeface="Georgia" charset="0"/>
                <a:ea typeface="ＭＳ Ｐゴシック" charset="0"/>
              </a:defRPr>
            </a:lvl7pPr>
            <a:lvl8pPr marL="3429000" indent="-228600" fontAlgn="base">
              <a:spcBef>
                <a:spcPct val="0"/>
              </a:spcBef>
              <a:spcAft>
                <a:spcPct val="0"/>
              </a:spcAft>
              <a:defRPr>
                <a:solidFill>
                  <a:schemeClr val="tx1"/>
                </a:solidFill>
                <a:latin typeface="Georgia" charset="0"/>
                <a:ea typeface="ＭＳ Ｐゴシック" charset="0"/>
              </a:defRPr>
            </a:lvl8pPr>
            <a:lvl9pPr marL="3886200" indent="-228600" fontAlgn="base">
              <a:spcBef>
                <a:spcPct val="0"/>
              </a:spcBef>
              <a:spcAft>
                <a:spcPct val="0"/>
              </a:spcAft>
              <a:defRPr>
                <a:solidFill>
                  <a:schemeClr val="tx1"/>
                </a:solidFill>
                <a:latin typeface="Georgia" charset="0"/>
                <a:ea typeface="ＭＳ Ｐゴシック" charset="0"/>
              </a:defRPr>
            </a:lvl9pPr>
          </a:lstStyle>
          <a:p>
            <a:pPr fontAlgn="base">
              <a:spcBef>
                <a:spcPct val="0"/>
              </a:spcBef>
              <a:spcAft>
                <a:spcPct val="0"/>
              </a:spcAft>
            </a:pPr>
            <a:fld id="{72D196CD-B3F2-CE44-88C0-82AB23AA00FE}" type="slidenum">
              <a:rPr lang="en-GB">
                <a:latin typeface="Calibri" charset="0"/>
              </a:rPr>
              <a:pPr fontAlgn="base">
                <a:spcBef>
                  <a:spcPct val="0"/>
                </a:spcBef>
                <a:spcAft>
                  <a:spcPct val="0"/>
                </a:spcAft>
              </a:pPr>
              <a:t>24</a:t>
            </a:fld>
            <a:endParaRPr lang="en-GB">
              <a:latin typeface="Calibri" charset="0"/>
            </a:endParaRPr>
          </a:p>
        </p:txBody>
      </p:sp>
    </p:spTree>
    <p:extLst>
      <p:ext uri="{BB962C8B-B14F-4D97-AF65-F5344CB8AC3E}">
        <p14:creationId xmlns:p14="http://schemas.microsoft.com/office/powerpoint/2010/main" val="2330523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DAFB4D2-3641-4A50-BD0B-0366D47BAB34}" type="datetime1">
              <a:rPr lang="en-US" smtClean="0"/>
              <a:t>3/13/2025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951393643"/>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8789C8-D8CF-44D3-9DBE-8DA7A2979EAB}" type="datetime1">
              <a:rPr lang="en-US" smtClean="0"/>
              <a:t>3/13/2025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07944872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8789C8-D8CF-44D3-9DBE-8DA7A2979EAB}" type="datetime1">
              <a:rPr lang="en-US" smtClean="0"/>
              <a:t>3/13/2025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AEF9944-A4F6-4C59-AEBD-678D6480B8EA}"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04484027"/>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28789C8-D8CF-44D3-9DBE-8DA7A2979EAB}" type="datetime1">
              <a:rPr lang="en-US" smtClean="0"/>
              <a:t>3/13/2025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01534531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28789C8-D8CF-44D3-9DBE-8DA7A2979EAB}" type="datetime1">
              <a:rPr lang="en-US" smtClean="0"/>
              <a:t>3/13/2025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EF9944-A4F6-4C59-AEBD-678D6480B8EA}"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576531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28789C8-D8CF-44D3-9DBE-8DA7A2979EAB}" type="datetime1">
              <a:rPr lang="en-US" smtClean="0"/>
              <a:t>3/13/2025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429884330"/>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64F2F6-B566-4212-AD41-442198EAD0C6}" type="datetime1">
              <a:rPr lang="en-US" smtClean="0"/>
              <a:t>3/13/2025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564470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1F55DE-12CF-44FF-AF72-5AC9E20C84E3}" type="datetime1">
              <a:rPr lang="en-US" smtClean="0"/>
              <a:t>3/13/2025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2101819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DAFB4D2-3641-4A50-BD0B-0366D47BAB34}" type="datetime1">
              <a:rPr lang="en-US" smtClean="0"/>
              <a:t>3/13/2025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866921541"/>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B82350-11B5-4779-B3E2-167F9520DAE3}" type="datetime1">
              <a:rPr lang="en-US" smtClean="0"/>
              <a:t>3/13/2025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20505694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6854F6-727E-42EC-9D77-2133A17FED35}" type="datetime1">
              <a:rPr lang="en-US" smtClean="0"/>
              <a:t>3/13/2025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289628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B82350-11B5-4779-B3E2-167F9520DAE3}" type="datetime1">
              <a:rPr lang="en-US" smtClean="0"/>
              <a:t>3/13/2025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991013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186C7F-93FC-4195-BDF9-4253113DFD5C}" type="datetime1">
              <a:rPr lang="en-US" smtClean="0"/>
              <a:t>3/13/2025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3786302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4E9071F-770C-447B-BA22-4D881D60D307}" type="datetime1">
              <a:rPr lang="en-US" smtClean="0"/>
              <a:t>3/13/2025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29849099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C5B4256-FB6A-4A86-BC40-48D43AF3E94D}" type="datetime1">
              <a:rPr lang="en-US" smtClean="0"/>
              <a:t>3/13/2025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29770412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870326-8867-4D92-BE0D-85C74282033C}" type="datetime1">
              <a:rPr lang="en-US" smtClean="0"/>
              <a:t>3/13/2025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3703692201"/>
      </p:ext>
    </p:extLst>
  </p:cSld>
  <p:clrMapOvr>
    <a:masterClrMapping/>
  </p:clrMapOvr>
  <p:extLst>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F65EB7D-F81B-419B-B6B6-8EB96EC2F3D8}" type="datetime1">
              <a:rPr lang="en-US" smtClean="0"/>
              <a:t>3/13/2025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515448979"/>
      </p:ext>
    </p:extLst>
  </p:cSld>
  <p:clrMapOvr>
    <a:masterClrMapping/>
  </p:clrMapOvr>
  <p:extLst>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944007-E621-496A-9FDD-43C645191F9C}" type="datetime1">
              <a:rPr lang="en-US" smtClean="0"/>
              <a:t>3/13/2025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0498329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8789C8-D8CF-44D3-9DBE-8DA7A2979EAB}" type="datetime1">
              <a:rPr lang="en-US" smtClean="0"/>
              <a:t>3/13/2025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603643403"/>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8789C8-D8CF-44D3-9DBE-8DA7A2979EAB}" type="datetime1">
              <a:rPr lang="en-US" smtClean="0"/>
              <a:t>3/13/2025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AEF9944-A4F6-4C59-AEBD-678D6480B8EA}"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57384742"/>
      </p:ext>
    </p:extLst>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28789C8-D8CF-44D3-9DBE-8DA7A2979EAB}" type="datetime1">
              <a:rPr lang="en-US" smtClean="0"/>
              <a:t>3/13/2025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845959540"/>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28789C8-D8CF-44D3-9DBE-8DA7A2979EAB}" type="datetime1">
              <a:rPr lang="en-US" smtClean="0"/>
              <a:t>3/13/2025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EF9944-A4F6-4C59-AEBD-678D6480B8EA}"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18319740"/>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6854F6-727E-42EC-9D77-2133A17FED35}" type="datetime1">
              <a:rPr lang="en-US" smtClean="0"/>
              <a:t>3/13/2025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05208390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28789C8-D8CF-44D3-9DBE-8DA7A2979EAB}" type="datetime1">
              <a:rPr lang="en-US" smtClean="0"/>
              <a:t>3/13/2025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054779479"/>
      </p:ext>
    </p:extLst>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64F2F6-B566-4212-AD41-442198EAD0C6}" type="datetime1">
              <a:rPr lang="en-US" smtClean="0"/>
              <a:t>3/13/2025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42235835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1F55DE-12CF-44FF-AF72-5AC9E20C84E3}" type="datetime1">
              <a:rPr lang="en-US" smtClean="0"/>
              <a:t>3/13/2025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401709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186C7F-93FC-4195-BDF9-4253113DFD5C}" type="datetime1">
              <a:rPr lang="en-US" smtClean="0"/>
              <a:t>3/13/2025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283705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4E9071F-770C-447B-BA22-4D881D60D307}" type="datetime1">
              <a:rPr lang="en-US" smtClean="0"/>
              <a:t>3/13/2025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312278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C5B4256-FB6A-4A86-BC40-48D43AF3E94D}" type="datetime1">
              <a:rPr lang="en-US" smtClean="0"/>
              <a:t>3/13/2025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3443658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870326-8867-4D92-BE0D-85C74282033C}" type="datetime1">
              <a:rPr lang="en-US" smtClean="0"/>
              <a:t>3/13/2025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2269240808"/>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F65EB7D-F81B-419B-B6B6-8EB96EC2F3D8}" type="datetime1">
              <a:rPr lang="en-US" smtClean="0"/>
              <a:t>3/13/2025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72207169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944007-E621-496A-9FDD-43C645191F9C}" type="datetime1">
              <a:rPr lang="en-US" smtClean="0"/>
              <a:t>3/13/2025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473929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28789C8-D8CF-44D3-9DBE-8DA7A2979EAB}" type="datetime1">
              <a:rPr lang="en-US" smtClean="0"/>
              <a:t>3/13/2025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9843864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28789C8-D8CF-44D3-9DBE-8DA7A2979EAB}" type="datetime1">
              <a:rPr lang="en-US" smtClean="0"/>
              <a:t>3/13/2025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65873612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8.xml"/><Relationship Id="rId4" Type="http://schemas.openxmlformats.org/officeDocument/2006/relationships/chart" Target="../charts/chart2.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18.xml"/><Relationship Id="rId4" Type="http://schemas.openxmlformats.org/officeDocument/2006/relationships/chart" Target="../charts/chart4.xml"/></Relationships>
</file>

<file path=ppt/slides/_rels/slide1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chart" Target="../charts/chart6.xml"/></Relationships>
</file>

<file path=ppt/slides/_rels/slide1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18.xml"/><Relationship Id="rId4" Type="http://schemas.openxmlformats.org/officeDocument/2006/relationships/chart" Target="../charts/char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6.xml"/><Relationship Id="rId1" Type="http://schemas.openxmlformats.org/officeDocument/2006/relationships/slideLayout" Target="../slideLayouts/slideLayout18.xml"/><Relationship Id="rId4" Type="http://schemas.openxmlformats.org/officeDocument/2006/relationships/chart" Target="../charts/chart10.xml"/></Relationships>
</file>

<file path=ppt/slides/_rels/slide2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7.xml"/><Relationship Id="rId1" Type="http://schemas.openxmlformats.org/officeDocument/2006/relationships/slideLayout" Target="../slideLayouts/slideLayout18.xml"/><Relationship Id="rId4" Type="http://schemas.openxmlformats.org/officeDocument/2006/relationships/chart" Target="../charts/char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45013" y="781142"/>
            <a:ext cx="8501974" cy="2847274"/>
          </a:xfrm>
        </p:spPr>
        <p:txBody>
          <a:bodyPr>
            <a:normAutofit/>
          </a:bodyPr>
          <a:lstStyle/>
          <a:p>
            <a:pPr algn="ctr"/>
            <a:r>
              <a:rPr lang="en-NG" sz="4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Harnessing Demographic Dividend in Nigeria: Evaluation of the Progress in the Implementation of the National Roadmap</a:t>
            </a:r>
            <a:r>
              <a:rPr lang="en-GB" sz="4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GB" sz="4400" b="1" dirty="0">
                <a:solidFill>
                  <a:schemeClr val="tx1"/>
                </a:solidFill>
                <a:latin typeface="Calibri" panose="020F0502020204030204" pitchFamily="34" charset="0"/>
                <a:ea typeface="Calibri" panose="020F0502020204030204" pitchFamily="34" charset="0"/>
                <a:cs typeface="Calibri" panose="020F0502020204030204" pitchFamily="34" charset="0"/>
              </a:rPr>
              <a:t>in Nigeria</a:t>
            </a:r>
            <a:endParaRPr lang="en-US" sz="44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2840818" y="4120417"/>
            <a:ext cx="7023028" cy="1737457"/>
          </a:xfrm>
        </p:spPr>
        <p:txBody>
          <a:bodyPr>
            <a:noAutofit/>
          </a:bodyPr>
          <a:lstStyle/>
          <a:p>
            <a:pPr algn="ctr"/>
            <a:r>
              <a:rPr lang="en-GB" b="1" dirty="0">
                <a:solidFill>
                  <a:schemeClr val="tx1"/>
                </a:solidFill>
              </a:rPr>
              <a:t>Noah Olasehinde, Olanrewaju Olaniyan, Akanni </a:t>
            </a:r>
            <a:r>
              <a:rPr lang="en-GB" b="1" dirty="0" err="1">
                <a:solidFill>
                  <a:schemeClr val="tx1"/>
                </a:solidFill>
              </a:rPr>
              <a:t>Lawanson</a:t>
            </a:r>
            <a:r>
              <a:rPr lang="en-GB" b="1" dirty="0">
                <a:solidFill>
                  <a:schemeClr val="tx1"/>
                </a:solidFill>
              </a:rPr>
              <a:t>, </a:t>
            </a:r>
            <a:r>
              <a:rPr lang="en-GB" b="1" dirty="0" err="1">
                <a:solidFill>
                  <a:schemeClr val="tx1"/>
                </a:solidFill>
              </a:rPr>
              <a:t>Olabanji</a:t>
            </a:r>
            <a:r>
              <a:rPr lang="en-GB" b="1" dirty="0">
                <a:solidFill>
                  <a:schemeClr val="tx1"/>
                </a:solidFill>
              </a:rPr>
              <a:t> </a:t>
            </a:r>
            <a:r>
              <a:rPr lang="en-GB" b="1" dirty="0" err="1">
                <a:solidFill>
                  <a:schemeClr val="tx1"/>
                </a:solidFill>
              </a:rPr>
              <a:t>Awodumi</a:t>
            </a:r>
            <a:r>
              <a:rPr lang="en-GB" b="1" dirty="0">
                <a:solidFill>
                  <a:schemeClr val="tx1"/>
                </a:solidFill>
              </a:rPr>
              <a:t>, </a:t>
            </a:r>
            <a:r>
              <a:rPr lang="en-GB" b="1" dirty="0" err="1">
                <a:solidFill>
                  <a:schemeClr val="tx1"/>
                </a:solidFill>
              </a:rPr>
              <a:t>Oyeteju</a:t>
            </a:r>
            <a:r>
              <a:rPr lang="en-GB" b="1" dirty="0">
                <a:solidFill>
                  <a:schemeClr val="tx1"/>
                </a:solidFill>
              </a:rPr>
              <a:t> </a:t>
            </a:r>
            <a:r>
              <a:rPr lang="en-GB" b="1" dirty="0" err="1">
                <a:solidFill>
                  <a:schemeClr val="tx1"/>
                </a:solidFill>
              </a:rPr>
              <a:t>Odufuwa</a:t>
            </a:r>
            <a:r>
              <a:rPr lang="en-GB" b="1" dirty="0">
                <a:solidFill>
                  <a:schemeClr val="tx1"/>
                </a:solidFill>
              </a:rPr>
              <a:t>, Temitope </a:t>
            </a:r>
            <a:r>
              <a:rPr lang="en-GB" b="1" dirty="0" err="1">
                <a:solidFill>
                  <a:schemeClr val="tx1"/>
                </a:solidFill>
              </a:rPr>
              <a:t>Faronbi</a:t>
            </a:r>
            <a:r>
              <a:rPr lang="en-GB" b="1" dirty="0">
                <a:solidFill>
                  <a:schemeClr val="tx1"/>
                </a:solidFill>
              </a:rPr>
              <a:t>, and </a:t>
            </a:r>
            <a:r>
              <a:rPr lang="en-GB" b="1" dirty="0" err="1">
                <a:solidFill>
                  <a:schemeClr val="tx1"/>
                </a:solidFill>
              </a:rPr>
              <a:t>Andat</a:t>
            </a:r>
            <a:r>
              <a:rPr lang="en-GB" b="1" dirty="0">
                <a:solidFill>
                  <a:schemeClr val="tx1"/>
                </a:solidFill>
              </a:rPr>
              <a:t> </a:t>
            </a:r>
            <a:r>
              <a:rPr lang="en-GB" b="1" dirty="0" err="1">
                <a:solidFill>
                  <a:schemeClr val="tx1"/>
                </a:solidFill>
              </a:rPr>
              <a:t>Dasogot</a:t>
            </a:r>
            <a:endParaRPr lang="en-GB" b="1" dirty="0">
              <a:solidFill>
                <a:schemeClr val="tx1"/>
              </a:solidFill>
            </a:endParaRPr>
          </a:p>
          <a:p>
            <a:pPr algn="ctr"/>
            <a:endParaRPr lang="en-GB" b="1" dirty="0">
              <a:solidFill>
                <a:schemeClr val="tx1"/>
              </a:solidFill>
            </a:endParaRPr>
          </a:p>
          <a:p>
            <a:pPr algn="ctr"/>
            <a:r>
              <a:rPr lang="en-GB" b="1" dirty="0">
                <a:solidFill>
                  <a:schemeClr val="tx1"/>
                </a:solidFill>
              </a:rPr>
              <a:t>13 March 2025</a:t>
            </a:r>
            <a:endParaRPr lang="en-US" dirty="0">
              <a:solidFill>
                <a:schemeClr val="tx1"/>
              </a:solidFill>
            </a:endParaRPr>
          </a:p>
        </p:txBody>
      </p:sp>
      <p:sp>
        <p:nvSpPr>
          <p:cNvPr id="6" name="TextBox 5">
            <a:extLst>
              <a:ext uri="{FF2B5EF4-FFF2-40B4-BE49-F238E27FC236}">
                <a16:creationId xmlns:a16="http://schemas.microsoft.com/office/drawing/2014/main" id="{B9B255A7-ED73-6FB2-0FF7-065C215DBD7D}"/>
              </a:ext>
            </a:extLst>
          </p:cNvPr>
          <p:cNvSpPr txBox="1"/>
          <p:nvPr/>
        </p:nvSpPr>
        <p:spPr>
          <a:xfrm>
            <a:off x="2121902" y="6160258"/>
            <a:ext cx="8765173" cy="379233"/>
          </a:xfrm>
          <a:prstGeom prst="rect">
            <a:avLst/>
          </a:prstGeom>
          <a:solidFill>
            <a:schemeClr val="bg1">
              <a:lumMod val="85000"/>
            </a:schemeClr>
          </a:solidFill>
        </p:spPr>
        <p:txBody>
          <a:bodyPr wrap="square">
            <a:spAutoFit/>
          </a:bodyPr>
          <a:lstStyle/>
          <a:p>
            <a:pPr algn="ctr"/>
            <a:r>
              <a:rPr lang="en-GB" b="1" i="1" dirty="0">
                <a:latin typeface="Book Antiqua" panose="02040602050305030304" pitchFamily="18" charset="0"/>
              </a:rPr>
              <a:t>Presented during the 15th Global Meeting of the </a:t>
            </a:r>
            <a:r>
              <a:rPr lang="en-GB" b="1" i="1" dirty="0" err="1">
                <a:latin typeface="Book Antiqua" panose="02040602050305030304" pitchFamily="18" charset="0"/>
              </a:rPr>
              <a:t>NTA</a:t>
            </a:r>
            <a:r>
              <a:rPr lang="en-GB" b="1" i="1" dirty="0">
                <a:latin typeface="Book Antiqua" panose="02040602050305030304" pitchFamily="18" charset="0"/>
              </a:rPr>
              <a:t> Network @ Bangkok Thailand</a:t>
            </a:r>
            <a:endParaRPr lang="en-NG" b="1" i="1" dirty="0">
              <a:latin typeface="Book Antiqua" panose="02040602050305030304" pitchFamily="18" charset="0"/>
            </a:endParaRPr>
          </a:p>
        </p:txBody>
      </p:sp>
      <p:pic>
        <p:nvPicPr>
          <p:cNvPr id="4" name="Picture 3">
            <a:extLst>
              <a:ext uri="{FF2B5EF4-FFF2-40B4-BE49-F238E27FC236}">
                <a16:creationId xmlns:a16="http://schemas.microsoft.com/office/drawing/2014/main" id="{55B29171-7D64-6E01-0396-B03EAC475365}"/>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2336" y="104775"/>
            <a:ext cx="959714" cy="1076325"/>
          </a:xfrm>
          <a:prstGeom prst="rect">
            <a:avLst/>
          </a:prstGeom>
          <a:noFill/>
          <a:ln>
            <a:noFill/>
          </a:ln>
        </p:spPr>
      </p:pic>
      <p:pic>
        <p:nvPicPr>
          <p:cNvPr id="5" name="Picture 11" descr="UNFPA_logo">
            <a:extLst>
              <a:ext uri="{FF2B5EF4-FFF2-40B4-BE49-F238E27FC236}">
                <a16:creationId xmlns:a16="http://schemas.microsoft.com/office/drawing/2014/main" id="{5998547D-AA58-A794-2717-872AB776FA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98233" y="104775"/>
            <a:ext cx="1895585" cy="903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62480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FAC2B6D-3672-4992-8835-362C8E4B9417}" type="slidenum">
              <a:rPr lang="en-GB" smtClean="0"/>
              <a:pPr/>
              <a:t>10</a:t>
            </a:fld>
            <a:endParaRPr lang="en-GB"/>
          </a:p>
        </p:txBody>
      </p:sp>
      <p:graphicFrame>
        <p:nvGraphicFramePr>
          <p:cNvPr id="2" name="Diagram 1">
            <a:extLst>
              <a:ext uri="{FF2B5EF4-FFF2-40B4-BE49-F238E27FC236}">
                <a16:creationId xmlns:a16="http://schemas.microsoft.com/office/drawing/2014/main" id="{629FABE8-EB97-42C9-AB14-3087C2F9AFD5}"/>
              </a:ext>
            </a:extLst>
          </p:cNvPr>
          <p:cNvGraphicFramePr/>
          <p:nvPr>
            <p:extLst>
              <p:ext uri="{D42A27DB-BD31-4B8C-83A1-F6EECF244321}">
                <p14:modId xmlns:p14="http://schemas.microsoft.com/office/powerpoint/2010/main" val="1539425207"/>
              </p:ext>
            </p:extLst>
          </p:nvPr>
        </p:nvGraphicFramePr>
        <p:xfrm>
          <a:off x="2031999" y="1628800"/>
          <a:ext cx="8882927" cy="4760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2">
            <a:extLst>
              <a:ext uri="{FF2B5EF4-FFF2-40B4-BE49-F238E27FC236}">
                <a16:creationId xmlns:a16="http://schemas.microsoft.com/office/drawing/2014/main" id="{6D5E2681-B1C2-42B5-86B1-EB30923405F2}"/>
              </a:ext>
            </a:extLst>
          </p:cNvPr>
          <p:cNvSpPr txBox="1">
            <a:spLocks/>
          </p:cNvSpPr>
          <p:nvPr/>
        </p:nvSpPr>
        <p:spPr>
          <a:xfrm rot="16200000">
            <a:off x="-1307052" y="3333584"/>
            <a:ext cx="4815141" cy="1296144"/>
          </a:xfrm>
          <a:prstGeom prst="rect">
            <a:avLst/>
          </a:prstGeom>
          <a:solidFill>
            <a:schemeClr val="accent3">
              <a:lumMod val="40000"/>
              <a:lumOff val="60000"/>
            </a:schemeClr>
          </a:solidFill>
        </p:spPr>
        <p:txBody>
          <a:bodyPr vert="horz" anchor="ctr">
            <a:normAutofit/>
          </a:bodyPr>
          <a:lstStyle/>
          <a:p>
            <a:pPr lvl="0" algn="ctr">
              <a:spcBef>
                <a:spcPct val="0"/>
              </a:spcBef>
            </a:pPr>
            <a:r>
              <a:rPr lang="en-GB" sz="2400" b="1" dirty="0">
                <a:latin typeface="Arial" panose="020B0604020202020204" pitchFamily="34" charset="0"/>
                <a:cs typeface="Arial" panose="020B0604020202020204" pitchFamily="34" charset="0"/>
              </a:rPr>
              <a:t>Five thematic pillars in the Roadmap for harnessing DD in Nigeria</a:t>
            </a:r>
            <a:endParaRPr lang="en-US" sz="2400" b="1" dirty="0">
              <a:latin typeface="Arial" panose="020B0604020202020204" pitchFamily="34" charset="0"/>
              <a:ea typeface="+mj-ea"/>
              <a:cs typeface="Arial" panose="020B0604020202020204" pitchFamily="34" charset="0"/>
            </a:endParaRPr>
          </a:p>
        </p:txBody>
      </p:sp>
      <p:sp>
        <p:nvSpPr>
          <p:cNvPr id="9" name="Title 2">
            <a:extLst>
              <a:ext uri="{FF2B5EF4-FFF2-40B4-BE49-F238E27FC236}">
                <a16:creationId xmlns:a16="http://schemas.microsoft.com/office/drawing/2014/main" id="{794B4153-D0BE-49B8-93CB-58D8B8E669BD}"/>
              </a:ext>
            </a:extLst>
          </p:cNvPr>
          <p:cNvSpPr txBox="1">
            <a:spLocks/>
          </p:cNvSpPr>
          <p:nvPr/>
        </p:nvSpPr>
        <p:spPr>
          <a:xfrm>
            <a:off x="2783632" y="970344"/>
            <a:ext cx="7056784" cy="603741"/>
          </a:xfrm>
          <a:prstGeom prst="rect">
            <a:avLst/>
          </a:prstGeom>
          <a:solidFill>
            <a:schemeClr val="accent6">
              <a:lumMod val="40000"/>
              <a:lumOff val="60000"/>
            </a:schemeClr>
          </a:solidFill>
        </p:spPr>
        <p:txBody>
          <a:bodyPr vert="horz" anchor="ctr">
            <a:normAutofit fontScale="70000" lnSpcReduction="20000"/>
          </a:bodyPr>
          <a:lstStyle/>
          <a:p>
            <a:pPr lvl="0">
              <a:spcBef>
                <a:spcPct val="0"/>
              </a:spcBef>
            </a:pPr>
            <a:r>
              <a:rPr lang="en-GB" sz="3600" b="1" dirty="0">
                <a:solidFill>
                  <a:srgbClr val="FF0000"/>
                </a:solidFill>
              </a:rPr>
              <a:t>Thematic Pillars	  </a:t>
            </a:r>
            <a:r>
              <a:rPr lang="en-GB" sz="3600" b="1" dirty="0">
                <a:solidFill>
                  <a:srgbClr val="7030A0"/>
                </a:solidFill>
              </a:rPr>
              <a:t>|</a:t>
            </a:r>
            <a:r>
              <a:rPr lang="en-GB" sz="3600" b="1" dirty="0">
                <a:solidFill>
                  <a:srgbClr val="FF0000"/>
                </a:solidFill>
              </a:rPr>
              <a:t> Investment </a:t>
            </a:r>
            <a:r>
              <a:rPr lang="en-GB" sz="3600" b="1" dirty="0">
                <a:solidFill>
                  <a:srgbClr val="7030A0"/>
                </a:solidFill>
              </a:rPr>
              <a:t>|</a:t>
            </a:r>
            <a:r>
              <a:rPr lang="en-GB" sz="3600" b="1" dirty="0">
                <a:solidFill>
                  <a:srgbClr val="FF0000"/>
                </a:solidFill>
              </a:rPr>
              <a:t> Activities</a:t>
            </a:r>
            <a:endParaRPr lang="en-US" sz="3600" dirty="0">
              <a:solidFill>
                <a:srgbClr val="FF0000"/>
              </a:solidFill>
              <a:latin typeface="+mj-lt"/>
              <a:ea typeface="+mj-ea"/>
              <a:cs typeface="+mj-cs"/>
            </a:endParaRPr>
          </a:p>
        </p:txBody>
      </p:sp>
      <p:sp>
        <p:nvSpPr>
          <p:cNvPr id="6" name="Slide Number Placeholder 3">
            <a:extLst>
              <a:ext uri="{FF2B5EF4-FFF2-40B4-BE49-F238E27FC236}">
                <a16:creationId xmlns:a16="http://schemas.microsoft.com/office/drawing/2014/main" id="{B7884A35-4749-425C-9F2B-C46B1B297433}"/>
              </a:ext>
            </a:extLst>
          </p:cNvPr>
          <p:cNvSpPr txBox="1">
            <a:spLocks/>
          </p:cNvSpPr>
          <p:nvPr/>
        </p:nvSpPr>
        <p:spPr bwMode="gray">
          <a:xfrm>
            <a:off x="6541520" y="605219"/>
            <a:ext cx="2650824" cy="365125"/>
          </a:xfrm>
          <a:prstGeom prst="rect">
            <a:avLst/>
          </a:prstGeom>
        </p:spPr>
        <p:txBody>
          <a:bodyPr vert="horz" lIns="91440" tIns="45720" rIns="91440" bIns="45720" rtlCol="0" anchor="ctr"/>
          <a:lstStyle>
            <a:defPPr>
              <a:defRPr lang="en-US"/>
            </a:defPPr>
            <a:lvl1pPr marL="0" algn="r" defTabSz="914400" rtl="0" eaLnBrk="1" latinLnBrk="0" hangingPunct="1">
              <a:defRPr sz="2000" kern="1200">
                <a:solidFill>
                  <a:srgbClr val="FE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3200" b="1" dirty="0">
                <a:solidFill>
                  <a:srgbClr val="FF0000"/>
                </a:solidFill>
              </a:rPr>
              <a:t>29 		67</a:t>
            </a:r>
          </a:p>
        </p:txBody>
      </p:sp>
      <p:sp>
        <p:nvSpPr>
          <p:cNvPr id="3" name="TextBox 2">
            <a:extLst>
              <a:ext uri="{FF2B5EF4-FFF2-40B4-BE49-F238E27FC236}">
                <a16:creationId xmlns:a16="http://schemas.microsoft.com/office/drawing/2014/main" id="{06B3258A-AF60-395A-2E9A-B8E126B6F6C1}"/>
              </a:ext>
            </a:extLst>
          </p:cNvPr>
          <p:cNvSpPr txBox="1"/>
          <p:nvPr/>
        </p:nvSpPr>
        <p:spPr>
          <a:xfrm>
            <a:off x="231493" y="6488668"/>
            <a:ext cx="10468249" cy="369332"/>
          </a:xfrm>
          <a:prstGeom prst="rect">
            <a:avLst/>
          </a:prstGeom>
          <a:solidFill>
            <a:schemeClr val="accent1">
              <a:lumMod val="40000"/>
              <a:lumOff val="60000"/>
            </a:schemeClr>
          </a:solidFill>
        </p:spPr>
        <p:txBody>
          <a:bodyPr wrap="square" rtlCol="0">
            <a:spAutoFit/>
          </a:bodyPr>
          <a:lstStyle/>
          <a:p>
            <a:r>
              <a:rPr lang="en-GB" b="1" dirty="0"/>
              <a:t>Source</a:t>
            </a:r>
            <a:r>
              <a:rPr lang="en-GB" dirty="0"/>
              <a:t>: Roadmap for harnessing the Demographic Dividends in Nigeria</a:t>
            </a:r>
            <a:endParaRPr lang="en-NG" dirty="0"/>
          </a:p>
        </p:txBody>
      </p:sp>
    </p:spTree>
    <p:extLst>
      <p:ext uri="{BB962C8B-B14F-4D97-AF65-F5344CB8AC3E}">
        <p14:creationId xmlns:p14="http://schemas.microsoft.com/office/powerpoint/2010/main" val="301687298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A28BAE-9FD4-B49C-2E10-34F309DA798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7FFEA1-760C-0BE0-C5C3-1EB49C4417CB}"/>
              </a:ext>
            </a:extLst>
          </p:cNvPr>
          <p:cNvSpPr>
            <a:spLocks noGrp="1"/>
          </p:cNvSpPr>
          <p:nvPr>
            <p:ph type="title"/>
          </p:nvPr>
        </p:nvSpPr>
        <p:spPr>
          <a:xfrm>
            <a:off x="1573481" y="650121"/>
            <a:ext cx="8911687" cy="640445"/>
          </a:xfrm>
        </p:spPr>
        <p:txBody>
          <a:bodyPr/>
          <a:lstStyle/>
          <a:p>
            <a:r>
              <a:rPr lang="en-US" b="1" dirty="0">
                <a:solidFill>
                  <a:srgbClr val="FF0000"/>
                </a:solidFill>
              </a:rPr>
              <a:t>Methodology</a:t>
            </a:r>
          </a:p>
        </p:txBody>
      </p:sp>
      <p:sp>
        <p:nvSpPr>
          <p:cNvPr id="3" name="Content Placeholder 2">
            <a:extLst>
              <a:ext uri="{FF2B5EF4-FFF2-40B4-BE49-F238E27FC236}">
                <a16:creationId xmlns:a16="http://schemas.microsoft.com/office/drawing/2014/main" id="{C53A9341-BC51-3FF1-0D95-DA421F026DEE}"/>
              </a:ext>
            </a:extLst>
          </p:cNvPr>
          <p:cNvSpPr>
            <a:spLocks noGrp="1"/>
          </p:cNvSpPr>
          <p:nvPr>
            <p:ph idx="1"/>
          </p:nvPr>
        </p:nvSpPr>
        <p:spPr>
          <a:xfrm>
            <a:off x="531812" y="1290566"/>
            <a:ext cx="11350232" cy="5390767"/>
          </a:xfrm>
        </p:spPr>
        <p:txBody>
          <a:bodyPr>
            <a:normAutofit/>
          </a:bodyPr>
          <a:lstStyle/>
          <a:p>
            <a:pPr marL="95250" indent="0" algn="just">
              <a:buNone/>
            </a:pPr>
            <a:r>
              <a:rPr lang="en-US" sz="3200" i="1" dirty="0">
                <a:ea typeface="Calibri" panose="020F0502020204030204" pitchFamily="34" charset="0"/>
                <a:cs typeface="Times New Roman" panose="02020603050405020304" pitchFamily="18" charset="0"/>
              </a:rPr>
              <a:t>The Demographic Dividend Monitoring Index (DDMI) is…</a:t>
            </a:r>
          </a:p>
          <a:p>
            <a:pPr marL="552450" indent="-457200" algn="just">
              <a:buFont typeface="Wingdings" panose="05000000000000000000" pitchFamily="2" charset="2"/>
              <a:buChar char="Ø"/>
            </a:pPr>
            <a:r>
              <a:rPr lang="en-US" sz="2800" dirty="0">
                <a:ea typeface="Calibri" panose="020F0502020204030204" pitchFamily="34" charset="0"/>
                <a:cs typeface="Times New Roman" panose="02020603050405020304" pitchFamily="18" charset="0"/>
              </a:rPr>
              <a:t>the Monitoring and Evaluation (M&amp;E) framework </a:t>
            </a:r>
            <a:r>
              <a:rPr lang="en-GB" sz="2800" dirty="0">
                <a:ea typeface="Calibri" panose="020F0502020204030204" pitchFamily="34" charset="0"/>
                <a:cs typeface="Times New Roman" panose="02020603050405020304" pitchFamily="18" charset="0"/>
              </a:rPr>
              <a:t>computed from signature outcome indicators to directly monitor the thematic pillars of the national roadmap.</a:t>
            </a:r>
          </a:p>
          <a:p>
            <a:pPr marL="552450" indent="-457200" algn="just">
              <a:buFont typeface="Wingdings" panose="05000000000000000000" pitchFamily="2" charset="2"/>
              <a:buChar char="Ø"/>
            </a:pPr>
            <a:r>
              <a:rPr lang="en-GB" sz="2800" dirty="0">
                <a:ea typeface="Calibri" panose="020F0502020204030204" pitchFamily="34" charset="0"/>
                <a:cs typeface="Times New Roman" panose="02020603050405020304" pitchFamily="18" charset="0"/>
              </a:rPr>
              <a:t>provides a performance matrix to identify areas of strengths and areas for more policy attention.</a:t>
            </a:r>
          </a:p>
          <a:p>
            <a:pPr marL="552450" indent="-457200" algn="just">
              <a:buFont typeface="Wingdings" panose="05000000000000000000" pitchFamily="2" charset="2"/>
              <a:buChar char="Ø"/>
            </a:pPr>
            <a:r>
              <a:rPr lang="en-GB" sz="2800" dirty="0">
                <a:ea typeface="Calibri" panose="020F0502020204030204" pitchFamily="34" charset="0"/>
                <a:cs typeface="Times New Roman" panose="02020603050405020304" pitchFamily="18" charset="0"/>
              </a:rPr>
              <a:t>tracks the progress made towards creating and harnessing the DD at the baseline (2016) and Endline (2022).</a:t>
            </a:r>
          </a:p>
          <a:p>
            <a:pPr marL="552450" indent="-457200" algn="just">
              <a:buFont typeface="Wingdings" panose="05000000000000000000" pitchFamily="2" charset="2"/>
              <a:buChar char="Ø"/>
            </a:pPr>
            <a:r>
              <a:rPr lang="en-GB" sz="2800" dirty="0">
                <a:ea typeface="Calibri" panose="020F0502020204030204" pitchFamily="34" charset="0"/>
                <a:cs typeface="Times New Roman" panose="02020603050405020304" pitchFamily="18" charset="0"/>
              </a:rPr>
              <a:t>reinforces the country’s efforts towards achieving the: </a:t>
            </a:r>
          </a:p>
          <a:p>
            <a:pPr marL="1166813" indent="-457200" algn="just">
              <a:lnSpc>
                <a:spcPct val="100000"/>
              </a:lnSpc>
              <a:spcBef>
                <a:spcPts val="0"/>
              </a:spcBef>
              <a:spcAft>
                <a:spcPts val="0"/>
              </a:spcAft>
              <a:buFont typeface="Wingdings" panose="05000000000000000000" pitchFamily="2" charset="2"/>
              <a:buChar char="ü"/>
            </a:pPr>
            <a:r>
              <a:rPr lang="en-GB" sz="2800" dirty="0">
                <a:solidFill>
                  <a:srgbClr val="7030A0"/>
                </a:solidFill>
                <a:ea typeface="Calibri" panose="020F0502020204030204" pitchFamily="34" charset="0"/>
                <a:cs typeface="Times New Roman" panose="02020603050405020304" pitchFamily="18" charset="0"/>
              </a:rPr>
              <a:t>AU Agenda (2063) </a:t>
            </a:r>
          </a:p>
          <a:p>
            <a:pPr marL="1166813" indent="-457200" algn="just">
              <a:lnSpc>
                <a:spcPct val="100000"/>
              </a:lnSpc>
              <a:spcBef>
                <a:spcPts val="0"/>
              </a:spcBef>
              <a:spcAft>
                <a:spcPts val="0"/>
              </a:spcAft>
              <a:buFont typeface="Wingdings" panose="05000000000000000000" pitchFamily="2" charset="2"/>
              <a:buChar char="ü"/>
            </a:pPr>
            <a:r>
              <a:rPr lang="en-GB" sz="2800" dirty="0">
                <a:solidFill>
                  <a:srgbClr val="7030A0"/>
                </a:solidFill>
                <a:ea typeface="Calibri" panose="020F0502020204030204" pitchFamily="34" charset="0"/>
                <a:cs typeface="Times New Roman" panose="02020603050405020304" pitchFamily="18" charset="0"/>
              </a:rPr>
              <a:t>Global Agenda (2030- SDGs).</a:t>
            </a:r>
            <a:endParaRPr lang="en-US" sz="2600" dirty="0">
              <a:solidFill>
                <a:srgbClr val="7030A0"/>
              </a:solidFill>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F4F37DB0-3DF4-8E60-BBCD-11247CD49376}"/>
              </a:ext>
            </a:extLst>
          </p:cNvPr>
          <p:cNvSpPr>
            <a:spLocks noGrp="1"/>
          </p:cNvSpPr>
          <p:nvPr>
            <p:ph type="sldNum" sz="quarter" idx="12"/>
          </p:nvPr>
        </p:nvSpPr>
        <p:spPr/>
        <p:txBody>
          <a:bodyPr/>
          <a:lstStyle/>
          <a:p>
            <a:fld id="{FAEF9944-A4F6-4C59-AEBD-678D6480B8EA}" type="slidenum">
              <a:rPr lang="en-US" smtClean="0"/>
              <a:t>11</a:t>
            </a:fld>
            <a:endParaRPr lang="en-US" dirty="0"/>
          </a:p>
        </p:txBody>
      </p:sp>
    </p:spTree>
    <p:extLst>
      <p:ext uri="{BB962C8B-B14F-4D97-AF65-F5344CB8AC3E}">
        <p14:creationId xmlns:p14="http://schemas.microsoft.com/office/powerpoint/2010/main" val="2389572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6120" y="428626"/>
            <a:ext cx="6783980" cy="707570"/>
          </a:xfrm>
          <a:solidFill>
            <a:schemeClr val="bg1"/>
          </a:solidFill>
        </p:spPr>
        <p:txBody>
          <a:bodyPr>
            <a:normAutofit/>
          </a:bodyPr>
          <a:lstStyle/>
          <a:p>
            <a:pPr marL="109728"/>
            <a:r>
              <a:rPr lang="en-GB" sz="3200" b="1" dirty="0">
                <a:solidFill>
                  <a:srgbClr val="FF0000"/>
                </a:solidFill>
              </a:rPr>
              <a:t>Steps in the construction of </a:t>
            </a:r>
            <a:r>
              <a:rPr lang="en-GB" sz="3200" b="1" dirty="0" err="1">
                <a:solidFill>
                  <a:srgbClr val="FF0000"/>
                </a:solidFill>
              </a:rPr>
              <a:t>DDMI</a:t>
            </a:r>
            <a:endParaRPr lang="en-US" sz="3200" b="1" dirty="0">
              <a:solidFill>
                <a:srgbClr val="FF0000"/>
              </a:solidFill>
            </a:endParaRPr>
          </a:p>
        </p:txBody>
      </p:sp>
      <p:graphicFrame>
        <p:nvGraphicFramePr>
          <p:cNvPr id="4" name="Table 3">
            <a:extLst>
              <a:ext uri="{FF2B5EF4-FFF2-40B4-BE49-F238E27FC236}">
                <a16:creationId xmlns:a16="http://schemas.microsoft.com/office/drawing/2014/main" id="{1DE36A60-C1FB-4500-B284-D0470B10E87D}"/>
              </a:ext>
            </a:extLst>
          </p:cNvPr>
          <p:cNvGraphicFramePr/>
          <p:nvPr>
            <p:extLst>
              <p:ext uri="{D42A27DB-BD31-4B8C-83A1-F6EECF244321}">
                <p14:modId xmlns:p14="http://schemas.microsoft.com/office/powerpoint/2010/main" val="3919039249"/>
              </p:ext>
            </p:extLst>
          </p:nvPr>
        </p:nvGraphicFramePr>
        <p:xfrm>
          <a:off x="921746" y="1136194"/>
          <a:ext cx="10841629" cy="5378905"/>
        </p:xfrm>
        <a:graphic>
          <a:graphicData uri="http://schemas.openxmlformats.org/drawingml/2006/table">
            <a:tbl>
              <a:tblPr firstRow="1" bandRow="1">
                <a:tableStyleId>{5C22544A-7EE6-4342-B048-85BDC9FD1C3A}</a:tableStyleId>
              </a:tblPr>
              <a:tblGrid>
                <a:gridCol w="962183">
                  <a:extLst>
                    <a:ext uri="{9D8B030D-6E8A-4147-A177-3AD203B41FA5}">
                      <a16:colId xmlns:a16="http://schemas.microsoft.com/office/drawing/2014/main" val="3027542593"/>
                    </a:ext>
                  </a:extLst>
                </a:gridCol>
                <a:gridCol w="3878797">
                  <a:extLst>
                    <a:ext uri="{9D8B030D-6E8A-4147-A177-3AD203B41FA5}">
                      <a16:colId xmlns:a16="http://schemas.microsoft.com/office/drawing/2014/main" val="1726119140"/>
                    </a:ext>
                  </a:extLst>
                </a:gridCol>
                <a:gridCol w="1853781">
                  <a:extLst>
                    <a:ext uri="{9D8B030D-6E8A-4147-A177-3AD203B41FA5}">
                      <a16:colId xmlns:a16="http://schemas.microsoft.com/office/drawing/2014/main" val="2063884441"/>
                    </a:ext>
                  </a:extLst>
                </a:gridCol>
                <a:gridCol w="2247392">
                  <a:extLst>
                    <a:ext uri="{9D8B030D-6E8A-4147-A177-3AD203B41FA5}">
                      <a16:colId xmlns:a16="http://schemas.microsoft.com/office/drawing/2014/main" val="20003"/>
                    </a:ext>
                  </a:extLst>
                </a:gridCol>
                <a:gridCol w="1899476">
                  <a:extLst>
                    <a:ext uri="{9D8B030D-6E8A-4147-A177-3AD203B41FA5}">
                      <a16:colId xmlns:a16="http://schemas.microsoft.com/office/drawing/2014/main" val="1359989341"/>
                    </a:ext>
                  </a:extLst>
                </a:gridCol>
              </a:tblGrid>
              <a:tr h="707628">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lang="en-US" sz="2800" u="none" strike="noStrike">
                          <a:effectLst/>
                        </a:rPr>
                        <a:t>S/N</a:t>
                      </a:r>
                      <a:endParaRPr lang="en-US" sz="2800" b="0" i="0" u="none" strike="noStrike">
                        <a:effectLst/>
                        <a:latin typeface="Arial" panose="020B0604020202020204" pitchFamily="34" charset="0"/>
                      </a:endParaRPr>
                    </a:p>
                  </a:txBody>
                  <a:tcPr anchor="ctr"/>
                </a:tc>
                <a:tc>
                  <a:txBody>
                    <a:bodyPr/>
                    <a:lstStyle/>
                    <a:p>
                      <a:pPr marL="0" marR="0" lvl="0" indent="0" algn="l" defTabSz="457200" rtl="0" eaLnBrk="1" fontAlgn="t" latinLnBrk="0" hangingPunct="1">
                        <a:lnSpc>
                          <a:spcPct val="100000"/>
                        </a:lnSpc>
                        <a:spcBef>
                          <a:spcPts val="0"/>
                        </a:spcBef>
                        <a:spcAft>
                          <a:spcPts val="0"/>
                        </a:spcAft>
                        <a:buClrTx/>
                        <a:buSzTx/>
                        <a:buFontTx/>
                        <a:buNone/>
                        <a:tabLst/>
                        <a:defRPr/>
                      </a:pPr>
                      <a:r>
                        <a:rPr lang="en-US" sz="2400" u="none" strike="noStrike" dirty="0">
                          <a:effectLst/>
                        </a:rPr>
                        <a:t>Dimension</a:t>
                      </a:r>
                      <a:endParaRPr lang="en-US" sz="2400" b="0" i="0" u="none" strike="noStrike" dirty="0">
                        <a:effectLst/>
                        <a:latin typeface="Arial" panose="020B0604020202020204" pitchFamily="34" charset="0"/>
                      </a:endParaRPr>
                    </a:p>
                  </a:txBody>
                  <a:tcPr anchor="ctr"/>
                </a:tc>
                <a:tc>
                  <a:txBody>
                    <a:bodyPr/>
                    <a:lstStyle/>
                    <a:p>
                      <a:pPr algn="ctr" fontAlgn="t">
                        <a:spcBef>
                          <a:spcPts val="0"/>
                        </a:spcBef>
                        <a:spcAft>
                          <a:spcPts val="0"/>
                        </a:spcAft>
                      </a:pPr>
                      <a:r>
                        <a:rPr lang="en-US" sz="2400" u="none" strike="noStrike" dirty="0">
                          <a:effectLst/>
                        </a:rPr>
                        <a:t>Domain</a:t>
                      </a:r>
                      <a:endParaRPr lang="en-US" sz="2400" b="0" i="0" u="none" strike="noStrike" dirty="0">
                        <a:effectLst/>
                        <a:latin typeface="Arial" panose="020B0604020202020204" pitchFamily="34" charset="0"/>
                      </a:endParaRPr>
                    </a:p>
                  </a:txBody>
                  <a:tcPr anchor="ct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2400" u="none" strike="noStrike" dirty="0">
                          <a:effectLst/>
                        </a:rPr>
                        <a:t>Sub-Domain</a:t>
                      </a:r>
                      <a:endParaRPr lang="en-US" sz="2400" b="0" i="0" u="none" strike="noStrike" dirty="0">
                        <a:effectLst/>
                        <a:latin typeface="Arial" panose="020B0604020202020204" pitchFamily="34" charset="0"/>
                      </a:endParaRPr>
                    </a:p>
                  </a:txBody>
                  <a:tcPr anchor="ctr"/>
                </a:tc>
                <a:tc>
                  <a:txBody>
                    <a:bodyPr/>
                    <a:lstStyle/>
                    <a:p>
                      <a:pPr algn="ctr" fontAlgn="t">
                        <a:spcBef>
                          <a:spcPts val="0"/>
                        </a:spcBef>
                        <a:spcAft>
                          <a:spcPts val="0"/>
                        </a:spcAft>
                      </a:pPr>
                      <a:r>
                        <a:rPr lang="en-US" sz="2400" b="1" i="0" u="none" strike="noStrike" dirty="0">
                          <a:effectLst/>
                          <a:latin typeface="+mn-lt"/>
                        </a:rPr>
                        <a:t>Indicators</a:t>
                      </a:r>
                    </a:p>
                  </a:txBody>
                  <a:tcPr anchor="ctr"/>
                </a:tc>
                <a:extLst>
                  <a:ext uri="{0D108BD9-81ED-4DB2-BD59-A6C34878D82A}">
                    <a16:rowId xmlns:a16="http://schemas.microsoft.com/office/drawing/2014/main" val="4157538279"/>
                  </a:ext>
                </a:extLst>
              </a:tr>
              <a:tr h="707628">
                <a:tc>
                  <a:txBody>
                    <a:bodyPr/>
                    <a:lstStyle/>
                    <a:p>
                      <a:pPr algn="ctr" fontAlgn="t">
                        <a:spcBef>
                          <a:spcPts val="0"/>
                        </a:spcBef>
                        <a:spcAft>
                          <a:spcPts val="0"/>
                        </a:spcAft>
                      </a:pPr>
                      <a:r>
                        <a:rPr lang="en-US" sz="2800" b="1" i="0" u="none" strike="noStrike" dirty="0">
                          <a:effectLst/>
                          <a:latin typeface="+mn-lt"/>
                        </a:rPr>
                        <a:t>1</a:t>
                      </a:r>
                    </a:p>
                  </a:txBody>
                  <a:tcPr anchor="ctr"/>
                </a:tc>
                <a:tc>
                  <a:txBody>
                    <a:bodyPr/>
                    <a:lstStyle/>
                    <a:p>
                      <a:pPr algn="l" fontAlgn="t">
                        <a:spcBef>
                          <a:spcPts val="0"/>
                        </a:spcBef>
                        <a:spcAft>
                          <a:spcPts val="0"/>
                        </a:spcAft>
                      </a:pPr>
                      <a:r>
                        <a:rPr lang="en-GB" sz="2400" kern="1200" dirty="0">
                          <a:solidFill>
                            <a:schemeClr val="dk1"/>
                          </a:solidFill>
                          <a:effectLst/>
                          <a:latin typeface="+mn-lt"/>
                          <a:ea typeface="Calibri" panose="020F0502020204030204" pitchFamily="34" charset="0"/>
                          <a:cs typeface="Times New Roman" panose="02020603050405020304" pitchFamily="18" charset="0"/>
                        </a:rPr>
                        <a:t>Health and Wellbeing</a:t>
                      </a:r>
                      <a:endParaRPr lang="en-US" sz="2400" b="1" i="0" u="none" strike="noStrike" dirty="0">
                        <a:effectLst/>
                        <a:latin typeface="Arial" panose="020B0604020202020204" pitchFamily="34" charset="0"/>
                      </a:endParaRPr>
                    </a:p>
                  </a:txBody>
                  <a:tcPr anchor="ctr"/>
                </a:tc>
                <a:tc>
                  <a:txBody>
                    <a:bodyPr/>
                    <a:lstStyle/>
                    <a:p>
                      <a:pPr algn="ctr" fontAlgn="t">
                        <a:spcBef>
                          <a:spcPts val="0"/>
                        </a:spcBef>
                        <a:spcAft>
                          <a:spcPts val="0"/>
                        </a:spcAft>
                      </a:pPr>
                      <a:r>
                        <a:rPr lang="en-US" sz="2800" b="1" i="0" u="none" strike="noStrike" dirty="0">
                          <a:effectLst/>
                          <a:latin typeface="+mn-lt"/>
                        </a:rPr>
                        <a:t>7</a:t>
                      </a:r>
                    </a:p>
                  </a:txBody>
                  <a:tcPr anchor="ctr"/>
                </a:tc>
                <a:tc>
                  <a:txBody>
                    <a:bodyPr/>
                    <a:lstStyle/>
                    <a:p>
                      <a:pPr algn="ctr" fontAlgn="t">
                        <a:spcBef>
                          <a:spcPts val="0"/>
                        </a:spcBef>
                        <a:spcAft>
                          <a:spcPts val="0"/>
                        </a:spcAft>
                      </a:pPr>
                      <a:r>
                        <a:rPr lang="en-US" sz="2800" b="1" i="0" u="none" strike="noStrike" dirty="0">
                          <a:effectLst/>
                          <a:latin typeface="+mn-lt"/>
                        </a:rPr>
                        <a:t>4</a:t>
                      </a:r>
                    </a:p>
                  </a:txBody>
                  <a:tcPr anchor="ctr"/>
                </a:tc>
                <a:tc>
                  <a:txBody>
                    <a:bodyPr/>
                    <a:lstStyle/>
                    <a:p>
                      <a:pPr algn="ctr" fontAlgn="t">
                        <a:spcBef>
                          <a:spcPts val="0"/>
                        </a:spcBef>
                        <a:spcAft>
                          <a:spcPts val="0"/>
                        </a:spcAft>
                      </a:pPr>
                      <a:r>
                        <a:rPr lang="en-US" sz="2800" b="1" i="0" u="none" strike="noStrike" dirty="0">
                          <a:effectLst/>
                          <a:latin typeface="+mn-lt"/>
                        </a:rPr>
                        <a:t>21</a:t>
                      </a:r>
                    </a:p>
                  </a:txBody>
                  <a:tcPr anchor="ctr"/>
                </a:tc>
                <a:extLst>
                  <a:ext uri="{0D108BD9-81ED-4DB2-BD59-A6C34878D82A}">
                    <a16:rowId xmlns:a16="http://schemas.microsoft.com/office/drawing/2014/main" val="2294720300"/>
                  </a:ext>
                </a:extLst>
              </a:tr>
              <a:tr h="846438">
                <a:tc>
                  <a:txBody>
                    <a:bodyPr/>
                    <a:lstStyle/>
                    <a:p>
                      <a:pPr algn="ctr" fontAlgn="t">
                        <a:spcBef>
                          <a:spcPts val="0"/>
                        </a:spcBef>
                        <a:spcAft>
                          <a:spcPts val="0"/>
                        </a:spcAft>
                      </a:pPr>
                      <a:r>
                        <a:rPr lang="en-US" sz="2800" b="1" i="0" u="none" strike="noStrike" dirty="0">
                          <a:effectLst/>
                          <a:latin typeface="+mn-lt"/>
                        </a:rPr>
                        <a:t>2</a:t>
                      </a:r>
                    </a:p>
                  </a:txBody>
                  <a:tcPr anchor="ctr"/>
                </a:tc>
                <a:tc>
                  <a:txBody>
                    <a:bodyPr/>
                    <a:lstStyle/>
                    <a:p>
                      <a:pPr algn="l" fontAlgn="t">
                        <a:spcBef>
                          <a:spcPts val="0"/>
                        </a:spcBef>
                        <a:spcAft>
                          <a:spcPts val="0"/>
                        </a:spcAft>
                      </a:pPr>
                      <a:r>
                        <a:rPr lang="en-GB" sz="2400" kern="1200" dirty="0">
                          <a:solidFill>
                            <a:schemeClr val="dk1"/>
                          </a:solidFill>
                          <a:effectLst/>
                          <a:latin typeface="+mn-lt"/>
                          <a:ea typeface="Calibri" panose="020F0502020204030204" pitchFamily="34" charset="0"/>
                          <a:cs typeface="Times New Roman" panose="02020603050405020304" pitchFamily="18" charset="0"/>
                        </a:rPr>
                        <a:t>Education and Skill Development</a:t>
                      </a:r>
                      <a:endParaRPr lang="en-US" sz="2400" b="1" i="0" u="none" strike="noStrike" dirty="0">
                        <a:effectLst/>
                        <a:latin typeface="Arial" panose="020B0604020202020204" pitchFamily="34" charset="0"/>
                      </a:endParaRPr>
                    </a:p>
                  </a:txBody>
                  <a:tcPr anchor="ctr"/>
                </a:tc>
                <a:tc>
                  <a:txBody>
                    <a:bodyPr/>
                    <a:lstStyle/>
                    <a:p>
                      <a:pPr algn="ctr" fontAlgn="t">
                        <a:spcBef>
                          <a:spcPts val="0"/>
                        </a:spcBef>
                        <a:spcAft>
                          <a:spcPts val="0"/>
                        </a:spcAft>
                      </a:pPr>
                      <a:r>
                        <a:rPr lang="en-US" sz="2800" b="1" i="0" u="none" strike="noStrike" dirty="0">
                          <a:effectLst/>
                          <a:latin typeface="+mn-lt"/>
                        </a:rPr>
                        <a:t>3</a:t>
                      </a:r>
                    </a:p>
                  </a:txBody>
                  <a:tcPr anchor="ctr"/>
                </a:tc>
                <a:tc>
                  <a:txBody>
                    <a:bodyPr/>
                    <a:lstStyle/>
                    <a:p>
                      <a:pPr algn="ctr" fontAlgn="t">
                        <a:spcBef>
                          <a:spcPts val="0"/>
                        </a:spcBef>
                        <a:spcAft>
                          <a:spcPts val="0"/>
                        </a:spcAft>
                      </a:pPr>
                      <a:r>
                        <a:rPr lang="en-US" sz="2800" b="1" i="0" u="none" strike="noStrike" dirty="0">
                          <a:effectLst/>
                          <a:latin typeface="+mn-lt"/>
                        </a:rPr>
                        <a:t>7</a:t>
                      </a:r>
                    </a:p>
                  </a:txBody>
                  <a:tcPr anchor="ctr"/>
                </a:tc>
                <a:tc>
                  <a:txBody>
                    <a:bodyPr/>
                    <a:lstStyle/>
                    <a:p>
                      <a:pPr algn="ctr" fontAlgn="t">
                        <a:spcBef>
                          <a:spcPts val="0"/>
                        </a:spcBef>
                        <a:spcAft>
                          <a:spcPts val="0"/>
                        </a:spcAft>
                      </a:pPr>
                      <a:r>
                        <a:rPr lang="en-US" sz="2800" b="1" i="0" u="none" strike="noStrike" dirty="0">
                          <a:effectLst/>
                          <a:latin typeface="+mn-lt"/>
                        </a:rPr>
                        <a:t>20</a:t>
                      </a:r>
                    </a:p>
                  </a:txBody>
                  <a:tcPr anchor="ctr"/>
                </a:tc>
                <a:extLst>
                  <a:ext uri="{0D108BD9-81ED-4DB2-BD59-A6C34878D82A}">
                    <a16:rowId xmlns:a16="http://schemas.microsoft.com/office/drawing/2014/main" val="4028666766"/>
                  </a:ext>
                </a:extLst>
              </a:tr>
              <a:tr h="846438">
                <a:tc>
                  <a:txBody>
                    <a:bodyPr/>
                    <a:lstStyle/>
                    <a:p>
                      <a:pPr algn="ctr" fontAlgn="t">
                        <a:spcBef>
                          <a:spcPts val="0"/>
                        </a:spcBef>
                        <a:spcAft>
                          <a:spcPts val="0"/>
                        </a:spcAft>
                      </a:pPr>
                      <a:r>
                        <a:rPr lang="en-US" sz="2800" b="1" i="0" u="none" strike="noStrike" dirty="0">
                          <a:effectLst/>
                          <a:latin typeface="+mn-lt"/>
                        </a:rPr>
                        <a:t>3</a:t>
                      </a:r>
                    </a:p>
                  </a:txBody>
                  <a:tcPr anchor="ctr"/>
                </a:tc>
                <a:tc>
                  <a:txBody>
                    <a:bodyPr/>
                    <a:lstStyle/>
                    <a:p>
                      <a:pPr algn="l" fontAlgn="t">
                        <a:spcBef>
                          <a:spcPts val="0"/>
                        </a:spcBef>
                        <a:spcAft>
                          <a:spcPts val="0"/>
                        </a:spcAft>
                      </a:pPr>
                      <a:r>
                        <a:rPr lang="en-GB" sz="2400" kern="1200" dirty="0">
                          <a:solidFill>
                            <a:schemeClr val="dk1"/>
                          </a:solidFill>
                          <a:effectLst/>
                          <a:latin typeface="+mn-lt"/>
                          <a:ea typeface="Calibri" panose="020F0502020204030204" pitchFamily="34" charset="0"/>
                          <a:cs typeface="Times New Roman" panose="02020603050405020304" pitchFamily="18" charset="0"/>
                        </a:rPr>
                        <a:t>Employment and Entrepreneurship</a:t>
                      </a:r>
                      <a:endParaRPr lang="en-US" sz="2400" b="1" i="0" u="none" strike="noStrike" dirty="0">
                        <a:effectLst/>
                        <a:latin typeface="Arial" panose="020B0604020202020204" pitchFamily="34" charset="0"/>
                      </a:endParaRPr>
                    </a:p>
                  </a:txBody>
                  <a:tcPr anchor="ctr"/>
                </a:tc>
                <a:tc>
                  <a:txBody>
                    <a:bodyPr/>
                    <a:lstStyle/>
                    <a:p>
                      <a:pPr algn="ctr" fontAlgn="t">
                        <a:spcBef>
                          <a:spcPts val="0"/>
                        </a:spcBef>
                        <a:spcAft>
                          <a:spcPts val="0"/>
                        </a:spcAft>
                      </a:pPr>
                      <a:r>
                        <a:rPr lang="en-US" sz="2800" b="1" i="0" u="none" strike="noStrike" dirty="0">
                          <a:effectLst/>
                          <a:latin typeface="+mn-lt"/>
                        </a:rPr>
                        <a:t>4</a:t>
                      </a:r>
                    </a:p>
                  </a:txBody>
                  <a:tcPr anchor="ctr"/>
                </a:tc>
                <a:tc>
                  <a:txBody>
                    <a:bodyPr/>
                    <a:lstStyle/>
                    <a:p>
                      <a:pPr algn="ctr" fontAlgn="t">
                        <a:spcBef>
                          <a:spcPts val="0"/>
                        </a:spcBef>
                        <a:spcAft>
                          <a:spcPts val="0"/>
                        </a:spcAft>
                      </a:pPr>
                      <a:r>
                        <a:rPr lang="en-US" sz="2800" b="1" i="0" u="none" strike="noStrike" dirty="0">
                          <a:effectLst/>
                          <a:latin typeface="+mn-lt"/>
                        </a:rPr>
                        <a:t>2</a:t>
                      </a:r>
                    </a:p>
                  </a:txBody>
                  <a:tcPr anchor="ctr"/>
                </a:tc>
                <a:tc>
                  <a:txBody>
                    <a:bodyPr/>
                    <a:lstStyle/>
                    <a:p>
                      <a:pPr algn="ctr" fontAlgn="t">
                        <a:spcBef>
                          <a:spcPts val="0"/>
                        </a:spcBef>
                        <a:spcAft>
                          <a:spcPts val="0"/>
                        </a:spcAft>
                      </a:pPr>
                      <a:r>
                        <a:rPr lang="en-US" sz="2800" b="1" i="0" u="none" strike="noStrike" dirty="0">
                          <a:effectLst/>
                          <a:latin typeface="+mn-lt"/>
                        </a:rPr>
                        <a:t>14</a:t>
                      </a:r>
                    </a:p>
                  </a:txBody>
                  <a:tcPr anchor="ctr"/>
                </a:tc>
                <a:extLst>
                  <a:ext uri="{0D108BD9-81ED-4DB2-BD59-A6C34878D82A}">
                    <a16:rowId xmlns:a16="http://schemas.microsoft.com/office/drawing/2014/main" val="1965585360"/>
                  </a:ext>
                </a:extLst>
              </a:tr>
              <a:tr h="846438">
                <a:tc>
                  <a:txBody>
                    <a:bodyPr/>
                    <a:lstStyle/>
                    <a:p>
                      <a:pPr algn="ctr" fontAlgn="t">
                        <a:spcBef>
                          <a:spcPts val="0"/>
                        </a:spcBef>
                        <a:spcAft>
                          <a:spcPts val="0"/>
                        </a:spcAft>
                      </a:pPr>
                      <a:r>
                        <a:rPr lang="en-US" sz="2800" b="1" i="0" u="none" strike="noStrike" dirty="0">
                          <a:effectLst/>
                          <a:latin typeface="+mn-lt"/>
                        </a:rPr>
                        <a:t>4</a:t>
                      </a:r>
                    </a:p>
                  </a:txBody>
                  <a:tcPr anchor="ctr"/>
                </a:tc>
                <a:tc>
                  <a:txBody>
                    <a:bodyPr/>
                    <a:lstStyle/>
                    <a:p>
                      <a:pPr algn="l" fontAlgn="t">
                        <a:spcBef>
                          <a:spcPts val="0"/>
                        </a:spcBef>
                        <a:spcAft>
                          <a:spcPts val="0"/>
                        </a:spcAft>
                      </a:pPr>
                      <a:r>
                        <a:rPr lang="en-GB" sz="2400" kern="1200" dirty="0">
                          <a:solidFill>
                            <a:schemeClr val="dk1"/>
                          </a:solidFill>
                          <a:effectLst/>
                          <a:latin typeface="+mn-lt"/>
                          <a:ea typeface="Calibri" panose="020F0502020204030204" pitchFamily="34" charset="0"/>
                          <a:cs typeface="Times New Roman" panose="02020603050405020304" pitchFamily="18" charset="0"/>
                        </a:rPr>
                        <a:t>Governance and Youth Participation</a:t>
                      </a:r>
                      <a:endParaRPr lang="en-US" sz="2400" b="1" i="0" u="none" strike="noStrike" dirty="0">
                        <a:effectLst/>
                        <a:latin typeface="Arial" panose="020B0604020202020204" pitchFamily="34" charset="0"/>
                      </a:endParaRPr>
                    </a:p>
                  </a:txBody>
                  <a:tcPr anchor="ctr"/>
                </a:tc>
                <a:tc>
                  <a:txBody>
                    <a:bodyPr/>
                    <a:lstStyle/>
                    <a:p>
                      <a:pPr algn="ctr" fontAlgn="t">
                        <a:spcBef>
                          <a:spcPts val="0"/>
                        </a:spcBef>
                        <a:spcAft>
                          <a:spcPts val="0"/>
                        </a:spcAft>
                      </a:pPr>
                      <a:r>
                        <a:rPr lang="en-US" sz="2800" b="1" i="0" u="none" strike="noStrike" dirty="0">
                          <a:effectLst/>
                          <a:latin typeface="+mn-lt"/>
                        </a:rPr>
                        <a:t>5</a:t>
                      </a:r>
                    </a:p>
                  </a:txBody>
                  <a:tcPr anchor="ctr"/>
                </a:tc>
                <a:tc>
                  <a:txBody>
                    <a:bodyPr/>
                    <a:lstStyle/>
                    <a:p>
                      <a:pPr algn="ctr" fontAlgn="t">
                        <a:spcBef>
                          <a:spcPts val="0"/>
                        </a:spcBef>
                        <a:spcAft>
                          <a:spcPts val="0"/>
                        </a:spcAft>
                      </a:pPr>
                      <a:r>
                        <a:rPr lang="en-US" sz="2800" b="1" i="0" u="none" strike="noStrike" dirty="0">
                          <a:effectLst/>
                          <a:latin typeface="+mn-lt"/>
                        </a:rPr>
                        <a:t>3</a:t>
                      </a:r>
                    </a:p>
                  </a:txBody>
                  <a:tcPr anchor="ctr"/>
                </a:tc>
                <a:tc>
                  <a:txBody>
                    <a:bodyPr/>
                    <a:lstStyle/>
                    <a:p>
                      <a:pPr algn="ctr" fontAlgn="t">
                        <a:spcBef>
                          <a:spcPts val="0"/>
                        </a:spcBef>
                        <a:spcAft>
                          <a:spcPts val="0"/>
                        </a:spcAft>
                      </a:pPr>
                      <a:r>
                        <a:rPr lang="en-US" sz="2800" b="1" i="0" u="none" strike="noStrike" dirty="0">
                          <a:effectLst/>
                          <a:latin typeface="+mn-lt"/>
                        </a:rPr>
                        <a:t>26</a:t>
                      </a:r>
                    </a:p>
                  </a:txBody>
                  <a:tcPr anchor="ctr"/>
                </a:tc>
                <a:extLst>
                  <a:ext uri="{0D108BD9-81ED-4DB2-BD59-A6C34878D82A}">
                    <a16:rowId xmlns:a16="http://schemas.microsoft.com/office/drawing/2014/main" val="1208172704"/>
                  </a:ext>
                </a:extLst>
              </a:tr>
              <a:tr h="846438">
                <a:tc>
                  <a:txBody>
                    <a:bodyPr/>
                    <a:lstStyle/>
                    <a:p>
                      <a:pPr algn="ctr" fontAlgn="t">
                        <a:spcBef>
                          <a:spcPts val="0"/>
                        </a:spcBef>
                        <a:spcAft>
                          <a:spcPts val="0"/>
                        </a:spcAft>
                      </a:pPr>
                      <a:r>
                        <a:rPr lang="en-US" sz="2800" b="1" i="0" u="none" strike="noStrike" dirty="0">
                          <a:effectLst/>
                          <a:latin typeface="+mn-lt"/>
                        </a:rPr>
                        <a:t>5</a:t>
                      </a:r>
                    </a:p>
                  </a:txBody>
                  <a:tcPr anchor="ctr"/>
                </a:tc>
                <a:tc>
                  <a:txBody>
                    <a:bodyPr/>
                    <a:lstStyle/>
                    <a:p>
                      <a:pPr algn="l" fontAlgn="t">
                        <a:spcBef>
                          <a:spcPts val="0"/>
                        </a:spcBef>
                        <a:spcAft>
                          <a:spcPts val="0"/>
                        </a:spcAft>
                      </a:pPr>
                      <a:r>
                        <a:rPr lang="en-GB" sz="2400" kern="1200" dirty="0">
                          <a:solidFill>
                            <a:schemeClr val="dk1"/>
                          </a:solidFill>
                          <a:effectLst/>
                          <a:latin typeface="+mn-lt"/>
                          <a:ea typeface="Calibri" panose="020F0502020204030204" pitchFamily="34" charset="0"/>
                          <a:cs typeface="Times New Roman" panose="02020603050405020304" pitchFamily="18" charset="0"/>
                        </a:rPr>
                        <a:t>Practical Evidence-Building on DD</a:t>
                      </a:r>
                      <a:endParaRPr lang="en-US" sz="2400" b="1" i="0" u="none" strike="noStrike" dirty="0">
                        <a:effectLst/>
                        <a:latin typeface="Arial" panose="020B0604020202020204" pitchFamily="34" charset="0"/>
                      </a:endParaRPr>
                    </a:p>
                  </a:txBody>
                  <a:tcPr anchor="ctr"/>
                </a:tc>
                <a:tc>
                  <a:txBody>
                    <a:bodyPr/>
                    <a:lstStyle/>
                    <a:p>
                      <a:pPr algn="ctr" fontAlgn="t">
                        <a:spcBef>
                          <a:spcPts val="0"/>
                        </a:spcBef>
                        <a:spcAft>
                          <a:spcPts val="0"/>
                        </a:spcAft>
                      </a:pPr>
                      <a:r>
                        <a:rPr lang="en-US" sz="2800" b="1" i="0" u="none" strike="noStrike" dirty="0">
                          <a:effectLst/>
                          <a:latin typeface="+mn-lt"/>
                        </a:rPr>
                        <a:t>5</a:t>
                      </a:r>
                    </a:p>
                  </a:txBody>
                  <a:tcPr anchor="ctr"/>
                </a:tc>
                <a:tc>
                  <a:txBody>
                    <a:bodyPr/>
                    <a:lstStyle/>
                    <a:p>
                      <a:pPr algn="ctr" fontAlgn="t">
                        <a:spcBef>
                          <a:spcPts val="0"/>
                        </a:spcBef>
                        <a:spcAft>
                          <a:spcPts val="0"/>
                        </a:spcAft>
                      </a:pPr>
                      <a:r>
                        <a:rPr lang="en-US" sz="2800" b="1" i="0" u="none" strike="noStrike" dirty="0">
                          <a:effectLst/>
                          <a:latin typeface="+mn-lt"/>
                        </a:rPr>
                        <a:t>-</a:t>
                      </a:r>
                    </a:p>
                  </a:txBody>
                  <a:tcPr anchor="ctr"/>
                </a:tc>
                <a:tc>
                  <a:txBody>
                    <a:bodyPr/>
                    <a:lstStyle/>
                    <a:p>
                      <a:pPr algn="ctr" fontAlgn="t">
                        <a:spcBef>
                          <a:spcPts val="0"/>
                        </a:spcBef>
                        <a:spcAft>
                          <a:spcPts val="0"/>
                        </a:spcAft>
                      </a:pPr>
                      <a:r>
                        <a:rPr lang="en-US" sz="2800" b="1" i="0" u="none" strike="noStrike" dirty="0">
                          <a:effectLst/>
                          <a:latin typeface="+mn-lt"/>
                        </a:rPr>
                        <a:t>9</a:t>
                      </a:r>
                    </a:p>
                  </a:txBody>
                  <a:tcPr anchor="ctr"/>
                </a:tc>
                <a:extLst>
                  <a:ext uri="{0D108BD9-81ED-4DB2-BD59-A6C34878D82A}">
                    <a16:rowId xmlns:a16="http://schemas.microsoft.com/office/drawing/2014/main" val="4121111769"/>
                  </a:ext>
                </a:extLst>
              </a:tr>
              <a:tr h="577897">
                <a:tc>
                  <a:txBody>
                    <a:bodyPr/>
                    <a:lstStyle/>
                    <a:p>
                      <a:pPr algn="ctr" fontAlgn="t">
                        <a:spcBef>
                          <a:spcPts val="0"/>
                        </a:spcBef>
                        <a:spcAft>
                          <a:spcPts val="0"/>
                        </a:spcAft>
                      </a:pPr>
                      <a:endParaRPr lang="en-US" sz="2800" b="1" i="0" u="none" strike="noStrike" dirty="0">
                        <a:solidFill>
                          <a:srgbClr val="FF0000"/>
                        </a:solidFill>
                        <a:effectLst/>
                        <a:latin typeface="+mn-lt"/>
                      </a:endParaRPr>
                    </a:p>
                  </a:txBody>
                  <a:tcPr/>
                </a:tc>
                <a:tc>
                  <a:txBody>
                    <a:bodyPr/>
                    <a:lstStyle/>
                    <a:p>
                      <a:pPr algn="ctr" fontAlgn="t">
                        <a:spcBef>
                          <a:spcPts val="0"/>
                        </a:spcBef>
                        <a:spcAft>
                          <a:spcPts val="0"/>
                        </a:spcAft>
                      </a:pPr>
                      <a:r>
                        <a:rPr lang="en-US" sz="2800" b="1" i="0" u="none" strike="noStrike" dirty="0">
                          <a:solidFill>
                            <a:srgbClr val="FF0000"/>
                          </a:solidFill>
                          <a:effectLst/>
                          <a:latin typeface="+mn-lt"/>
                        </a:rPr>
                        <a:t>Total</a:t>
                      </a:r>
                    </a:p>
                  </a:txBody>
                  <a:tcPr anchor="ctr"/>
                </a:tc>
                <a:tc>
                  <a:txBody>
                    <a:bodyPr/>
                    <a:lstStyle/>
                    <a:p>
                      <a:pPr algn="ctr" fontAlgn="t">
                        <a:spcBef>
                          <a:spcPts val="0"/>
                        </a:spcBef>
                        <a:spcAft>
                          <a:spcPts val="0"/>
                        </a:spcAft>
                      </a:pPr>
                      <a:r>
                        <a:rPr lang="en-US" sz="2800" b="1" i="0" u="none" strike="noStrike" dirty="0">
                          <a:solidFill>
                            <a:srgbClr val="FF0000"/>
                          </a:solidFill>
                          <a:effectLst/>
                          <a:latin typeface="+mn-lt"/>
                        </a:rPr>
                        <a:t>24</a:t>
                      </a:r>
                    </a:p>
                  </a:txBody>
                  <a:tcPr/>
                </a:tc>
                <a:tc>
                  <a:txBody>
                    <a:bodyPr/>
                    <a:lstStyle/>
                    <a:p>
                      <a:pPr algn="ctr" fontAlgn="t">
                        <a:spcBef>
                          <a:spcPts val="0"/>
                        </a:spcBef>
                        <a:spcAft>
                          <a:spcPts val="0"/>
                        </a:spcAft>
                      </a:pPr>
                      <a:r>
                        <a:rPr lang="en-US" sz="2800" b="1" i="0" u="none" strike="noStrike" dirty="0">
                          <a:solidFill>
                            <a:srgbClr val="FF0000"/>
                          </a:solidFill>
                          <a:effectLst/>
                          <a:latin typeface="+mn-lt"/>
                        </a:rPr>
                        <a:t>16</a:t>
                      </a:r>
                    </a:p>
                  </a:txBody>
                  <a:tcPr/>
                </a:tc>
                <a:tc>
                  <a:txBody>
                    <a:bodyPr/>
                    <a:lstStyle/>
                    <a:p>
                      <a:pPr algn="ctr" fontAlgn="t">
                        <a:spcBef>
                          <a:spcPts val="0"/>
                        </a:spcBef>
                        <a:spcAft>
                          <a:spcPts val="0"/>
                        </a:spcAft>
                      </a:pPr>
                      <a:r>
                        <a:rPr lang="en-US" sz="2800" b="1" i="0" u="none" strike="noStrike" dirty="0">
                          <a:solidFill>
                            <a:srgbClr val="FF0000"/>
                          </a:solidFill>
                          <a:effectLst/>
                          <a:latin typeface="+mn-lt"/>
                        </a:rPr>
                        <a:t>90</a:t>
                      </a:r>
                    </a:p>
                  </a:txBody>
                  <a:tcPr/>
                </a:tc>
                <a:extLst>
                  <a:ext uri="{0D108BD9-81ED-4DB2-BD59-A6C34878D82A}">
                    <a16:rowId xmlns:a16="http://schemas.microsoft.com/office/drawing/2014/main" val="2182890232"/>
                  </a:ext>
                </a:extLst>
              </a:tr>
            </a:tbl>
          </a:graphicData>
        </a:graphic>
      </p:graphicFrame>
    </p:spTree>
    <p:extLst>
      <p:ext uri="{BB962C8B-B14F-4D97-AF65-F5344CB8AC3E}">
        <p14:creationId xmlns:p14="http://schemas.microsoft.com/office/powerpoint/2010/main" val="842054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199127"/>
            <a:ext cx="11106151" cy="5324476"/>
          </a:xfrm>
        </p:spPr>
        <p:txBody>
          <a:bodyPr>
            <a:noAutofit/>
          </a:bodyPr>
          <a:lstStyle/>
          <a:p>
            <a:pPr marL="685800" indent="-685800" algn="just">
              <a:buFont typeface="Wingdings" panose="05000000000000000000" pitchFamily="2" charset="2"/>
              <a:buChar char="Ø"/>
            </a:pPr>
            <a:r>
              <a:rPr lang="en-GB" sz="3200" dirty="0">
                <a:solidFill>
                  <a:schemeClr val="tx1"/>
                </a:solidFill>
                <a:latin typeface="Calibri" panose="020F0502020204030204" pitchFamily="34" charset="0"/>
                <a:ea typeface="Calibri" panose="020F0502020204030204" pitchFamily="34" charset="0"/>
                <a:cs typeface="Calibri" panose="020F0502020204030204" pitchFamily="34" charset="0"/>
              </a:rPr>
              <a:t>Data for the indicators utilized were sourced from both domestic and international databases for 2015/16 and 2021/22. </a:t>
            </a:r>
          </a:p>
          <a:p>
            <a:pPr marL="685800" indent="-685800" algn="just">
              <a:buFont typeface="Wingdings" panose="05000000000000000000" pitchFamily="2" charset="2"/>
              <a:buChar char="Ø"/>
            </a:pPr>
            <a:r>
              <a:rPr lang="en-GB" sz="3200" dirty="0">
                <a:solidFill>
                  <a:schemeClr val="tx1"/>
                </a:solidFill>
                <a:latin typeface="Calibri" panose="020F0502020204030204" pitchFamily="34" charset="0"/>
                <a:ea typeface="Calibri" panose="020F0502020204030204" pitchFamily="34" charset="0"/>
                <a:cs typeface="Calibri" panose="020F0502020204030204" pitchFamily="34" charset="0"/>
              </a:rPr>
              <a:t>These are official databases that are reliable, publicly available and easily accessible </a:t>
            </a:r>
            <a:r>
              <a:rPr lang="en-GB" sz="2800"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en-US" sz="2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DHS, MICS, Digest of Education Statistics, WASH-NORM – NBS, CBN, </a:t>
            </a:r>
            <a:r>
              <a:rPr lang="en-US" sz="28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Worldbank</a:t>
            </a:r>
            <a:r>
              <a:rPr lang="en-US" sz="2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28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etc</a:t>
            </a:r>
            <a:r>
              <a:rPr lang="en-US" sz="2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p>
          <a:p>
            <a:pPr marL="685800" indent="-685800" algn="just">
              <a:buFont typeface="Wingdings" panose="05000000000000000000" pitchFamily="2" charset="2"/>
              <a:buChar char="Ø"/>
            </a:pPr>
            <a:r>
              <a:rPr lang="en-US" sz="3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Selected indicators and data are validated through the National Transfer Account Global Network.</a:t>
            </a:r>
          </a:p>
          <a:p>
            <a:pPr marL="685800" indent="-685800" algn="just">
              <a:buFont typeface="Wingdings" panose="05000000000000000000" pitchFamily="2" charset="2"/>
              <a:buChar char="Ø"/>
            </a:pPr>
            <a:r>
              <a:rPr lang="en-US" sz="3200" dirty="0">
                <a:solidFill>
                  <a:schemeClr val="tx1"/>
                </a:solidFill>
                <a:latin typeface="Calibri" panose="020F0502020204030204" pitchFamily="34" charset="0"/>
                <a:ea typeface="Calibri" panose="020F0502020204030204" pitchFamily="34" charset="0"/>
                <a:cs typeface="Calibri" panose="020F0502020204030204" pitchFamily="34" charset="0"/>
              </a:rPr>
              <a:t>All indicators are adjusted and normalized to ensure that they all have common units</a:t>
            </a:r>
          </a:p>
          <a:p>
            <a:pPr marL="685800" indent="-685800" algn="just">
              <a:buFont typeface="Wingdings" panose="05000000000000000000" pitchFamily="2" charset="2"/>
              <a:buChar char="Ø"/>
            </a:pPr>
            <a:endParaRPr lang="en-US" sz="3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a:xfrm>
            <a:off x="-266930" y="334397"/>
            <a:ext cx="1884348" cy="604269"/>
          </a:xfrm>
        </p:spPr>
        <p:txBody>
          <a:bodyPr>
            <a:normAutofit/>
          </a:bodyPr>
          <a:lstStyle/>
          <a:p>
            <a:fld id="{7FAC2B6D-3672-4992-8835-362C8E4B9417}" type="slidenum">
              <a:rPr lang="en-GB" smtClean="0"/>
              <a:pPr/>
              <a:t>13</a:t>
            </a:fld>
            <a:endParaRPr lang="en-GB" dirty="0"/>
          </a:p>
        </p:txBody>
      </p:sp>
      <p:sp>
        <p:nvSpPr>
          <p:cNvPr id="8" name="TextBox 7">
            <a:extLst>
              <a:ext uri="{FF2B5EF4-FFF2-40B4-BE49-F238E27FC236}">
                <a16:creationId xmlns:a16="http://schemas.microsoft.com/office/drawing/2014/main" id="{B98E95CD-8FCA-4F9E-A8A2-13FA38B331E6}"/>
              </a:ext>
            </a:extLst>
          </p:cNvPr>
          <p:cNvSpPr txBox="1"/>
          <p:nvPr/>
        </p:nvSpPr>
        <p:spPr>
          <a:xfrm>
            <a:off x="1617418" y="552796"/>
            <a:ext cx="7382878" cy="646331"/>
          </a:xfrm>
          <a:prstGeom prst="rect">
            <a:avLst/>
          </a:prstGeom>
          <a:noFill/>
        </p:spPr>
        <p:txBody>
          <a:bodyPr wrap="square">
            <a:spAutoFit/>
          </a:bodyPr>
          <a:lstStyle/>
          <a:p>
            <a:r>
              <a:rPr lang="en-GB" sz="3600" b="1" dirty="0">
                <a:solidFill>
                  <a:srgbClr val="FF0000"/>
                </a:solidFill>
                <a:effectLst/>
                <a:ea typeface="Calibri" panose="020F0502020204030204" pitchFamily="34" charset="0"/>
                <a:cs typeface="Times New Roman" panose="02020603050405020304" pitchFamily="18" charset="0"/>
              </a:rPr>
              <a:t>Data and Sources</a:t>
            </a:r>
            <a:endParaRPr lang="x-none" sz="3600" dirty="0">
              <a:solidFill>
                <a:srgbClr val="FF0000"/>
              </a:solidFill>
            </a:endParaRPr>
          </a:p>
        </p:txBody>
      </p:sp>
    </p:spTree>
    <p:extLst>
      <p:ext uri="{BB962C8B-B14F-4D97-AF65-F5344CB8AC3E}">
        <p14:creationId xmlns:p14="http://schemas.microsoft.com/office/powerpoint/2010/main" val="617493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514" y="253997"/>
            <a:ext cx="8897565" cy="646331"/>
          </a:xfrm>
        </p:spPr>
        <p:txBody>
          <a:bodyPr/>
          <a:lstStyle/>
          <a:p>
            <a:pPr marL="0" indent="0"/>
            <a:r>
              <a:rPr lang="en-GB"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Weights</a:t>
            </a:r>
          </a:p>
        </p:txBody>
      </p:sp>
      <p:sp>
        <p:nvSpPr>
          <p:cNvPr id="3" name="Content Placeholder 2"/>
          <p:cNvSpPr>
            <a:spLocks noGrp="1"/>
          </p:cNvSpPr>
          <p:nvPr>
            <p:ph idx="1"/>
          </p:nvPr>
        </p:nvSpPr>
        <p:spPr>
          <a:xfrm>
            <a:off x="1068774" y="1012461"/>
            <a:ext cx="10514186" cy="3313879"/>
          </a:xfrm>
          <a:solidFill>
            <a:schemeClr val="accent3">
              <a:lumMod val="20000"/>
              <a:lumOff val="80000"/>
            </a:schemeClr>
          </a:solidFill>
        </p:spPr>
        <p:txBody>
          <a:bodyPr>
            <a:normAutofit/>
          </a:bodyPr>
          <a:lstStyle/>
          <a:p>
            <a:pPr marL="0" indent="0">
              <a:buNone/>
            </a:pPr>
            <a:r>
              <a:rPr lang="en-GB" sz="3500" dirty="0">
                <a:ea typeface="Calibri" panose="020F0502020204030204" pitchFamily="34" charset="0"/>
                <a:cs typeface="Times New Roman" panose="02020603050405020304" pitchFamily="18" charset="0"/>
              </a:rPr>
              <a:t>Weights are assigned to Dimensions, Domains, Subdomains and Indicators based on:</a:t>
            </a:r>
          </a:p>
          <a:p>
            <a:pPr lvl="1"/>
            <a:r>
              <a:rPr lang="en-GB" sz="3500" i="1" dirty="0">
                <a:ea typeface="Calibri" panose="020F0502020204030204" pitchFamily="34" charset="0"/>
                <a:cs typeface="Times New Roman" panose="02020603050405020304" pitchFamily="18" charset="0"/>
              </a:rPr>
              <a:t>relative importance in DD achievement </a:t>
            </a:r>
          </a:p>
          <a:p>
            <a:pPr lvl="1"/>
            <a:r>
              <a:rPr lang="en-US" sz="3500" i="1" dirty="0">
                <a:ea typeface="Calibri" panose="020F0502020204030204" pitchFamily="34" charset="0"/>
                <a:cs typeface="Times New Roman" panose="02020603050405020304" pitchFamily="18" charset="0"/>
              </a:rPr>
              <a:t>peculiarity to the entity context </a:t>
            </a:r>
            <a:r>
              <a:rPr lang="en-GB" sz="3500" dirty="0">
                <a:ea typeface="Calibri" panose="020F0502020204030204" pitchFamily="34" charset="0"/>
                <a:cs typeface="Times New Roman" panose="02020603050405020304" pitchFamily="18" charset="0"/>
              </a:rPr>
              <a:t>and</a:t>
            </a:r>
            <a:endParaRPr lang="en-US" sz="3500" i="1" dirty="0">
              <a:ea typeface="Calibri" panose="020F0502020204030204" pitchFamily="34" charset="0"/>
              <a:cs typeface="Times New Roman" panose="02020603050405020304" pitchFamily="18" charset="0"/>
            </a:endParaRPr>
          </a:p>
          <a:p>
            <a:pPr lvl="1"/>
            <a:r>
              <a:rPr lang="en-US" sz="3500" i="1" dirty="0">
                <a:ea typeface="Calibri" panose="020F0502020204030204" pitchFamily="34" charset="0"/>
                <a:cs typeface="Times New Roman" panose="02020603050405020304" pitchFamily="18" charset="0"/>
              </a:rPr>
              <a:t>closeness to the Agenda 2030 and 2063</a:t>
            </a:r>
            <a:endParaRPr lang="en-US" dirty="0"/>
          </a:p>
        </p:txBody>
      </p:sp>
      <p:sp>
        <p:nvSpPr>
          <p:cNvPr id="4" name="Slide Number Placeholder 3"/>
          <p:cNvSpPr>
            <a:spLocks noGrp="1"/>
          </p:cNvSpPr>
          <p:nvPr>
            <p:ph type="sldNum" sz="quarter" idx="12"/>
          </p:nvPr>
        </p:nvSpPr>
        <p:spPr>
          <a:xfrm>
            <a:off x="-401401" y="275029"/>
            <a:ext cx="1884348" cy="604269"/>
          </a:xfrm>
        </p:spPr>
        <p:txBody>
          <a:bodyPr/>
          <a:lstStyle/>
          <a:p>
            <a:fld id="{FAEF9944-A4F6-4C59-AEBD-678D6480B8EA}" type="slidenum">
              <a:rPr lang="en-US" smtClean="0"/>
              <a:t>14</a:t>
            </a:fld>
            <a:endParaRPr lang="en-US" dirty="0"/>
          </a:p>
        </p:txBody>
      </p:sp>
      <p:graphicFrame>
        <p:nvGraphicFramePr>
          <p:cNvPr id="5" name="Table 4">
            <a:extLst>
              <a:ext uri="{FF2B5EF4-FFF2-40B4-BE49-F238E27FC236}">
                <a16:creationId xmlns:a16="http://schemas.microsoft.com/office/drawing/2014/main" id="{E19E4AB2-8649-4B6F-955A-FA965144A1D5}"/>
              </a:ext>
            </a:extLst>
          </p:cNvPr>
          <p:cNvGraphicFramePr>
            <a:graphicFrameLocks noGrp="1"/>
          </p:cNvGraphicFramePr>
          <p:nvPr>
            <p:extLst>
              <p:ext uri="{D42A27DB-BD31-4B8C-83A1-F6EECF244321}">
                <p14:modId xmlns:p14="http://schemas.microsoft.com/office/powerpoint/2010/main" val="2570979945"/>
              </p:ext>
            </p:extLst>
          </p:nvPr>
        </p:nvGraphicFramePr>
        <p:xfrm>
          <a:off x="763264" y="4326340"/>
          <a:ext cx="11125205" cy="1450228"/>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3900978881"/>
                    </a:ext>
                  </a:extLst>
                </a:gridCol>
                <a:gridCol w="1371600">
                  <a:extLst>
                    <a:ext uri="{9D8B030D-6E8A-4147-A177-3AD203B41FA5}">
                      <a16:colId xmlns:a16="http://schemas.microsoft.com/office/drawing/2014/main" val="3988363534"/>
                    </a:ext>
                  </a:extLst>
                </a:gridCol>
                <a:gridCol w="1447800">
                  <a:extLst>
                    <a:ext uri="{9D8B030D-6E8A-4147-A177-3AD203B41FA5}">
                      <a16:colId xmlns:a16="http://schemas.microsoft.com/office/drawing/2014/main" val="1931795102"/>
                    </a:ext>
                  </a:extLst>
                </a:gridCol>
                <a:gridCol w="1480460">
                  <a:extLst>
                    <a:ext uri="{9D8B030D-6E8A-4147-A177-3AD203B41FA5}">
                      <a16:colId xmlns:a16="http://schemas.microsoft.com/office/drawing/2014/main" val="589812252"/>
                    </a:ext>
                  </a:extLst>
                </a:gridCol>
                <a:gridCol w="1589315">
                  <a:extLst>
                    <a:ext uri="{9D8B030D-6E8A-4147-A177-3AD203B41FA5}">
                      <a16:colId xmlns:a16="http://schemas.microsoft.com/office/drawing/2014/main" val="683163072"/>
                    </a:ext>
                  </a:extLst>
                </a:gridCol>
                <a:gridCol w="1589315">
                  <a:extLst>
                    <a:ext uri="{9D8B030D-6E8A-4147-A177-3AD203B41FA5}">
                      <a16:colId xmlns:a16="http://schemas.microsoft.com/office/drawing/2014/main" val="1667214483"/>
                    </a:ext>
                  </a:extLst>
                </a:gridCol>
                <a:gridCol w="1589315">
                  <a:extLst>
                    <a:ext uri="{9D8B030D-6E8A-4147-A177-3AD203B41FA5}">
                      <a16:colId xmlns:a16="http://schemas.microsoft.com/office/drawing/2014/main" val="2993928477"/>
                    </a:ext>
                  </a:extLst>
                </a:gridCol>
              </a:tblGrid>
              <a:tr h="737651">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2500" u="none" strike="noStrike" dirty="0">
                          <a:effectLst/>
                        </a:rPr>
                        <a:t>Dimension</a:t>
                      </a:r>
                      <a:endParaRPr lang="en-US" sz="2500" b="0" i="0" u="none" strike="noStrike" dirty="0">
                        <a:effectLst/>
                        <a:latin typeface="Arial" panose="020B0604020202020204" pitchFamily="34" charset="0"/>
                      </a:endParaRPr>
                    </a:p>
                  </a:txBody>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2500" b="1" u="none" strike="noStrike" dirty="0">
                          <a:effectLst/>
                        </a:rPr>
                        <a:t>1</a:t>
                      </a:r>
                      <a:endParaRPr lang="en-US" sz="2500" b="1" i="0" u="none" strike="noStrike" dirty="0">
                        <a:effectLst/>
                        <a:latin typeface="Arial" panose="020B0604020202020204" pitchFamily="34" charset="0"/>
                      </a:endParaRPr>
                    </a:p>
                  </a:txBody>
                  <a:tcPr/>
                </a:tc>
                <a:tc>
                  <a:txBody>
                    <a:bodyPr/>
                    <a:lstStyle/>
                    <a:p>
                      <a:pPr algn="ctr" fontAlgn="t">
                        <a:spcBef>
                          <a:spcPts val="0"/>
                        </a:spcBef>
                        <a:spcAft>
                          <a:spcPts val="0"/>
                        </a:spcAft>
                      </a:pPr>
                      <a:r>
                        <a:rPr lang="en-US" sz="2500" b="1" i="0" u="none" strike="noStrike" dirty="0">
                          <a:effectLst/>
                          <a:latin typeface="+mn-lt"/>
                        </a:rPr>
                        <a:t>2</a:t>
                      </a:r>
                    </a:p>
                  </a:txBody>
                  <a:tcPr/>
                </a:tc>
                <a:tc>
                  <a:txBody>
                    <a:bodyPr/>
                    <a:lstStyle/>
                    <a:p>
                      <a:pPr algn="ctr" fontAlgn="t">
                        <a:spcBef>
                          <a:spcPts val="0"/>
                        </a:spcBef>
                        <a:spcAft>
                          <a:spcPts val="0"/>
                        </a:spcAft>
                      </a:pPr>
                      <a:r>
                        <a:rPr lang="en-US" sz="2500" b="1" i="0" u="none" strike="noStrike" dirty="0">
                          <a:effectLst/>
                          <a:latin typeface="+mn-lt"/>
                        </a:rPr>
                        <a:t>3</a:t>
                      </a:r>
                    </a:p>
                  </a:txBody>
                  <a:tcPr/>
                </a:tc>
                <a:tc>
                  <a:txBody>
                    <a:bodyPr/>
                    <a:lstStyle/>
                    <a:p>
                      <a:pPr algn="ctr" fontAlgn="t">
                        <a:spcBef>
                          <a:spcPts val="0"/>
                        </a:spcBef>
                        <a:spcAft>
                          <a:spcPts val="0"/>
                        </a:spcAft>
                      </a:pPr>
                      <a:r>
                        <a:rPr lang="en-US" sz="2500" b="1" i="0" u="none" strike="noStrike" dirty="0">
                          <a:effectLst/>
                          <a:latin typeface="+mn-lt"/>
                        </a:rPr>
                        <a:t>4</a:t>
                      </a:r>
                    </a:p>
                  </a:txBody>
                  <a:tcPr/>
                </a:tc>
                <a:tc>
                  <a:txBody>
                    <a:bodyPr/>
                    <a:lstStyle/>
                    <a:p>
                      <a:pPr algn="ctr" fontAlgn="t">
                        <a:spcBef>
                          <a:spcPts val="0"/>
                        </a:spcBef>
                        <a:spcAft>
                          <a:spcPts val="0"/>
                        </a:spcAft>
                      </a:pPr>
                      <a:r>
                        <a:rPr lang="en-US" sz="2500" b="1" i="0" u="none" strike="noStrike" dirty="0">
                          <a:effectLst/>
                          <a:latin typeface="+mn-lt"/>
                        </a:rPr>
                        <a:t>5</a:t>
                      </a:r>
                    </a:p>
                  </a:txBody>
                  <a:tcPr/>
                </a:tc>
                <a:tc>
                  <a:txBody>
                    <a:bodyPr/>
                    <a:lstStyle/>
                    <a:p>
                      <a:pPr algn="ctr" fontAlgn="t">
                        <a:spcBef>
                          <a:spcPts val="0"/>
                        </a:spcBef>
                        <a:spcAft>
                          <a:spcPts val="0"/>
                        </a:spcAft>
                      </a:pPr>
                      <a:r>
                        <a:rPr lang="en-US" sz="2500" b="1" i="0" u="none" strike="noStrike" dirty="0">
                          <a:effectLst/>
                          <a:latin typeface="+mn-lt"/>
                        </a:rPr>
                        <a:t>Total</a:t>
                      </a:r>
                    </a:p>
                  </a:txBody>
                  <a:tcPr/>
                </a:tc>
                <a:extLst>
                  <a:ext uri="{0D108BD9-81ED-4DB2-BD59-A6C34878D82A}">
                    <a16:rowId xmlns:a16="http://schemas.microsoft.com/office/drawing/2014/main" val="3008827783"/>
                  </a:ext>
                </a:extLst>
              </a:tr>
              <a:tr h="712577">
                <a:tc>
                  <a:txBody>
                    <a:bodyPr/>
                    <a:lstStyle/>
                    <a:p>
                      <a:pPr algn="ctr" fontAlgn="t">
                        <a:spcBef>
                          <a:spcPts val="0"/>
                        </a:spcBef>
                        <a:spcAft>
                          <a:spcPts val="0"/>
                        </a:spcAft>
                      </a:pPr>
                      <a:r>
                        <a:rPr lang="en-GB" sz="2500" b="1" dirty="0">
                          <a:solidFill>
                            <a:srgbClr val="FF0000"/>
                          </a:solidFill>
                        </a:rPr>
                        <a:t>Weight</a:t>
                      </a:r>
                      <a:endParaRPr lang="en-US" sz="2500" b="1" i="0" u="none" strike="noStrike" dirty="0">
                        <a:effectLst/>
                        <a:latin typeface="Arial" panose="020B0604020202020204" pitchFamily="34" charset="0"/>
                      </a:endParaRPr>
                    </a:p>
                  </a:txBody>
                  <a:tcPr/>
                </a:tc>
                <a:tc>
                  <a:txBody>
                    <a:bodyPr/>
                    <a:lstStyle/>
                    <a:p>
                      <a:pPr algn="ctr" fontAlgn="t">
                        <a:spcBef>
                          <a:spcPts val="0"/>
                        </a:spcBef>
                        <a:spcAft>
                          <a:spcPts val="0"/>
                        </a:spcAft>
                      </a:pPr>
                      <a:r>
                        <a:rPr lang="en-US" sz="2500" b="1" i="0" u="none" strike="noStrike" dirty="0">
                          <a:effectLst/>
                          <a:latin typeface="+mn-lt"/>
                        </a:rPr>
                        <a:t>28</a:t>
                      </a:r>
                    </a:p>
                  </a:txBody>
                  <a:tcPr/>
                </a:tc>
                <a:tc>
                  <a:txBody>
                    <a:bodyPr/>
                    <a:lstStyle/>
                    <a:p>
                      <a:pPr algn="ctr" fontAlgn="t">
                        <a:spcBef>
                          <a:spcPts val="0"/>
                        </a:spcBef>
                        <a:spcAft>
                          <a:spcPts val="0"/>
                        </a:spcAft>
                      </a:pPr>
                      <a:r>
                        <a:rPr lang="en-US" sz="2500" b="1" i="0" u="none" strike="noStrike" dirty="0">
                          <a:effectLst/>
                          <a:latin typeface="+mn-lt"/>
                        </a:rPr>
                        <a:t>22</a:t>
                      </a:r>
                    </a:p>
                  </a:txBody>
                  <a:tcPr/>
                </a:tc>
                <a:tc>
                  <a:txBody>
                    <a:bodyPr/>
                    <a:lstStyle/>
                    <a:p>
                      <a:pPr algn="ctr" fontAlgn="t">
                        <a:spcBef>
                          <a:spcPts val="0"/>
                        </a:spcBef>
                        <a:spcAft>
                          <a:spcPts val="0"/>
                        </a:spcAft>
                      </a:pPr>
                      <a:r>
                        <a:rPr lang="en-US" sz="2500" b="1" i="0" u="none" strike="noStrike" dirty="0">
                          <a:effectLst/>
                          <a:latin typeface="+mn-lt"/>
                        </a:rPr>
                        <a:t>35</a:t>
                      </a:r>
                    </a:p>
                  </a:txBody>
                  <a:tcPr/>
                </a:tc>
                <a:tc>
                  <a:txBody>
                    <a:bodyPr/>
                    <a:lstStyle/>
                    <a:p>
                      <a:pPr algn="ctr" fontAlgn="t">
                        <a:spcBef>
                          <a:spcPts val="0"/>
                        </a:spcBef>
                        <a:spcAft>
                          <a:spcPts val="0"/>
                        </a:spcAft>
                      </a:pPr>
                      <a:r>
                        <a:rPr lang="en-US" sz="2500" b="1" i="0" u="none" strike="noStrike" dirty="0">
                          <a:effectLst/>
                          <a:latin typeface="+mn-lt"/>
                        </a:rPr>
                        <a:t>10</a:t>
                      </a:r>
                    </a:p>
                  </a:txBody>
                  <a:tcPr/>
                </a:tc>
                <a:tc>
                  <a:txBody>
                    <a:bodyPr/>
                    <a:lstStyle/>
                    <a:p>
                      <a:pPr algn="ctr" fontAlgn="t">
                        <a:spcBef>
                          <a:spcPts val="0"/>
                        </a:spcBef>
                        <a:spcAft>
                          <a:spcPts val="0"/>
                        </a:spcAft>
                      </a:pPr>
                      <a:r>
                        <a:rPr lang="en-US" sz="2500" b="1" i="0" u="none" strike="noStrike" dirty="0">
                          <a:effectLst/>
                          <a:latin typeface="+mn-lt"/>
                        </a:rPr>
                        <a:t>5</a:t>
                      </a:r>
                    </a:p>
                  </a:txBody>
                  <a:tcPr/>
                </a:tc>
                <a:tc>
                  <a:txBody>
                    <a:bodyPr/>
                    <a:lstStyle/>
                    <a:p>
                      <a:pPr algn="ctr" fontAlgn="t">
                        <a:spcBef>
                          <a:spcPts val="0"/>
                        </a:spcBef>
                        <a:spcAft>
                          <a:spcPts val="0"/>
                        </a:spcAft>
                      </a:pPr>
                      <a:r>
                        <a:rPr lang="en-US" sz="2500" b="1" i="0" u="none" strike="noStrike" dirty="0">
                          <a:effectLst/>
                          <a:latin typeface="+mn-lt"/>
                        </a:rPr>
                        <a:t>100</a:t>
                      </a:r>
                    </a:p>
                  </a:txBody>
                  <a:tcPr/>
                </a:tc>
                <a:extLst>
                  <a:ext uri="{0D108BD9-81ED-4DB2-BD59-A6C34878D82A}">
                    <a16:rowId xmlns:a16="http://schemas.microsoft.com/office/drawing/2014/main" val="1833666219"/>
                  </a:ext>
                </a:extLst>
              </a:tr>
            </a:tbl>
          </a:graphicData>
        </a:graphic>
      </p:graphicFrame>
      <p:sp>
        <p:nvSpPr>
          <p:cNvPr id="6" name="Rectangle 5"/>
          <p:cNvSpPr/>
          <p:nvPr/>
        </p:nvSpPr>
        <p:spPr>
          <a:xfrm>
            <a:off x="618978" y="6031915"/>
            <a:ext cx="10781769" cy="646331"/>
          </a:xfrm>
          <a:prstGeom prst="rect">
            <a:avLst/>
          </a:prstGeom>
        </p:spPr>
        <p:txBody>
          <a:bodyPr wrap="square">
            <a:spAutoFit/>
          </a:bodyPr>
          <a:lstStyle/>
          <a:p>
            <a:pPr algn="just"/>
            <a:r>
              <a:rPr lang="en-GB" sz="3600" b="1" u="sng" dirty="0">
                <a:solidFill>
                  <a:srgbClr val="FF0000"/>
                </a:solidFill>
                <a:ea typeface="Calibri" panose="020F0502020204030204" pitchFamily="34" charset="0"/>
                <a:cs typeface="Times New Roman" panose="02020603050405020304" pitchFamily="18" charset="0"/>
              </a:rPr>
              <a:t>Range</a:t>
            </a:r>
            <a:r>
              <a:rPr lang="en-GB" sz="3600" b="1" dirty="0">
                <a:solidFill>
                  <a:srgbClr val="FF0000"/>
                </a:solidFill>
                <a:ea typeface="Calibri" panose="020F0502020204030204" pitchFamily="34" charset="0"/>
                <a:cs typeface="Times New Roman" panose="02020603050405020304" pitchFamily="18" charset="0"/>
              </a:rPr>
              <a:t>: </a:t>
            </a:r>
            <a:r>
              <a:rPr lang="en-GB" sz="3600" b="1" i="1" dirty="0">
                <a:ea typeface="Calibri" panose="020F0502020204030204" pitchFamily="34" charset="0"/>
                <a:cs typeface="Times New Roman" panose="02020603050405020304" pitchFamily="18" charset="0"/>
              </a:rPr>
              <a:t>DDMI ranges from worst (0) to best (100)</a:t>
            </a:r>
          </a:p>
        </p:txBody>
      </p:sp>
    </p:spTree>
    <p:extLst>
      <p:ext uri="{BB962C8B-B14F-4D97-AF65-F5344CB8AC3E}">
        <p14:creationId xmlns:p14="http://schemas.microsoft.com/office/powerpoint/2010/main" val="107909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05B09-8DC3-4396-9305-2C453A4EB1A4}"/>
              </a:ext>
            </a:extLst>
          </p:cNvPr>
          <p:cNvSpPr>
            <a:spLocks noGrp="1"/>
          </p:cNvSpPr>
          <p:nvPr>
            <p:ph type="title"/>
          </p:nvPr>
        </p:nvSpPr>
        <p:spPr>
          <a:xfrm>
            <a:off x="1662112" y="463249"/>
            <a:ext cx="8867775" cy="1014190"/>
          </a:xfrm>
        </p:spPr>
        <p:txBody>
          <a:bodyPr>
            <a:normAutofit/>
          </a:bodyPr>
          <a:lstStyle/>
          <a:p>
            <a:r>
              <a:rPr lang="en-GB" sz="3000" b="1" dirty="0">
                <a:solidFill>
                  <a:schemeClr val="tx1"/>
                </a:solidFill>
                <a:latin typeface="Book Antiqua" panose="02040602050305030304" pitchFamily="18" charset="0"/>
                <a:ea typeface="Calibri" panose="020F0502020204030204" pitchFamily="34" charset="0"/>
                <a:cs typeface="Times New Roman" panose="02020603050405020304" pitchFamily="18" charset="0"/>
              </a:rPr>
              <a:t>Classification of the Performance of the various indicators with the DDMI</a:t>
            </a:r>
            <a:endParaRPr lang="x-none" sz="3000" dirty="0">
              <a:solidFill>
                <a:schemeClr val="tx1"/>
              </a:solidFill>
            </a:endParaRPr>
          </a:p>
        </p:txBody>
      </p:sp>
      <p:graphicFrame>
        <p:nvGraphicFramePr>
          <p:cNvPr id="5" name="Table 5">
            <a:extLst>
              <a:ext uri="{FF2B5EF4-FFF2-40B4-BE49-F238E27FC236}">
                <a16:creationId xmlns:a16="http://schemas.microsoft.com/office/drawing/2014/main" id="{B038DF10-2061-4F44-97A0-B4B11604D5B4}"/>
              </a:ext>
            </a:extLst>
          </p:cNvPr>
          <p:cNvGraphicFramePr>
            <a:graphicFrameLocks noGrp="1"/>
          </p:cNvGraphicFramePr>
          <p:nvPr>
            <p:ph idx="1"/>
            <p:extLst>
              <p:ext uri="{D42A27DB-BD31-4B8C-83A1-F6EECF244321}">
                <p14:modId xmlns:p14="http://schemas.microsoft.com/office/powerpoint/2010/main" val="1650470641"/>
              </p:ext>
            </p:extLst>
          </p:nvPr>
        </p:nvGraphicFramePr>
        <p:xfrm>
          <a:off x="1381125" y="1584377"/>
          <a:ext cx="10323146" cy="4705278"/>
        </p:xfrm>
        <a:graphic>
          <a:graphicData uri="http://schemas.openxmlformats.org/drawingml/2006/table">
            <a:tbl>
              <a:tblPr firstRow="1" bandRow="1">
                <a:tableStyleId>{7DF18680-E054-41AD-8BC1-D1AEF772440D}</a:tableStyleId>
              </a:tblPr>
              <a:tblGrid>
                <a:gridCol w="2982637">
                  <a:extLst>
                    <a:ext uri="{9D8B030D-6E8A-4147-A177-3AD203B41FA5}">
                      <a16:colId xmlns:a16="http://schemas.microsoft.com/office/drawing/2014/main" val="4192105051"/>
                    </a:ext>
                  </a:extLst>
                </a:gridCol>
                <a:gridCol w="7340509">
                  <a:extLst>
                    <a:ext uri="{9D8B030D-6E8A-4147-A177-3AD203B41FA5}">
                      <a16:colId xmlns:a16="http://schemas.microsoft.com/office/drawing/2014/main" val="3100093565"/>
                    </a:ext>
                  </a:extLst>
                </a:gridCol>
              </a:tblGrid>
              <a:tr h="593066">
                <a:tc>
                  <a:txBody>
                    <a:bodyPr/>
                    <a:lstStyle/>
                    <a:p>
                      <a:pPr algn="ctr">
                        <a:lnSpc>
                          <a:spcPct val="100000"/>
                        </a:lnSpc>
                        <a:spcAft>
                          <a:spcPts val="0"/>
                        </a:spcAft>
                      </a:pPr>
                      <a:r>
                        <a:rPr lang="en-GB" sz="3200" dirty="0">
                          <a:effectLst/>
                          <a:latin typeface="+mn-lt"/>
                        </a:rPr>
                        <a:t>Index Score</a:t>
                      </a:r>
                      <a:endParaRPr lang="x-none" sz="32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tx1">
                        <a:lumMod val="75000"/>
                        <a:lumOff val="25000"/>
                      </a:schemeClr>
                    </a:solidFill>
                  </a:tcPr>
                </a:tc>
                <a:tc>
                  <a:txBody>
                    <a:bodyPr/>
                    <a:lstStyle/>
                    <a:p>
                      <a:pPr>
                        <a:lnSpc>
                          <a:spcPct val="100000"/>
                        </a:lnSpc>
                        <a:spcAft>
                          <a:spcPts val="0"/>
                        </a:spcAft>
                      </a:pPr>
                      <a:r>
                        <a:rPr lang="en-GB" sz="3200" dirty="0">
                          <a:effectLst/>
                          <a:latin typeface="+mn-lt"/>
                        </a:rPr>
                        <a:t>Performance</a:t>
                      </a:r>
                      <a:endParaRPr lang="x-none" sz="32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tx1">
                        <a:lumMod val="75000"/>
                        <a:lumOff val="25000"/>
                      </a:schemeClr>
                    </a:solidFill>
                  </a:tcPr>
                </a:tc>
                <a:extLst>
                  <a:ext uri="{0D108BD9-81ED-4DB2-BD59-A6C34878D82A}">
                    <a16:rowId xmlns:a16="http://schemas.microsoft.com/office/drawing/2014/main" val="1234315677"/>
                  </a:ext>
                </a:extLst>
              </a:tr>
              <a:tr h="593066">
                <a:tc>
                  <a:txBody>
                    <a:bodyPr/>
                    <a:lstStyle/>
                    <a:p>
                      <a:pPr algn="ctr">
                        <a:lnSpc>
                          <a:spcPct val="100000"/>
                        </a:lnSpc>
                        <a:spcAft>
                          <a:spcPts val="0"/>
                        </a:spcAft>
                      </a:pPr>
                      <a:r>
                        <a:rPr lang="en-GB" sz="3200" dirty="0">
                          <a:effectLst/>
                          <a:latin typeface="+mn-lt"/>
                        </a:rPr>
                        <a:t>81 - 100</a:t>
                      </a:r>
                      <a:endParaRPr lang="x-none" sz="32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0000"/>
                        </a:lnSpc>
                        <a:spcAft>
                          <a:spcPts val="0"/>
                        </a:spcAft>
                      </a:pPr>
                      <a:r>
                        <a:rPr lang="en-GB" sz="3200" dirty="0">
                          <a:effectLst/>
                          <a:latin typeface="+mn-lt"/>
                        </a:rPr>
                        <a:t>Optimal progress</a:t>
                      </a:r>
                      <a:endParaRPr lang="x-none" sz="32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00B050"/>
                    </a:solidFill>
                  </a:tcPr>
                </a:tc>
                <a:extLst>
                  <a:ext uri="{0D108BD9-81ED-4DB2-BD59-A6C34878D82A}">
                    <a16:rowId xmlns:a16="http://schemas.microsoft.com/office/drawing/2014/main" val="2797786286"/>
                  </a:ext>
                </a:extLst>
              </a:tr>
              <a:tr h="593066">
                <a:tc>
                  <a:txBody>
                    <a:bodyPr/>
                    <a:lstStyle/>
                    <a:p>
                      <a:pPr algn="ctr">
                        <a:lnSpc>
                          <a:spcPct val="100000"/>
                        </a:lnSpc>
                        <a:spcAft>
                          <a:spcPts val="0"/>
                        </a:spcAft>
                      </a:pPr>
                      <a:r>
                        <a:rPr lang="en-GB" sz="3200" dirty="0">
                          <a:effectLst/>
                          <a:latin typeface="+mn-lt"/>
                        </a:rPr>
                        <a:t>61 - 80</a:t>
                      </a:r>
                      <a:endParaRPr lang="x-none" sz="32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0000"/>
                        </a:lnSpc>
                        <a:spcAft>
                          <a:spcPts val="0"/>
                        </a:spcAft>
                      </a:pPr>
                      <a:r>
                        <a:rPr lang="en-GB" sz="3200" dirty="0">
                          <a:effectLst/>
                          <a:latin typeface="+mn-lt"/>
                        </a:rPr>
                        <a:t>Good progress</a:t>
                      </a:r>
                      <a:endParaRPr lang="x-none" sz="3200" dirty="0">
                        <a:effectLst/>
                        <a:latin typeface="+mn-lt"/>
                        <a:ea typeface="Calibri" panose="020F0502020204030204" pitchFamily="34" charset="0"/>
                        <a:cs typeface="Times New Roman" panose="02020603050405020304" pitchFamily="18" charset="0"/>
                      </a:endParaRPr>
                    </a:p>
                  </a:txBody>
                  <a:tcPr marL="68580" marR="68580" marT="0" marB="0" anchor="b">
                    <a:solidFill>
                      <a:srgbClr val="92D050"/>
                    </a:solidFill>
                  </a:tcPr>
                </a:tc>
                <a:extLst>
                  <a:ext uri="{0D108BD9-81ED-4DB2-BD59-A6C34878D82A}">
                    <a16:rowId xmlns:a16="http://schemas.microsoft.com/office/drawing/2014/main" val="1847244445"/>
                  </a:ext>
                </a:extLst>
              </a:tr>
              <a:tr h="662010">
                <a:tc>
                  <a:txBody>
                    <a:bodyPr/>
                    <a:lstStyle/>
                    <a:p>
                      <a:pPr algn="ctr">
                        <a:lnSpc>
                          <a:spcPct val="100000"/>
                        </a:lnSpc>
                        <a:spcAft>
                          <a:spcPts val="0"/>
                        </a:spcAft>
                      </a:pPr>
                      <a:r>
                        <a:rPr lang="en-GB" sz="3200">
                          <a:effectLst/>
                          <a:latin typeface="+mn-lt"/>
                        </a:rPr>
                        <a:t>41 - 60</a:t>
                      </a:r>
                      <a:endParaRPr lang="x-none" sz="32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0000"/>
                        </a:lnSpc>
                        <a:spcAft>
                          <a:spcPts val="0"/>
                        </a:spcAft>
                      </a:pPr>
                      <a:r>
                        <a:rPr lang="en-GB" sz="3200" dirty="0">
                          <a:effectLst/>
                          <a:latin typeface="+mn-lt"/>
                        </a:rPr>
                        <a:t>Average progress </a:t>
                      </a:r>
                    </a:p>
                    <a:p>
                      <a:pPr>
                        <a:lnSpc>
                          <a:spcPct val="100000"/>
                        </a:lnSpc>
                        <a:spcAft>
                          <a:spcPts val="0"/>
                        </a:spcAft>
                      </a:pPr>
                      <a:r>
                        <a:rPr lang="en-GB" sz="3200" b="1" dirty="0">
                          <a:effectLst/>
                          <a:latin typeface="+mn-lt"/>
                        </a:rPr>
                        <a:t>(intervention needs to be scaled up)</a:t>
                      </a:r>
                      <a:endParaRPr lang="x-none" sz="3200" b="1" dirty="0">
                        <a:effectLst/>
                        <a:latin typeface="+mn-lt"/>
                        <a:ea typeface="Calibri" panose="020F0502020204030204" pitchFamily="34" charset="0"/>
                        <a:cs typeface="Times New Roman" panose="02020603050405020304" pitchFamily="18" charset="0"/>
                      </a:endParaRPr>
                    </a:p>
                  </a:txBody>
                  <a:tcPr marL="68580" marR="68580" marT="0" marB="0" anchor="b">
                    <a:solidFill>
                      <a:srgbClr val="FFFF00"/>
                    </a:solidFill>
                  </a:tcPr>
                </a:tc>
                <a:extLst>
                  <a:ext uri="{0D108BD9-81ED-4DB2-BD59-A6C34878D82A}">
                    <a16:rowId xmlns:a16="http://schemas.microsoft.com/office/drawing/2014/main" val="3675981795"/>
                  </a:ext>
                </a:extLst>
              </a:tr>
              <a:tr h="593066">
                <a:tc>
                  <a:txBody>
                    <a:bodyPr/>
                    <a:lstStyle/>
                    <a:p>
                      <a:pPr algn="ctr">
                        <a:lnSpc>
                          <a:spcPct val="100000"/>
                        </a:lnSpc>
                        <a:spcAft>
                          <a:spcPts val="0"/>
                        </a:spcAft>
                      </a:pPr>
                      <a:r>
                        <a:rPr lang="en-GB" sz="3200">
                          <a:effectLst/>
                          <a:latin typeface="+mn-lt"/>
                        </a:rPr>
                        <a:t>21 - 40</a:t>
                      </a:r>
                      <a:endParaRPr lang="x-none" sz="32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0000"/>
                        </a:lnSpc>
                        <a:spcAft>
                          <a:spcPts val="0"/>
                        </a:spcAft>
                      </a:pPr>
                      <a:r>
                        <a:rPr lang="en-GB" sz="3200" dirty="0">
                          <a:effectLst/>
                          <a:latin typeface="+mn-lt"/>
                        </a:rPr>
                        <a:t>Deficient </a:t>
                      </a:r>
                    </a:p>
                    <a:p>
                      <a:pPr>
                        <a:lnSpc>
                          <a:spcPct val="100000"/>
                        </a:lnSpc>
                        <a:spcAft>
                          <a:spcPts val="0"/>
                        </a:spcAft>
                      </a:pPr>
                      <a:r>
                        <a:rPr lang="en-GB" sz="3200" b="1" dirty="0">
                          <a:effectLst/>
                          <a:latin typeface="+mn-lt"/>
                        </a:rPr>
                        <a:t>(Intervention required)</a:t>
                      </a:r>
                      <a:endParaRPr lang="x-none" sz="3200" b="1" dirty="0">
                        <a:effectLst/>
                        <a:latin typeface="+mn-lt"/>
                        <a:ea typeface="Calibri" panose="020F0502020204030204" pitchFamily="34" charset="0"/>
                        <a:cs typeface="Times New Roman" panose="02020603050405020304" pitchFamily="18" charset="0"/>
                      </a:endParaRPr>
                    </a:p>
                  </a:txBody>
                  <a:tcPr marL="68580" marR="68580" marT="0" marB="0" anchor="b">
                    <a:solidFill>
                      <a:srgbClr val="FFC000"/>
                    </a:solidFill>
                  </a:tcPr>
                </a:tc>
                <a:extLst>
                  <a:ext uri="{0D108BD9-81ED-4DB2-BD59-A6C34878D82A}">
                    <a16:rowId xmlns:a16="http://schemas.microsoft.com/office/drawing/2014/main" val="4006383481"/>
                  </a:ext>
                </a:extLst>
              </a:tr>
              <a:tr h="662010">
                <a:tc>
                  <a:txBody>
                    <a:bodyPr/>
                    <a:lstStyle/>
                    <a:p>
                      <a:pPr algn="ctr">
                        <a:lnSpc>
                          <a:spcPct val="100000"/>
                        </a:lnSpc>
                        <a:spcAft>
                          <a:spcPts val="0"/>
                        </a:spcAft>
                      </a:pPr>
                      <a:r>
                        <a:rPr lang="en-GB" sz="3200">
                          <a:effectLst/>
                          <a:latin typeface="+mn-lt"/>
                        </a:rPr>
                        <a:t>0 - 20</a:t>
                      </a:r>
                      <a:endParaRPr lang="x-none" sz="32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0000"/>
                        </a:lnSpc>
                        <a:spcAft>
                          <a:spcPts val="0"/>
                        </a:spcAft>
                      </a:pPr>
                      <a:r>
                        <a:rPr lang="en-GB" sz="3200" dirty="0">
                          <a:solidFill>
                            <a:schemeClr val="tx1"/>
                          </a:solidFill>
                          <a:effectLst/>
                          <a:latin typeface="+mn-lt"/>
                        </a:rPr>
                        <a:t>Critically Deficient </a:t>
                      </a:r>
                    </a:p>
                    <a:p>
                      <a:pPr>
                        <a:lnSpc>
                          <a:spcPct val="100000"/>
                        </a:lnSpc>
                        <a:spcAft>
                          <a:spcPts val="0"/>
                        </a:spcAft>
                      </a:pPr>
                      <a:r>
                        <a:rPr lang="en-GB" sz="3200" b="1" dirty="0">
                          <a:effectLst/>
                          <a:latin typeface="+mn-lt"/>
                        </a:rPr>
                        <a:t>(Serious Intervention required)</a:t>
                      </a:r>
                      <a:endParaRPr lang="x-none" sz="3200" b="1" dirty="0">
                        <a:effectLst/>
                        <a:latin typeface="+mn-lt"/>
                        <a:ea typeface="Calibri" panose="020F0502020204030204" pitchFamily="34" charset="0"/>
                        <a:cs typeface="Times New Roman" panose="02020603050405020304" pitchFamily="18" charset="0"/>
                      </a:endParaRPr>
                    </a:p>
                  </a:txBody>
                  <a:tcPr marL="68580" marR="68580" marT="0" marB="0" anchor="b">
                    <a:solidFill>
                      <a:srgbClr val="FF0000"/>
                    </a:solidFill>
                  </a:tcPr>
                </a:tc>
                <a:extLst>
                  <a:ext uri="{0D108BD9-81ED-4DB2-BD59-A6C34878D82A}">
                    <a16:rowId xmlns:a16="http://schemas.microsoft.com/office/drawing/2014/main" val="3152545639"/>
                  </a:ext>
                </a:extLst>
              </a:tr>
            </a:tbl>
          </a:graphicData>
        </a:graphic>
      </p:graphicFrame>
      <p:sp>
        <p:nvSpPr>
          <p:cNvPr id="4" name="Slide Number Placeholder 3">
            <a:extLst>
              <a:ext uri="{FF2B5EF4-FFF2-40B4-BE49-F238E27FC236}">
                <a16:creationId xmlns:a16="http://schemas.microsoft.com/office/drawing/2014/main" id="{2D36D767-8A33-4E8E-B208-ECE819EC0861}"/>
              </a:ext>
            </a:extLst>
          </p:cNvPr>
          <p:cNvSpPr>
            <a:spLocks noGrp="1"/>
          </p:cNvSpPr>
          <p:nvPr>
            <p:ph type="sldNum" sz="quarter" idx="12"/>
          </p:nvPr>
        </p:nvSpPr>
        <p:spPr/>
        <p:txBody>
          <a:bodyPr/>
          <a:lstStyle/>
          <a:p>
            <a:fld id="{C1BA6B61-2E08-4492-9B7D-528BEF9E432C}" type="slidenum">
              <a:rPr lang="en-US" smtClean="0"/>
              <a:pPr/>
              <a:t>15</a:t>
            </a:fld>
            <a:endParaRPr lang="en-US"/>
          </a:p>
        </p:txBody>
      </p:sp>
    </p:spTree>
    <p:extLst>
      <p:ext uri="{BB962C8B-B14F-4D97-AF65-F5344CB8AC3E}">
        <p14:creationId xmlns:p14="http://schemas.microsoft.com/office/powerpoint/2010/main" val="19038388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7607" y="94555"/>
            <a:ext cx="1884348" cy="604269"/>
          </a:xfrm>
        </p:spPr>
        <p:txBody>
          <a:bodyPr>
            <a:normAutofit/>
          </a:bodyPr>
          <a:lstStyle/>
          <a:p>
            <a:fld id="{7FAC2B6D-3672-4992-8835-362C8E4B9417}" type="slidenum">
              <a:rPr lang="en-GB" smtClean="0"/>
              <a:pPr/>
              <a:t>16</a:t>
            </a:fld>
            <a:endParaRPr lang="en-GB" dirty="0"/>
          </a:p>
        </p:txBody>
      </p:sp>
      <p:sp>
        <p:nvSpPr>
          <p:cNvPr id="10" name="Title 2">
            <a:extLst>
              <a:ext uri="{FF2B5EF4-FFF2-40B4-BE49-F238E27FC236}">
                <a16:creationId xmlns:a16="http://schemas.microsoft.com/office/drawing/2014/main" id="{3ADDC650-589F-42CA-B3E3-277C9DD7CD7A}"/>
              </a:ext>
            </a:extLst>
          </p:cNvPr>
          <p:cNvSpPr txBox="1">
            <a:spLocks/>
          </p:cNvSpPr>
          <p:nvPr/>
        </p:nvSpPr>
        <p:spPr>
          <a:xfrm>
            <a:off x="3461854" y="0"/>
            <a:ext cx="5119134" cy="616181"/>
          </a:xfrm>
          <a:prstGeom prst="rect">
            <a:avLst/>
          </a:prstGeom>
        </p:spPr>
        <p:txBody>
          <a:bodyPr vert="horz" anchor="ctr">
            <a:normAutofit/>
          </a:bodyPr>
          <a:lstStyle/>
          <a:p>
            <a:pPr lvl="0" algn="ctr">
              <a:spcBef>
                <a:spcPct val="0"/>
              </a:spcBef>
            </a:pPr>
            <a:r>
              <a:rPr lang="en-US" sz="3200" b="1" dirty="0"/>
              <a:t>Health and Wellbeing</a:t>
            </a:r>
            <a:endParaRPr lang="en-US" sz="3200" b="1" dirty="0">
              <a:latin typeface="+mj-lt"/>
              <a:ea typeface="+mj-ea"/>
              <a:cs typeface="+mj-cs"/>
            </a:endParaRPr>
          </a:p>
        </p:txBody>
      </p:sp>
      <p:sp>
        <p:nvSpPr>
          <p:cNvPr id="5" name="Title 2">
            <a:extLst>
              <a:ext uri="{FF2B5EF4-FFF2-40B4-BE49-F238E27FC236}">
                <a16:creationId xmlns:a16="http://schemas.microsoft.com/office/drawing/2014/main" id="{15DC3320-5ABC-314E-8827-E7C1F3D53756}"/>
              </a:ext>
            </a:extLst>
          </p:cNvPr>
          <p:cNvSpPr txBox="1">
            <a:spLocks/>
          </p:cNvSpPr>
          <p:nvPr/>
        </p:nvSpPr>
        <p:spPr>
          <a:xfrm>
            <a:off x="1971955" y="617731"/>
            <a:ext cx="2262576" cy="498118"/>
          </a:xfrm>
          <a:prstGeom prst="rect">
            <a:avLst/>
          </a:prstGeom>
        </p:spPr>
        <p:txBody>
          <a:bodyPr vert="horz" anchor="ctr">
            <a:normAutofit lnSpcReduction="10000"/>
          </a:bodyPr>
          <a:lstStyle/>
          <a:p>
            <a:pPr lvl="0" algn="ctr">
              <a:spcBef>
                <a:spcPct val="0"/>
              </a:spcBef>
            </a:pPr>
            <a:r>
              <a:rPr lang="en-US" sz="2800" b="1" dirty="0">
                <a:solidFill>
                  <a:srgbClr val="FF0000"/>
                </a:solidFill>
                <a:latin typeface="+mj-lt"/>
                <a:ea typeface="+mj-ea"/>
                <a:cs typeface="+mj-cs"/>
              </a:rPr>
              <a:t>2016</a:t>
            </a:r>
          </a:p>
        </p:txBody>
      </p:sp>
      <p:sp>
        <p:nvSpPr>
          <p:cNvPr id="7" name="Title 2">
            <a:extLst>
              <a:ext uri="{FF2B5EF4-FFF2-40B4-BE49-F238E27FC236}">
                <a16:creationId xmlns:a16="http://schemas.microsoft.com/office/drawing/2014/main" id="{CE6876FF-D383-7800-80DA-0B957D56613C}"/>
              </a:ext>
            </a:extLst>
          </p:cNvPr>
          <p:cNvSpPr txBox="1">
            <a:spLocks/>
          </p:cNvSpPr>
          <p:nvPr/>
        </p:nvSpPr>
        <p:spPr>
          <a:xfrm>
            <a:off x="8054927" y="604841"/>
            <a:ext cx="1973499" cy="498118"/>
          </a:xfrm>
          <a:prstGeom prst="rect">
            <a:avLst/>
          </a:prstGeom>
        </p:spPr>
        <p:txBody>
          <a:bodyPr vert="horz" anchor="ctr">
            <a:normAutofit lnSpcReduction="10000"/>
          </a:bodyPr>
          <a:lstStyle/>
          <a:p>
            <a:pPr lvl="0" algn="ctr">
              <a:spcBef>
                <a:spcPct val="0"/>
              </a:spcBef>
            </a:pPr>
            <a:r>
              <a:rPr lang="en-US" sz="2800" b="1" dirty="0">
                <a:solidFill>
                  <a:srgbClr val="FF0000"/>
                </a:solidFill>
                <a:latin typeface="+mj-lt"/>
                <a:ea typeface="+mj-ea"/>
                <a:cs typeface="+mj-cs"/>
              </a:rPr>
              <a:t>2022</a:t>
            </a:r>
          </a:p>
        </p:txBody>
      </p:sp>
      <p:graphicFrame>
        <p:nvGraphicFramePr>
          <p:cNvPr id="4" name="Chart 3">
            <a:extLst>
              <a:ext uri="{FF2B5EF4-FFF2-40B4-BE49-F238E27FC236}">
                <a16:creationId xmlns:a16="http://schemas.microsoft.com/office/drawing/2014/main" id="{DFD792B8-5635-A9D2-7FA1-760E23ADFFC3}"/>
              </a:ext>
            </a:extLst>
          </p:cNvPr>
          <p:cNvGraphicFramePr>
            <a:graphicFrameLocks/>
          </p:cNvGraphicFramePr>
          <p:nvPr>
            <p:extLst>
              <p:ext uri="{D42A27DB-BD31-4B8C-83A1-F6EECF244321}">
                <p14:modId xmlns:p14="http://schemas.microsoft.com/office/powerpoint/2010/main" val="3436077434"/>
              </p:ext>
            </p:extLst>
          </p:nvPr>
        </p:nvGraphicFramePr>
        <p:xfrm>
          <a:off x="223243" y="1069828"/>
          <a:ext cx="5760000" cy="504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id="{88040658-0DA8-EF11-0137-EEAB32B90CC9}"/>
              </a:ext>
            </a:extLst>
          </p:cNvPr>
          <p:cNvGraphicFramePr>
            <a:graphicFrameLocks/>
          </p:cNvGraphicFramePr>
          <p:nvPr>
            <p:extLst>
              <p:ext uri="{D42A27DB-BD31-4B8C-83A1-F6EECF244321}">
                <p14:modId xmlns:p14="http://schemas.microsoft.com/office/powerpoint/2010/main" val="2688525128"/>
              </p:ext>
            </p:extLst>
          </p:nvPr>
        </p:nvGraphicFramePr>
        <p:xfrm>
          <a:off x="6331274" y="1042353"/>
          <a:ext cx="5760000" cy="5040000"/>
        </p:xfrm>
        <a:graphic>
          <a:graphicData uri="http://schemas.openxmlformats.org/drawingml/2006/chart">
            <c:chart xmlns:c="http://schemas.openxmlformats.org/drawingml/2006/chart" xmlns:r="http://schemas.openxmlformats.org/officeDocument/2006/relationships" r:id="rId4"/>
          </a:graphicData>
        </a:graphic>
      </p:graphicFrame>
      <p:sp>
        <p:nvSpPr>
          <p:cNvPr id="9" name="Title 2">
            <a:extLst>
              <a:ext uri="{FF2B5EF4-FFF2-40B4-BE49-F238E27FC236}">
                <a16:creationId xmlns:a16="http://schemas.microsoft.com/office/drawing/2014/main" id="{CC51954B-644C-B25E-1816-AC8EC880B8BD}"/>
              </a:ext>
            </a:extLst>
          </p:cNvPr>
          <p:cNvSpPr txBox="1">
            <a:spLocks/>
          </p:cNvSpPr>
          <p:nvPr/>
        </p:nvSpPr>
        <p:spPr>
          <a:xfrm>
            <a:off x="8218170" y="6183800"/>
            <a:ext cx="2235667" cy="593725"/>
          </a:xfrm>
          <a:prstGeom prst="rect">
            <a:avLst/>
          </a:prstGeom>
          <a:solidFill>
            <a:srgbClr val="FFC000"/>
          </a:solidFill>
        </p:spPr>
        <p:txBody>
          <a:bodyPr vert="horz" anchor="ctr">
            <a:normAutofit/>
          </a:bodyPr>
          <a:lstStyle/>
          <a:p>
            <a:pPr lvl="0" algn="ctr">
              <a:spcBef>
                <a:spcPct val="0"/>
              </a:spcBef>
            </a:pPr>
            <a:r>
              <a:rPr lang="en-US" sz="3200" b="1" dirty="0">
                <a:latin typeface="Arial Black" panose="020B0A04020102020204" pitchFamily="34" charset="0"/>
              </a:rPr>
              <a:t>Deficient</a:t>
            </a:r>
            <a:endParaRPr lang="en-US" sz="3200" b="1" dirty="0">
              <a:latin typeface="Arial Black" panose="020B0A04020102020204" pitchFamily="34" charset="0"/>
              <a:ea typeface="+mj-ea"/>
              <a:cs typeface="+mj-cs"/>
            </a:endParaRPr>
          </a:p>
        </p:txBody>
      </p:sp>
      <p:sp>
        <p:nvSpPr>
          <p:cNvPr id="11" name="Title 2">
            <a:extLst>
              <a:ext uri="{FF2B5EF4-FFF2-40B4-BE49-F238E27FC236}">
                <a16:creationId xmlns:a16="http://schemas.microsoft.com/office/drawing/2014/main" id="{4ED9F4A2-182C-736E-D272-39FB0B3C289C}"/>
              </a:ext>
            </a:extLst>
          </p:cNvPr>
          <p:cNvSpPr txBox="1">
            <a:spLocks/>
          </p:cNvSpPr>
          <p:nvPr/>
        </p:nvSpPr>
        <p:spPr>
          <a:xfrm>
            <a:off x="1998864" y="6183800"/>
            <a:ext cx="2235667" cy="593725"/>
          </a:xfrm>
          <a:prstGeom prst="rect">
            <a:avLst/>
          </a:prstGeom>
          <a:solidFill>
            <a:srgbClr val="FFC000"/>
          </a:solidFill>
        </p:spPr>
        <p:txBody>
          <a:bodyPr vert="horz" anchor="ctr">
            <a:normAutofit/>
          </a:bodyPr>
          <a:lstStyle/>
          <a:p>
            <a:pPr lvl="0" algn="ctr">
              <a:spcBef>
                <a:spcPct val="0"/>
              </a:spcBef>
            </a:pPr>
            <a:r>
              <a:rPr lang="en-US" sz="3200" b="1" dirty="0">
                <a:latin typeface="Arial Black" panose="020B0A04020102020204" pitchFamily="34" charset="0"/>
              </a:rPr>
              <a:t>Deficient</a:t>
            </a:r>
            <a:endParaRPr lang="en-US" sz="3200" b="1" dirty="0">
              <a:latin typeface="Arial Black" panose="020B0A04020102020204" pitchFamily="34" charset="0"/>
              <a:ea typeface="+mj-ea"/>
              <a:cs typeface="+mj-cs"/>
            </a:endParaRPr>
          </a:p>
        </p:txBody>
      </p:sp>
    </p:spTree>
    <p:extLst>
      <p:ext uri="{BB962C8B-B14F-4D97-AF65-F5344CB8AC3E}">
        <p14:creationId xmlns:p14="http://schemas.microsoft.com/office/powerpoint/2010/main" val="29842534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FBBC7E-CCA1-6309-876B-D3C751CDD243}"/>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6B0F4E2-5562-E58E-F36B-BD65D2B97BAA}"/>
              </a:ext>
            </a:extLst>
          </p:cNvPr>
          <p:cNvSpPr>
            <a:spLocks noGrp="1"/>
          </p:cNvSpPr>
          <p:nvPr>
            <p:ph type="sldNum" sz="quarter" idx="12"/>
          </p:nvPr>
        </p:nvSpPr>
        <p:spPr>
          <a:xfrm>
            <a:off x="87607" y="94555"/>
            <a:ext cx="1884348" cy="604269"/>
          </a:xfrm>
        </p:spPr>
        <p:txBody>
          <a:bodyPr>
            <a:normAutofit/>
          </a:bodyPr>
          <a:lstStyle/>
          <a:p>
            <a:fld id="{7FAC2B6D-3672-4992-8835-362C8E4B9417}" type="slidenum">
              <a:rPr lang="en-GB" smtClean="0"/>
              <a:pPr/>
              <a:t>17</a:t>
            </a:fld>
            <a:endParaRPr lang="en-GB" dirty="0"/>
          </a:p>
        </p:txBody>
      </p:sp>
      <p:sp>
        <p:nvSpPr>
          <p:cNvPr id="10" name="Title 2">
            <a:extLst>
              <a:ext uri="{FF2B5EF4-FFF2-40B4-BE49-F238E27FC236}">
                <a16:creationId xmlns:a16="http://schemas.microsoft.com/office/drawing/2014/main" id="{88562196-CBDD-8C13-C3F1-0CDC9475B586}"/>
              </a:ext>
            </a:extLst>
          </p:cNvPr>
          <p:cNvSpPr txBox="1">
            <a:spLocks/>
          </p:cNvSpPr>
          <p:nvPr/>
        </p:nvSpPr>
        <p:spPr>
          <a:xfrm>
            <a:off x="3152275" y="0"/>
            <a:ext cx="6069578" cy="616181"/>
          </a:xfrm>
          <a:prstGeom prst="rect">
            <a:avLst/>
          </a:prstGeom>
        </p:spPr>
        <p:txBody>
          <a:bodyPr vert="horz" anchor="ctr">
            <a:normAutofit fontScale="85000" lnSpcReduction="10000"/>
          </a:bodyPr>
          <a:lstStyle/>
          <a:p>
            <a:pPr lvl="0" algn="ctr">
              <a:spcBef>
                <a:spcPct val="0"/>
              </a:spcBef>
            </a:pPr>
            <a:r>
              <a:rPr lang="en-US" sz="3200" b="1" dirty="0"/>
              <a:t>Education and Skill Development</a:t>
            </a:r>
            <a:endParaRPr lang="en-US" sz="3200" b="1" dirty="0">
              <a:latin typeface="+mj-lt"/>
              <a:ea typeface="+mj-ea"/>
              <a:cs typeface="+mj-cs"/>
            </a:endParaRPr>
          </a:p>
        </p:txBody>
      </p:sp>
      <p:sp>
        <p:nvSpPr>
          <p:cNvPr id="5" name="Title 2">
            <a:extLst>
              <a:ext uri="{FF2B5EF4-FFF2-40B4-BE49-F238E27FC236}">
                <a16:creationId xmlns:a16="http://schemas.microsoft.com/office/drawing/2014/main" id="{DB64C50D-6842-728D-0B5D-0BB94C7C8BE5}"/>
              </a:ext>
            </a:extLst>
          </p:cNvPr>
          <p:cNvSpPr txBox="1">
            <a:spLocks/>
          </p:cNvSpPr>
          <p:nvPr/>
        </p:nvSpPr>
        <p:spPr>
          <a:xfrm>
            <a:off x="1971955" y="617731"/>
            <a:ext cx="2262576" cy="498118"/>
          </a:xfrm>
          <a:prstGeom prst="rect">
            <a:avLst/>
          </a:prstGeom>
        </p:spPr>
        <p:txBody>
          <a:bodyPr vert="horz" anchor="ctr">
            <a:normAutofit lnSpcReduction="10000"/>
          </a:bodyPr>
          <a:lstStyle/>
          <a:p>
            <a:pPr lvl="0" algn="ctr">
              <a:spcBef>
                <a:spcPct val="0"/>
              </a:spcBef>
            </a:pPr>
            <a:r>
              <a:rPr lang="en-US" sz="2800" b="1" dirty="0">
                <a:solidFill>
                  <a:srgbClr val="FF0000"/>
                </a:solidFill>
                <a:latin typeface="+mj-lt"/>
                <a:ea typeface="+mj-ea"/>
                <a:cs typeface="+mj-cs"/>
              </a:rPr>
              <a:t>2016</a:t>
            </a:r>
          </a:p>
        </p:txBody>
      </p:sp>
      <p:sp>
        <p:nvSpPr>
          <p:cNvPr id="7" name="Title 2">
            <a:extLst>
              <a:ext uri="{FF2B5EF4-FFF2-40B4-BE49-F238E27FC236}">
                <a16:creationId xmlns:a16="http://schemas.microsoft.com/office/drawing/2014/main" id="{34598762-A3EB-D138-7491-AC0D40E008B1}"/>
              </a:ext>
            </a:extLst>
          </p:cNvPr>
          <p:cNvSpPr txBox="1">
            <a:spLocks/>
          </p:cNvSpPr>
          <p:nvPr/>
        </p:nvSpPr>
        <p:spPr>
          <a:xfrm>
            <a:off x="8054927" y="604841"/>
            <a:ext cx="1973499" cy="498118"/>
          </a:xfrm>
          <a:prstGeom prst="rect">
            <a:avLst/>
          </a:prstGeom>
        </p:spPr>
        <p:txBody>
          <a:bodyPr vert="horz" anchor="ctr">
            <a:normAutofit lnSpcReduction="10000"/>
          </a:bodyPr>
          <a:lstStyle/>
          <a:p>
            <a:pPr lvl="0" algn="ctr">
              <a:spcBef>
                <a:spcPct val="0"/>
              </a:spcBef>
            </a:pPr>
            <a:r>
              <a:rPr lang="en-US" sz="2800" b="1" dirty="0">
                <a:solidFill>
                  <a:srgbClr val="FF0000"/>
                </a:solidFill>
                <a:latin typeface="+mj-lt"/>
                <a:ea typeface="+mj-ea"/>
                <a:cs typeface="+mj-cs"/>
              </a:rPr>
              <a:t>2022</a:t>
            </a:r>
          </a:p>
        </p:txBody>
      </p:sp>
      <p:graphicFrame>
        <p:nvGraphicFramePr>
          <p:cNvPr id="3" name="Chart 2">
            <a:extLst>
              <a:ext uri="{FF2B5EF4-FFF2-40B4-BE49-F238E27FC236}">
                <a16:creationId xmlns:a16="http://schemas.microsoft.com/office/drawing/2014/main" id="{AB4E8501-637A-2A09-24D2-D45DE600B13B}"/>
              </a:ext>
            </a:extLst>
          </p:cNvPr>
          <p:cNvGraphicFramePr>
            <a:graphicFrameLocks/>
          </p:cNvGraphicFramePr>
          <p:nvPr>
            <p:extLst>
              <p:ext uri="{D42A27DB-BD31-4B8C-83A1-F6EECF244321}">
                <p14:modId xmlns:p14="http://schemas.microsoft.com/office/powerpoint/2010/main" val="522250816"/>
              </p:ext>
            </p:extLst>
          </p:nvPr>
        </p:nvGraphicFramePr>
        <p:xfrm>
          <a:off x="427064" y="1099316"/>
          <a:ext cx="5760000" cy="504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C008D490-F400-EED1-8192-5651B92A9D1D}"/>
              </a:ext>
            </a:extLst>
          </p:cNvPr>
          <p:cNvGraphicFramePr>
            <a:graphicFrameLocks/>
          </p:cNvGraphicFramePr>
          <p:nvPr>
            <p:extLst>
              <p:ext uri="{D42A27DB-BD31-4B8C-83A1-F6EECF244321}">
                <p14:modId xmlns:p14="http://schemas.microsoft.com/office/powerpoint/2010/main" val="3510013805"/>
              </p:ext>
            </p:extLst>
          </p:nvPr>
        </p:nvGraphicFramePr>
        <p:xfrm>
          <a:off x="6341853" y="1115849"/>
          <a:ext cx="5760000" cy="5040000"/>
        </p:xfrm>
        <a:graphic>
          <a:graphicData uri="http://schemas.openxmlformats.org/drawingml/2006/chart">
            <c:chart xmlns:c="http://schemas.openxmlformats.org/drawingml/2006/chart" xmlns:r="http://schemas.openxmlformats.org/officeDocument/2006/relationships" r:id="rId4"/>
          </a:graphicData>
        </a:graphic>
      </p:graphicFrame>
      <p:sp>
        <p:nvSpPr>
          <p:cNvPr id="12" name="Title 2">
            <a:extLst>
              <a:ext uri="{FF2B5EF4-FFF2-40B4-BE49-F238E27FC236}">
                <a16:creationId xmlns:a16="http://schemas.microsoft.com/office/drawing/2014/main" id="{E3EC9A59-530C-D122-FB4F-CB0E3FC3E4FC}"/>
              </a:ext>
            </a:extLst>
          </p:cNvPr>
          <p:cNvSpPr txBox="1">
            <a:spLocks/>
          </p:cNvSpPr>
          <p:nvPr/>
        </p:nvSpPr>
        <p:spPr>
          <a:xfrm>
            <a:off x="7608168" y="6145245"/>
            <a:ext cx="2235667" cy="593725"/>
          </a:xfrm>
          <a:prstGeom prst="rect">
            <a:avLst/>
          </a:prstGeom>
          <a:solidFill>
            <a:srgbClr val="FFFF00"/>
          </a:solidFill>
        </p:spPr>
        <p:txBody>
          <a:bodyPr vert="horz" anchor="ctr">
            <a:normAutofit/>
          </a:bodyPr>
          <a:lstStyle/>
          <a:p>
            <a:pPr lvl="0" algn="ctr">
              <a:spcBef>
                <a:spcPct val="0"/>
              </a:spcBef>
            </a:pPr>
            <a:r>
              <a:rPr lang="en-US" sz="3200" b="1" dirty="0">
                <a:latin typeface="Arial Black" panose="020B0A04020102020204" pitchFamily="34" charset="0"/>
              </a:rPr>
              <a:t>Average</a:t>
            </a:r>
            <a:endParaRPr lang="en-US" sz="3200" b="1" dirty="0">
              <a:latin typeface="Arial Black" panose="020B0A04020102020204" pitchFamily="34" charset="0"/>
              <a:ea typeface="+mj-ea"/>
              <a:cs typeface="+mj-cs"/>
            </a:endParaRPr>
          </a:p>
        </p:txBody>
      </p:sp>
      <p:sp>
        <p:nvSpPr>
          <p:cNvPr id="13" name="Title 2">
            <a:extLst>
              <a:ext uri="{FF2B5EF4-FFF2-40B4-BE49-F238E27FC236}">
                <a16:creationId xmlns:a16="http://schemas.microsoft.com/office/drawing/2014/main" id="{02FCCB59-30F9-43C7-C50C-FFE2FB610484}"/>
              </a:ext>
            </a:extLst>
          </p:cNvPr>
          <p:cNvSpPr txBox="1">
            <a:spLocks/>
          </p:cNvSpPr>
          <p:nvPr/>
        </p:nvSpPr>
        <p:spPr>
          <a:xfrm>
            <a:off x="2217018" y="6183801"/>
            <a:ext cx="2235667" cy="593725"/>
          </a:xfrm>
          <a:prstGeom prst="rect">
            <a:avLst/>
          </a:prstGeom>
          <a:solidFill>
            <a:srgbClr val="FFFF00"/>
          </a:solidFill>
        </p:spPr>
        <p:txBody>
          <a:bodyPr vert="horz" anchor="ctr">
            <a:normAutofit/>
          </a:bodyPr>
          <a:lstStyle/>
          <a:p>
            <a:pPr lvl="0" algn="ctr">
              <a:spcBef>
                <a:spcPct val="0"/>
              </a:spcBef>
            </a:pPr>
            <a:r>
              <a:rPr lang="en-US" sz="3200" b="1" dirty="0">
                <a:latin typeface="Arial Black" panose="020B0A04020102020204" pitchFamily="34" charset="0"/>
              </a:rPr>
              <a:t>Average</a:t>
            </a:r>
            <a:endParaRPr lang="en-US" sz="3200" b="1" dirty="0">
              <a:latin typeface="Arial Black" panose="020B0A04020102020204" pitchFamily="34" charset="0"/>
              <a:ea typeface="+mj-ea"/>
              <a:cs typeface="+mj-cs"/>
            </a:endParaRPr>
          </a:p>
        </p:txBody>
      </p:sp>
    </p:spTree>
    <p:extLst>
      <p:ext uri="{BB962C8B-B14F-4D97-AF65-F5344CB8AC3E}">
        <p14:creationId xmlns:p14="http://schemas.microsoft.com/office/powerpoint/2010/main" val="832591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7607" y="94555"/>
            <a:ext cx="1884348" cy="604269"/>
          </a:xfrm>
        </p:spPr>
        <p:txBody>
          <a:bodyPr>
            <a:normAutofit/>
          </a:bodyPr>
          <a:lstStyle/>
          <a:p>
            <a:fld id="{7FAC2B6D-3672-4992-8835-362C8E4B9417}" type="slidenum">
              <a:rPr lang="en-GB" smtClean="0"/>
              <a:pPr/>
              <a:t>18</a:t>
            </a:fld>
            <a:endParaRPr lang="en-GB" dirty="0"/>
          </a:p>
        </p:txBody>
      </p:sp>
      <p:sp>
        <p:nvSpPr>
          <p:cNvPr id="10" name="Title 2">
            <a:extLst>
              <a:ext uri="{FF2B5EF4-FFF2-40B4-BE49-F238E27FC236}">
                <a16:creationId xmlns:a16="http://schemas.microsoft.com/office/drawing/2014/main" id="{3ADDC650-589F-42CA-B3E3-277C9DD7CD7A}"/>
              </a:ext>
            </a:extLst>
          </p:cNvPr>
          <p:cNvSpPr txBox="1">
            <a:spLocks/>
          </p:cNvSpPr>
          <p:nvPr/>
        </p:nvSpPr>
        <p:spPr>
          <a:xfrm>
            <a:off x="3063240" y="0"/>
            <a:ext cx="6160770" cy="616181"/>
          </a:xfrm>
          <a:prstGeom prst="rect">
            <a:avLst/>
          </a:prstGeom>
        </p:spPr>
        <p:txBody>
          <a:bodyPr vert="horz" anchor="ctr">
            <a:normAutofit fontScale="85000" lnSpcReduction="10000"/>
          </a:bodyPr>
          <a:lstStyle/>
          <a:p>
            <a:pPr lvl="0" algn="ctr">
              <a:spcBef>
                <a:spcPct val="0"/>
              </a:spcBef>
            </a:pPr>
            <a:r>
              <a:rPr lang="en-US" sz="3200" b="1" dirty="0"/>
              <a:t>Employment and Entrepreneurship</a:t>
            </a:r>
            <a:endParaRPr lang="en-US" sz="3200" b="1" dirty="0">
              <a:latin typeface="+mj-lt"/>
              <a:ea typeface="+mj-ea"/>
              <a:cs typeface="+mj-cs"/>
            </a:endParaRPr>
          </a:p>
        </p:txBody>
      </p:sp>
      <p:sp>
        <p:nvSpPr>
          <p:cNvPr id="8" name="Title 2">
            <a:extLst>
              <a:ext uri="{FF2B5EF4-FFF2-40B4-BE49-F238E27FC236}">
                <a16:creationId xmlns:a16="http://schemas.microsoft.com/office/drawing/2014/main" id="{7B515E8E-C694-5E7A-F83C-20F52E6CDEEA}"/>
              </a:ext>
            </a:extLst>
          </p:cNvPr>
          <p:cNvSpPr txBox="1">
            <a:spLocks/>
          </p:cNvSpPr>
          <p:nvPr/>
        </p:nvSpPr>
        <p:spPr>
          <a:xfrm>
            <a:off x="8218170" y="6183800"/>
            <a:ext cx="2235667" cy="593725"/>
          </a:xfrm>
          <a:prstGeom prst="rect">
            <a:avLst/>
          </a:prstGeom>
          <a:solidFill>
            <a:srgbClr val="FFC000"/>
          </a:solidFill>
        </p:spPr>
        <p:txBody>
          <a:bodyPr vert="horz" anchor="ctr">
            <a:normAutofit/>
          </a:bodyPr>
          <a:lstStyle/>
          <a:p>
            <a:pPr lvl="0" algn="ctr">
              <a:spcBef>
                <a:spcPct val="0"/>
              </a:spcBef>
            </a:pPr>
            <a:r>
              <a:rPr lang="en-US" sz="3200" b="1" dirty="0">
                <a:latin typeface="Arial Black" panose="020B0A04020102020204" pitchFamily="34" charset="0"/>
              </a:rPr>
              <a:t>Deficient</a:t>
            </a:r>
            <a:endParaRPr lang="en-US" sz="3200" b="1" dirty="0">
              <a:latin typeface="Arial Black" panose="020B0A04020102020204" pitchFamily="34" charset="0"/>
              <a:ea typeface="+mj-ea"/>
              <a:cs typeface="+mj-cs"/>
            </a:endParaRPr>
          </a:p>
        </p:txBody>
      </p:sp>
      <p:graphicFrame>
        <p:nvGraphicFramePr>
          <p:cNvPr id="3" name="Chart 2">
            <a:extLst>
              <a:ext uri="{FF2B5EF4-FFF2-40B4-BE49-F238E27FC236}">
                <a16:creationId xmlns:a16="http://schemas.microsoft.com/office/drawing/2014/main" id="{0483AF51-E7AD-6648-4DB0-3914948D84A9}"/>
              </a:ext>
            </a:extLst>
          </p:cNvPr>
          <p:cNvGraphicFramePr>
            <a:graphicFrameLocks/>
          </p:cNvGraphicFramePr>
          <p:nvPr>
            <p:extLst>
              <p:ext uri="{D42A27DB-BD31-4B8C-83A1-F6EECF244321}">
                <p14:modId xmlns:p14="http://schemas.microsoft.com/office/powerpoint/2010/main" val="3342260208"/>
              </p:ext>
            </p:extLst>
          </p:nvPr>
        </p:nvGraphicFramePr>
        <p:xfrm>
          <a:off x="336000" y="1114429"/>
          <a:ext cx="5760000" cy="504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a:extLst>
              <a:ext uri="{FF2B5EF4-FFF2-40B4-BE49-F238E27FC236}">
                <a16:creationId xmlns:a16="http://schemas.microsoft.com/office/drawing/2014/main" id="{FA02B2BE-3CDF-4881-2A10-B1DCE085D1BF}"/>
              </a:ext>
            </a:extLst>
          </p:cNvPr>
          <p:cNvGraphicFramePr>
            <a:graphicFrameLocks/>
          </p:cNvGraphicFramePr>
          <p:nvPr>
            <p:extLst>
              <p:ext uri="{D42A27DB-BD31-4B8C-83A1-F6EECF244321}">
                <p14:modId xmlns:p14="http://schemas.microsoft.com/office/powerpoint/2010/main" val="4270798953"/>
              </p:ext>
            </p:extLst>
          </p:nvPr>
        </p:nvGraphicFramePr>
        <p:xfrm>
          <a:off x="6227846" y="1114429"/>
          <a:ext cx="5760000" cy="5040000"/>
        </p:xfrm>
        <a:graphic>
          <a:graphicData uri="http://schemas.openxmlformats.org/drawingml/2006/chart">
            <c:chart xmlns:c="http://schemas.openxmlformats.org/drawingml/2006/chart" xmlns:r="http://schemas.openxmlformats.org/officeDocument/2006/relationships" r:id="rId4"/>
          </a:graphicData>
        </a:graphic>
      </p:graphicFrame>
      <p:sp>
        <p:nvSpPr>
          <p:cNvPr id="9" name="Title 2">
            <a:extLst>
              <a:ext uri="{FF2B5EF4-FFF2-40B4-BE49-F238E27FC236}">
                <a16:creationId xmlns:a16="http://schemas.microsoft.com/office/drawing/2014/main" id="{E501868E-875B-6E39-F6D7-E6CE3728788D}"/>
              </a:ext>
            </a:extLst>
          </p:cNvPr>
          <p:cNvSpPr txBox="1">
            <a:spLocks/>
          </p:cNvSpPr>
          <p:nvPr/>
        </p:nvSpPr>
        <p:spPr>
          <a:xfrm>
            <a:off x="1971955" y="617731"/>
            <a:ext cx="2262576" cy="498118"/>
          </a:xfrm>
          <a:prstGeom prst="rect">
            <a:avLst/>
          </a:prstGeom>
        </p:spPr>
        <p:txBody>
          <a:bodyPr vert="horz" anchor="ctr">
            <a:normAutofit lnSpcReduction="10000"/>
          </a:bodyPr>
          <a:lstStyle/>
          <a:p>
            <a:pPr lvl="0" algn="ctr">
              <a:spcBef>
                <a:spcPct val="0"/>
              </a:spcBef>
            </a:pPr>
            <a:r>
              <a:rPr lang="en-US" sz="2800" b="1" dirty="0">
                <a:solidFill>
                  <a:srgbClr val="FF0000"/>
                </a:solidFill>
                <a:latin typeface="+mj-lt"/>
                <a:ea typeface="+mj-ea"/>
                <a:cs typeface="+mj-cs"/>
              </a:rPr>
              <a:t>2016</a:t>
            </a:r>
          </a:p>
        </p:txBody>
      </p:sp>
      <p:sp>
        <p:nvSpPr>
          <p:cNvPr id="12" name="Title 2">
            <a:extLst>
              <a:ext uri="{FF2B5EF4-FFF2-40B4-BE49-F238E27FC236}">
                <a16:creationId xmlns:a16="http://schemas.microsoft.com/office/drawing/2014/main" id="{DA91162D-CC81-4333-EBE0-21984371D3FF}"/>
              </a:ext>
            </a:extLst>
          </p:cNvPr>
          <p:cNvSpPr txBox="1">
            <a:spLocks/>
          </p:cNvSpPr>
          <p:nvPr/>
        </p:nvSpPr>
        <p:spPr>
          <a:xfrm>
            <a:off x="8054927" y="604841"/>
            <a:ext cx="1973499" cy="498118"/>
          </a:xfrm>
          <a:prstGeom prst="rect">
            <a:avLst/>
          </a:prstGeom>
        </p:spPr>
        <p:txBody>
          <a:bodyPr vert="horz" anchor="ctr">
            <a:normAutofit lnSpcReduction="10000"/>
          </a:bodyPr>
          <a:lstStyle/>
          <a:p>
            <a:pPr lvl="0" algn="ctr">
              <a:spcBef>
                <a:spcPct val="0"/>
              </a:spcBef>
            </a:pPr>
            <a:r>
              <a:rPr lang="en-US" sz="2800" b="1" dirty="0">
                <a:solidFill>
                  <a:srgbClr val="FF0000"/>
                </a:solidFill>
                <a:latin typeface="+mj-lt"/>
                <a:ea typeface="+mj-ea"/>
                <a:cs typeface="+mj-cs"/>
              </a:rPr>
              <a:t>2022</a:t>
            </a:r>
          </a:p>
        </p:txBody>
      </p:sp>
      <p:sp>
        <p:nvSpPr>
          <p:cNvPr id="14" name="Title 2">
            <a:extLst>
              <a:ext uri="{FF2B5EF4-FFF2-40B4-BE49-F238E27FC236}">
                <a16:creationId xmlns:a16="http://schemas.microsoft.com/office/drawing/2014/main" id="{2CE942C9-7D6A-EE9F-65B3-82D57E213AE0}"/>
              </a:ext>
            </a:extLst>
          </p:cNvPr>
          <p:cNvSpPr txBox="1">
            <a:spLocks/>
          </p:cNvSpPr>
          <p:nvPr/>
        </p:nvSpPr>
        <p:spPr>
          <a:xfrm>
            <a:off x="2098166" y="6216149"/>
            <a:ext cx="2235667" cy="593725"/>
          </a:xfrm>
          <a:prstGeom prst="rect">
            <a:avLst/>
          </a:prstGeom>
          <a:solidFill>
            <a:srgbClr val="FFC000"/>
          </a:solidFill>
        </p:spPr>
        <p:txBody>
          <a:bodyPr vert="horz" anchor="ctr">
            <a:normAutofit/>
          </a:bodyPr>
          <a:lstStyle/>
          <a:p>
            <a:pPr lvl="0" algn="ctr">
              <a:spcBef>
                <a:spcPct val="0"/>
              </a:spcBef>
            </a:pPr>
            <a:r>
              <a:rPr lang="en-US" sz="3200" b="1" dirty="0">
                <a:latin typeface="Arial Black" panose="020B0A04020102020204" pitchFamily="34" charset="0"/>
              </a:rPr>
              <a:t>Deficient</a:t>
            </a:r>
            <a:endParaRPr lang="en-US" sz="3200" b="1" dirty="0">
              <a:latin typeface="Arial Black" panose="020B0A04020102020204" pitchFamily="34" charset="0"/>
              <a:ea typeface="+mj-ea"/>
              <a:cs typeface="+mj-cs"/>
            </a:endParaRPr>
          </a:p>
        </p:txBody>
      </p:sp>
    </p:spTree>
    <p:extLst>
      <p:ext uri="{BB962C8B-B14F-4D97-AF65-F5344CB8AC3E}">
        <p14:creationId xmlns:p14="http://schemas.microsoft.com/office/powerpoint/2010/main" val="2186230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7607" y="94555"/>
            <a:ext cx="1884348" cy="604269"/>
          </a:xfrm>
        </p:spPr>
        <p:txBody>
          <a:bodyPr>
            <a:normAutofit/>
          </a:bodyPr>
          <a:lstStyle/>
          <a:p>
            <a:fld id="{7FAC2B6D-3672-4992-8835-362C8E4B9417}" type="slidenum">
              <a:rPr lang="en-GB" smtClean="0"/>
              <a:pPr/>
              <a:t>19</a:t>
            </a:fld>
            <a:endParaRPr lang="en-GB" dirty="0"/>
          </a:p>
        </p:txBody>
      </p:sp>
      <p:sp>
        <p:nvSpPr>
          <p:cNvPr id="10" name="Title 2">
            <a:extLst>
              <a:ext uri="{FF2B5EF4-FFF2-40B4-BE49-F238E27FC236}">
                <a16:creationId xmlns:a16="http://schemas.microsoft.com/office/drawing/2014/main" id="{3ADDC650-589F-42CA-B3E3-277C9DD7CD7A}"/>
              </a:ext>
            </a:extLst>
          </p:cNvPr>
          <p:cNvSpPr txBox="1">
            <a:spLocks/>
          </p:cNvSpPr>
          <p:nvPr/>
        </p:nvSpPr>
        <p:spPr>
          <a:xfrm>
            <a:off x="3063240" y="0"/>
            <a:ext cx="6560820" cy="616181"/>
          </a:xfrm>
          <a:prstGeom prst="rect">
            <a:avLst/>
          </a:prstGeom>
        </p:spPr>
        <p:txBody>
          <a:bodyPr vert="horz" anchor="ctr">
            <a:normAutofit fontScale="85000" lnSpcReduction="10000"/>
          </a:bodyPr>
          <a:lstStyle/>
          <a:p>
            <a:pPr lvl="0" algn="ctr">
              <a:spcBef>
                <a:spcPct val="0"/>
              </a:spcBef>
            </a:pPr>
            <a:r>
              <a:rPr lang="en-US" sz="3200" b="1" dirty="0"/>
              <a:t>Governance and Youth Participation</a:t>
            </a:r>
            <a:endParaRPr lang="en-US" sz="3200" b="1" dirty="0">
              <a:latin typeface="+mj-lt"/>
              <a:ea typeface="+mj-ea"/>
              <a:cs typeface="+mj-cs"/>
            </a:endParaRPr>
          </a:p>
        </p:txBody>
      </p:sp>
      <p:sp>
        <p:nvSpPr>
          <p:cNvPr id="13" name="Title 2">
            <a:extLst>
              <a:ext uri="{FF2B5EF4-FFF2-40B4-BE49-F238E27FC236}">
                <a16:creationId xmlns:a16="http://schemas.microsoft.com/office/drawing/2014/main" id="{00D8081A-82C7-F61F-F5F2-458F342BD10F}"/>
              </a:ext>
            </a:extLst>
          </p:cNvPr>
          <p:cNvSpPr txBox="1">
            <a:spLocks/>
          </p:cNvSpPr>
          <p:nvPr/>
        </p:nvSpPr>
        <p:spPr>
          <a:xfrm>
            <a:off x="2217018" y="6183801"/>
            <a:ext cx="2235667" cy="593725"/>
          </a:xfrm>
          <a:prstGeom prst="rect">
            <a:avLst/>
          </a:prstGeom>
          <a:solidFill>
            <a:srgbClr val="FFFF00"/>
          </a:solidFill>
        </p:spPr>
        <p:txBody>
          <a:bodyPr vert="horz" anchor="ctr">
            <a:normAutofit/>
          </a:bodyPr>
          <a:lstStyle/>
          <a:p>
            <a:pPr lvl="0" algn="ctr">
              <a:spcBef>
                <a:spcPct val="0"/>
              </a:spcBef>
            </a:pPr>
            <a:r>
              <a:rPr lang="en-US" sz="3200" b="1" dirty="0">
                <a:latin typeface="Arial Black" panose="020B0A04020102020204" pitchFamily="34" charset="0"/>
              </a:rPr>
              <a:t>Average</a:t>
            </a:r>
            <a:endParaRPr lang="en-US" sz="3200" b="1" dirty="0">
              <a:latin typeface="Arial Black" panose="020B0A04020102020204" pitchFamily="34" charset="0"/>
              <a:ea typeface="+mj-ea"/>
              <a:cs typeface="+mj-cs"/>
            </a:endParaRPr>
          </a:p>
        </p:txBody>
      </p:sp>
      <p:sp>
        <p:nvSpPr>
          <p:cNvPr id="4" name="Title 2">
            <a:extLst>
              <a:ext uri="{FF2B5EF4-FFF2-40B4-BE49-F238E27FC236}">
                <a16:creationId xmlns:a16="http://schemas.microsoft.com/office/drawing/2014/main" id="{18A02670-3C3B-B076-035E-F8049B1B25E9}"/>
              </a:ext>
            </a:extLst>
          </p:cNvPr>
          <p:cNvSpPr txBox="1">
            <a:spLocks/>
          </p:cNvSpPr>
          <p:nvPr/>
        </p:nvSpPr>
        <p:spPr>
          <a:xfrm>
            <a:off x="8313018" y="6229095"/>
            <a:ext cx="2235667" cy="593725"/>
          </a:xfrm>
          <a:prstGeom prst="rect">
            <a:avLst/>
          </a:prstGeom>
          <a:solidFill>
            <a:srgbClr val="FFFF00"/>
          </a:solidFill>
        </p:spPr>
        <p:txBody>
          <a:bodyPr vert="horz" anchor="ctr">
            <a:normAutofit/>
          </a:bodyPr>
          <a:lstStyle/>
          <a:p>
            <a:pPr lvl="0" algn="ctr">
              <a:spcBef>
                <a:spcPct val="0"/>
              </a:spcBef>
            </a:pPr>
            <a:r>
              <a:rPr lang="en-US" sz="3200" b="1" dirty="0">
                <a:latin typeface="Arial Black" panose="020B0A04020102020204" pitchFamily="34" charset="0"/>
              </a:rPr>
              <a:t>Average</a:t>
            </a:r>
            <a:endParaRPr lang="en-US" sz="3200" b="1" dirty="0">
              <a:latin typeface="Arial Black" panose="020B0A04020102020204" pitchFamily="34" charset="0"/>
              <a:ea typeface="+mj-ea"/>
              <a:cs typeface="+mj-cs"/>
            </a:endParaRPr>
          </a:p>
        </p:txBody>
      </p:sp>
      <p:sp>
        <p:nvSpPr>
          <p:cNvPr id="6" name="Title 2">
            <a:extLst>
              <a:ext uri="{FF2B5EF4-FFF2-40B4-BE49-F238E27FC236}">
                <a16:creationId xmlns:a16="http://schemas.microsoft.com/office/drawing/2014/main" id="{AC3B1F63-39D0-45F6-4B62-F3D80F1E08EF}"/>
              </a:ext>
            </a:extLst>
          </p:cNvPr>
          <p:cNvSpPr txBox="1">
            <a:spLocks/>
          </p:cNvSpPr>
          <p:nvPr/>
        </p:nvSpPr>
        <p:spPr>
          <a:xfrm>
            <a:off x="1971955" y="617731"/>
            <a:ext cx="2262576" cy="498118"/>
          </a:xfrm>
          <a:prstGeom prst="rect">
            <a:avLst/>
          </a:prstGeom>
        </p:spPr>
        <p:txBody>
          <a:bodyPr vert="horz" anchor="ctr">
            <a:normAutofit lnSpcReduction="10000"/>
          </a:bodyPr>
          <a:lstStyle/>
          <a:p>
            <a:pPr lvl="0" algn="ctr">
              <a:spcBef>
                <a:spcPct val="0"/>
              </a:spcBef>
            </a:pPr>
            <a:r>
              <a:rPr lang="en-US" sz="2800" b="1" dirty="0">
                <a:solidFill>
                  <a:srgbClr val="FF0000"/>
                </a:solidFill>
                <a:latin typeface="+mj-lt"/>
                <a:ea typeface="+mj-ea"/>
                <a:cs typeface="+mj-cs"/>
              </a:rPr>
              <a:t>2016</a:t>
            </a:r>
          </a:p>
        </p:txBody>
      </p:sp>
      <p:sp>
        <p:nvSpPr>
          <p:cNvPr id="8" name="Title 2">
            <a:extLst>
              <a:ext uri="{FF2B5EF4-FFF2-40B4-BE49-F238E27FC236}">
                <a16:creationId xmlns:a16="http://schemas.microsoft.com/office/drawing/2014/main" id="{6AD88848-3ED0-3A28-42FD-626CE0E37491}"/>
              </a:ext>
            </a:extLst>
          </p:cNvPr>
          <p:cNvSpPr txBox="1">
            <a:spLocks/>
          </p:cNvSpPr>
          <p:nvPr/>
        </p:nvSpPr>
        <p:spPr>
          <a:xfrm>
            <a:off x="8054927" y="604841"/>
            <a:ext cx="1973499" cy="498118"/>
          </a:xfrm>
          <a:prstGeom prst="rect">
            <a:avLst/>
          </a:prstGeom>
        </p:spPr>
        <p:txBody>
          <a:bodyPr vert="horz" anchor="ctr">
            <a:normAutofit lnSpcReduction="10000"/>
          </a:bodyPr>
          <a:lstStyle/>
          <a:p>
            <a:pPr lvl="0" algn="ctr">
              <a:spcBef>
                <a:spcPct val="0"/>
              </a:spcBef>
            </a:pPr>
            <a:r>
              <a:rPr lang="en-US" sz="2800" b="1" dirty="0">
                <a:solidFill>
                  <a:srgbClr val="FF0000"/>
                </a:solidFill>
                <a:latin typeface="+mj-lt"/>
                <a:ea typeface="+mj-ea"/>
                <a:cs typeface="+mj-cs"/>
              </a:rPr>
              <a:t>2022</a:t>
            </a:r>
          </a:p>
        </p:txBody>
      </p:sp>
      <p:graphicFrame>
        <p:nvGraphicFramePr>
          <p:cNvPr id="11" name="Chart 10">
            <a:extLst>
              <a:ext uri="{FF2B5EF4-FFF2-40B4-BE49-F238E27FC236}">
                <a16:creationId xmlns:a16="http://schemas.microsoft.com/office/drawing/2014/main" id="{02A7277B-7819-5866-D070-D233A6325464}"/>
              </a:ext>
            </a:extLst>
          </p:cNvPr>
          <p:cNvGraphicFramePr>
            <a:graphicFrameLocks/>
          </p:cNvGraphicFramePr>
          <p:nvPr>
            <p:extLst>
              <p:ext uri="{D42A27DB-BD31-4B8C-83A1-F6EECF244321}">
                <p14:modId xmlns:p14="http://schemas.microsoft.com/office/powerpoint/2010/main" val="3195507922"/>
              </p:ext>
            </p:extLst>
          </p:nvPr>
        </p:nvGraphicFramePr>
        <p:xfrm>
          <a:off x="378463" y="1143801"/>
          <a:ext cx="5760000" cy="504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a:extLst>
              <a:ext uri="{FF2B5EF4-FFF2-40B4-BE49-F238E27FC236}">
                <a16:creationId xmlns:a16="http://schemas.microsoft.com/office/drawing/2014/main" id="{D9D100A4-F695-B481-2A77-244905D172F3}"/>
              </a:ext>
            </a:extLst>
          </p:cNvPr>
          <p:cNvGraphicFramePr>
            <a:graphicFrameLocks/>
          </p:cNvGraphicFramePr>
          <p:nvPr>
            <p:extLst>
              <p:ext uri="{D42A27DB-BD31-4B8C-83A1-F6EECF244321}">
                <p14:modId xmlns:p14="http://schemas.microsoft.com/office/powerpoint/2010/main" val="1929538902"/>
              </p:ext>
            </p:extLst>
          </p:nvPr>
        </p:nvGraphicFramePr>
        <p:xfrm>
          <a:off x="6255388" y="1102959"/>
          <a:ext cx="5760000" cy="504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93589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1"/>
                </a:solidFill>
              </a:rPr>
              <a:t>Outline of  Presentation</a:t>
            </a:r>
          </a:p>
        </p:txBody>
      </p:sp>
      <p:sp>
        <p:nvSpPr>
          <p:cNvPr id="3" name="Content Placeholder 2"/>
          <p:cNvSpPr>
            <a:spLocks noGrp="1"/>
          </p:cNvSpPr>
          <p:nvPr>
            <p:ph idx="1"/>
          </p:nvPr>
        </p:nvSpPr>
        <p:spPr>
          <a:xfrm>
            <a:off x="1957928" y="1685366"/>
            <a:ext cx="6395498" cy="4201084"/>
          </a:xfrm>
        </p:spPr>
        <p:txBody>
          <a:bodyPr>
            <a:normAutofit/>
          </a:bodyPr>
          <a:lstStyle/>
          <a:p>
            <a:pPr>
              <a:lnSpc>
                <a:spcPct val="150000"/>
              </a:lnSpc>
              <a:buFont typeface="Wingdings" panose="05000000000000000000" pitchFamily="2" charset="2"/>
              <a:buChar char="Ø"/>
            </a:pPr>
            <a:r>
              <a:rPr lang="en-GB" sz="2800" dirty="0">
                <a:solidFill>
                  <a:schemeClr val="tx1"/>
                </a:solidFill>
                <a:ea typeface="Tahoma" panose="020B0604030504040204" pitchFamily="34" charset="0"/>
                <a:cs typeface="Tahoma" panose="020B0604030504040204" pitchFamily="34" charset="0"/>
              </a:rPr>
              <a:t>Introduction</a:t>
            </a:r>
          </a:p>
          <a:p>
            <a:pPr>
              <a:lnSpc>
                <a:spcPct val="150000"/>
              </a:lnSpc>
              <a:buFont typeface="Wingdings" panose="05000000000000000000" pitchFamily="2" charset="2"/>
              <a:buChar char="Ø"/>
            </a:pPr>
            <a:r>
              <a:rPr lang="en-GB" sz="2800" dirty="0">
                <a:solidFill>
                  <a:schemeClr val="tx1"/>
                </a:solidFill>
                <a:ea typeface="Tahoma" panose="020B0604030504040204" pitchFamily="34" charset="0"/>
                <a:cs typeface="Tahoma" panose="020B0604030504040204" pitchFamily="34" charset="0"/>
              </a:rPr>
              <a:t>DD Roadmaps in Nigeria</a:t>
            </a:r>
          </a:p>
          <a:p>
            <a:pPr>
              <a:lnSpc>
                <a:spcPct val="150000"/>
              </a:lnSpc>
              <a:buFont typeface="Wingdings" panose="05000000000000000000" pitchFamily="2" charset="2"/>
              <a:buChar char="Ø"/>
            </a:pPr>
            <a:r>
              <a:rPr lang="en-GB" sz="2800" dirty="0">
                <a:solidFill>
                  <a:schemeClr val="tx1"/>
                </a:solidFill>
              </a:rPr>
              <a:t>Methodology of the Evaluation</a:t>
            </a:r>
          </a:p>
          <a:p>
            <a:pPr>
              <a:lnSpc>
                <a:spcPct val="150000"/>
              </a:lnSpc>
              <a:buFont typeface="Wingdings" panose="05000000000000000000" pitchFamily="2" charset="2"/>
              <a:buChar char="Ø"/>
            </a:pPr>
            <a:r>
              <a:rPr lang="en-GB" sz="2800" dirty="0">
                <a:solidFill>
                  <a:schemeClr val="tx1"/>
                </a:solidFill>
              </a:rPr>
              <a:t>Results</a:t>
            </a:r>
          </a:p>
          <a:p>
            <a:pPr>
              <a:lnSpc>
                <a:spcPct val="150000"/>
              </a:lnSpc>
              <a:buFont typeface="Wingdings" panose="05000000000000000000" pitchFamily="2" charset="2"/>
              <a:buChar char="Ø"/>
            </a:pPr>
            <a:r>
              <a:rPr lang="en-GB" sz="2800" dirty="0">
                <a:solidFill>
                  <a:schemeClr val="tx1"/>
                </a:solidFill>
              </a:rPr>
              <a:t>Conclusion </a:t>
            </a:r>
          </a:p>
        </p:txBody>
      </p:sp>
      <p:sp>
        <p:nvSpPr>
          <p:cNvPr id="4" name="Slide Number Placeholder 3"/>
          <p:cNvSpPr>
            <a:spLocks noGrp="1"/>
          </p:cNvSpPr>
          <p:nvPr>
            <p:ph type="sldNum" sz="quarter" idx="12"/>
          </p:nvPr>
        </p:nvSpPr>
        <p:spPr/>
        <p:txBody>
          <a:bodyPr/>
          <a:lstStyle/>
          <a:p>
            <a:fld id="{FAEF9944-A4F6-4C59-AEBD-678D6480B8EA}" type="slidenum">
              <a:rPr lang="en-US" smtClean="0"/>
              <a:t>2</a:t>
            </a:fld>
            <a:endParaRPr lang="en-US" dirty="0"/>
          </a:p>
        </p:txBody>
      </p:sp>
    </p:spTree>
    <p:extLst>
      <p:ext uri="{BB962C8B-B14F-4D97-AF65-F5344CB8AC3E}">
        <p14:creationId xmlns:p14="http://schemas.microsoft.com/office/powerpoint/2010/main" val="31358083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7607" y="94555"/>
            <a:ext cx="1884348" cy="604269"/>
          </a:xfrm>
        </p:spPr>
        <p:txBody>
          <a:bodyPr>
            <a:normAutofit/>
          </a:bodyPr>
          <a:lstStyle/>
          <a:p>
            <a:fld id="{7FAC2B6D-3672-4992-8835-362C8E4B9417}" type="slidenum">
              <a:rPr lang="en-GB" smtClean="0"/>
              <a:pPr/>
              <a:t>20</a:t>
            </a:fld>
            <a:endParaRPr lang="en-GB" dirty="0"/>
          </a:p>
        </p:txBody>
      </p:sp>
      <p:sp>
        <p:nvSpPr>
          <p:cNvPr id="10" name="Title 2">
            <a:extLst>
              <a:ext uri="{FF2B5EF4-FFF2-40B4-BE49-F238E27FC236}">
                <a16:creationId xmlns:a16="http://schemas.microsoft.com/office/drawing/2014/main" id="{3ADDC650-589F-42CA-B3E3-277C9DD7CD7A}"/>
              </a:ext>
            </a:extLst>
          </p:cNvPr>
          <p:cNvSpPr txBox="1">
            <a:spLocks/>
          </p:cNvSpPr>
          <p:nvPr/>
        </p:nvSpPr>
        <p:spPr>
          <a:xfrm>
            <a:off x="3063240" y="0"/>
            <a:ext cx="6560820" cy="616181"/>
          </a:xfrm>
          <a:prstGeom prst="rect">
            <a:avLst/>
          </a:prstGeom>
        </p:spPr>
        <p:txBody>
          <a:bodyPr vert="horz" anchor="ctr">
            <a:normAutofit fontScale="92500"/>
          </a:bodyPr>
          <a:lstStyle/>
          <a:p>
            <a:pPr lvl="0" algn="ctr">
              <a:spcBef>
                <a:spcPct val="0"/>
              </a:spcBef>
            </a:pPr>
            <a:r>
              <a:rPr lang="en-US" sz="3200" b="1" dirty="0"/>
              <a:t>Practical Evidence Building on DD</a:t>
            </a:r>
            <a:endParaRPr lang="en-US" sz="3200" b="1" dirty="0">
              <a:latin typeface="+mj-lt"/>
              <a:ea typeface="+mj-ea"/>
              <a:cs typeface="+mj-cs"/>
            </a:endParaRPr>
          </a:p>
        </p:txBody>
      </p:sp>
      <p:sp>
        <p:nvSpPr>
          <p:cNvPr id="8" name="Title 2">
            <a:extLst>
              <a:ext uri="{FF2B5EF4-FFF2-40B4-BE49-F238E27FC236}">
                <a16:creationId xmlns:a16="http://schemas.microsoft.com/office/drawing/2014/main" id="{76FF632E-CE41-10CF-D1A3-DF0922B48831}"/>
              </a:ext>
            </a:extLst>
          </p:cNvPr>
          <p:cNvSpPr txBox="1">
            <a:spLocks/>
          </p:cNvSpPr>
          <p:nvPr/>
        </p:nvSpPr>
        <p:spPr>
          <a:xfrm>
            <a:off x="6876520" y="6160941"/>
            <a:ext cx="4457700" cy="593725"/>
          </a:xfrm>
          <a:prstGeom prst="rect">
            <a:avLst/>
          </a:prstGeom>
          <a:solidFill>
            <a:srgbClr val="FF0000"/>
          </a:solidFill>
        </p:spPr>
        <p:txBody>
          <a:bodyPr vert="horz" anchor="ctr">
            <a:normAutofit/>
          </a:bodyPr>
          <a:lstStyle/>
          <a:p>
            <a:pPr lvl="0" algn="ctr">
              <a:spcBef>
                <a:spcPct val="0"/>
              </a:spcBef>
            </a:pPr>
            <a:r>
              <a:rPr lang="en-US" sz="3200" b="1" dirty="0">
                <a:latin typeface="Arial Black" panose="020B0A04020102020204" pitchFamily="34" charset="0"/>
              </a:rPr>
              <a:t>Critically Deficient</a:t>
            </a:r>
            <a:endParaRPr lang="en-US" sz="3200" b="1" dirty="0">
              <a:latin typeface="Arial Black" panose="020B0A04020102020204" pitchFamily="34" charset="0"/>
              <a:ea typeface="+mj-ea"/>
              <a:cs typeface="+mj-cs"/>
            </a:endParaRPr>
          </a:p>
        </p:txBody>
      </p:sp>
      <p:graphicFrame>
        <p:nvGraphicFramePr>
          <p:cNvPr id="3" name="Chart 2">
            <a:extLst>
              <a:ext uri="{FF2B5EF4-FFF2-40B4-BE49-F238E27FC236}">
                <a16:creationId xmlns:a16="http://schemas.microsoft.com/office/drawing/2014/main" id="{49501EF9-CB0B-1D81-E907-8C6CAAD26A5E}"/>
              </a:ext>
            </a:extLst>
          </p:cNvPr>
          <p:cNvGraphicFramePr>
            <a:graphicFrameLocks/>
          </p:cNvGraphicFramePr>
          <p:nvPr>
            <p:extLst>
              <p:ext uri="{D42A27DB-BD31-4B8C-83A1-F6EECF244321}">
                <p14:modId xmlns:p14="http://schemas.microsoft.com/office/powerpoint/2010/main" val="2362800690"/>
              </p:ext>
            </p:extLst>
          </p:nvPr>
        </p:nvGraphicFramePr>
        <p:xfrm>
          <a:off x="303883" y="997844"/>
          <a:ext cx="5896891" cy="5040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2">
            <a:extLst>
              <a:ext uri="{FF2B5EF4-FFF2-40B4-BE49-F238E27FC236}">
                <a16:creationId xmlns:a16="http://schemas.microsoft.com/office/drawing/2014/main" id="{3896C3AF-10C9-2555-2CF3-101872A8AF0E}"/>
              </a:ext>
            </a:extLst>
          </p:cNvPr>
          <p:cNvSpPr txBox="1">
            <a:spLocks/>
          </p:cNvSpPr>
          <p:nvPr/>
        </p:nvSpPr>
        <p:spPr>
          <a:xfrm>
            <a:off x="1971955" y="617731"/>
            <a:ext cx="2262576" cy="498118"/>
          </a:xfrm>
          <a:prstGeom prst="rect">
            <a:avLst/>
          </a:prstGeom>
        </p:spPr>
        <p:txBody>
          <a:bodyPr vert="horz" anchor="ctr">
            <a:normAutofit lnSpcReduction="10000"/>
          </a:bodyPr>
          <a:lstStyle/>
          <a:p>
            <a:pPr lvl="0" algn="ctr">
              <a:spcBef>
                <a:spcPct val="0"/>
              </a:spcBef>
            </a:pPr>
            <a:r>
              <a:rPr lang="en-US" sz="2800" b="1" dirty="0">
                <a:solidFill>
                  <a:srgbClr val="FF0000"/>
                </a:solidFill>
                <a:latin typeface="+mj-lt"/>
                <a:ea typeface="+mj-ea"/>
                <a:cs typeface="+mj-cs"/>
              </a:rPr>
              <a:t>2016</a:t>
            </a:r>
          </a:p>
        </p:txBody>
      </p:sp>
      <p:sp>
        <p:nvSpPr>
          <p:cNvPr id="9" name="Title 2">
            <a:extLst>
              <a:ext uri="{FF2B5EF4-FFF2-40B4-BE49-F238E27FC236}">
                <a16:creationId xmlns:a16="http://schemas.microsoft.com/office/drawing/2014/main" id="{75A2779C-EC3B-ED34-5C17-962FC85FE030}"/>
              </a:ext>
            </a:extLst>
          </p:cNvPr>
          <p:cNvSpPr txBox="1">
            <a:spLocks/>
          </p:cNvSpPr>
          <p:nvPr/>
        </p:nvSpPr>
        <p:spPr>
          <a:xfrm>
            <a:off x="8054927" y="604841"/>
            <a:ext cx="1973499" cy="498118"/>
          </a:xfrm>
          <a:prstGeom prst="rect">
            <a:avLst/>
          </a:prstGeom>
        </p:spPr>
        <p:txBody>
          <a:bodyPr vert="horz" anchor="ctr">
            <a:normAutofit lnSpcReduction="10000"/>
          </a:bodyPr>
          <a:lstStyle/>
          <a:p>
            <a:pPr lvl="0" algn="ctr">
              <a:spcBef>
                <a:spcPct val="0"/>
              </a:spcBef>
            </a:pPr>
            <a:r>
              <a:rPr lang="en-US" sz="2800" b="1" dirty="0">
                <a:solidFill>
                  <a:srgbClr val="FF0000"/>
                </a:solidFill>
                <a:latin typeface="+mj-lt"/>
                <a:ea typeface="+mj-ea"/>
                <a:cs typeface="+mj-cs"/>
              </a:rPr>
              <a:t>2022</a:t>
            </a:r>
          </a:p>
        </p:txBody>
      </p:sp>
      <p:graphicFrame>
        <p:nvGraphicFramePr>
          <p:cNvPr id="12" name="Chart 11">
            <a:extLst>
              <a:ext uri="{FF2B5EF4-FFF2-40B4-BE49-F238E27FC236}">
                <a16:creationId xmlns:a16="http://schemas.microsoft.com/office/drawing/2014/main" id="{99B8B845-A0B1-359B-609B-3A9855730647}"/>
              </a:ext>
            </a:extLst>
          </p:cNvPr>
          <p:cNvGraphicFramePr>
            <a:graphicFrameLocks/>
          </p:cNvGraphicFramePr>
          <p:nvPr>
            <p:extLst>
              <p:ext uri="{D42A27DB-BD31-4B8C-83A1-F6EECF244321}">
                <p14:modId xmlns:p14="http://schemas.microsoft.com/office/powerpoint/2010/main" val="1273293588"/>
              </p:ext>
            </p:extLst>
          </p:nvPr>
        </p:nvGraphicFramePr>
        <p:xfrm>
          <a:off x="6349195" y="997844"/>
          <a:ext cx="5760000" cy="5040000"/>
        </p:xfrm>
        <a:graphic>
          <a:graphicData uri="http://schemas.openxmlformats.org/drawingml/2006/chart">
            <c:chart xmlns:c="http://schemas.openxmlformats.org/drawingml/2006/chart" xmlns:r="http://schemas.openxmlformats.org/officeDocument/2006/relationships" r:id="rId4"/>
          </a:graphicData>
        </a:graphic>
      </p:graphicFrame>
      <p:sp>
        <p:nvSpPr>
          <p:cNvPr id="14" name="Title 2">
            <a:extLst>
              <a:ext uri="{FF2B5EF4-FFF2-40B4-BE49-F238E27FC236}">
                <a16:creationId xmlns:a16="http://schemas.microsoft.com/office/drawing/2014/main" id="{C2070E88-2090-E88B-A9BC-D3EB3B028BF8}"/>
              </a:ext>
            </a:extLst>
          </p:cNvPr>
          <p:cNvSpPr txBox="1">
            <a:spLocks/>
          </p:cNvSpPr>
          <p:nvPr/>
        </p:nvSpPr>
        <p:spPr>
          <a:xfrm>
            <a:off x="1151995" y="6149682"/>
            <a:ext cx="4457700" cy="593725"/>
          </a:xfrm>
          <a:prstGeom prst="rect">
            <a:avLst/>
          </a:prstGeom>
          <a:solidFill>
            <a:srgbClr val="FF0000"/>
          </a:solidFill>
        </p:spPr>
        <p:txBody>
          <a:bodyPr vert="horz" anchor="ctr">
            <a:normAutofit/>
          </a:bodyPr>
          <a:lstStyle/>
          <a:p>
            <a:pPr lvl="0" algn="ctr">
              <a:spcBef>
                <a:spcPct val="0"/>
              </a:spcBef>
            </a:pPr>
            <a:r>
              <a:rPr lang="en-US" sz="3200" b="1" dirty="0">
                <a:latin typeface="Arial Black" panose="020B0A04020102020204" pitchFamily="34" charset="0"/>
              </a:rPr>
              <a:t>Critically Deficient</a:t>
            </a:r>
            <a:endParaRPr lang="en-US" sz="3200" b="1" dirty="0">
              <a:latin typeface="Arial Black" panose="020B0A04020102020204" pitchFamily="34" charset="0"/>
              <a:ea typeface="+mj-ea"/>
              <a:cs typeface="+mj-cs"/>
            </a:endParaRPr>
          </a:p>
        </p:txBody>
      </p:sp>
    </p:spTree>
    <p:extLst>
      <p:ext uri="{BB962C8B-B14F-4D97-AF65-F5344CB8AC3E}">
        <p14:creationId xmlns:p14="http://schemas.microsoft.com/office/powerpoint/2010/main" val="16935023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7607" y="94555"/>
            <a:ext cx="1884348" cy="604269"/>
          </a:xfrm>
        </p:spPr>
        <p:txBody>
          <a:bodyPr>
            <a:normAutofit/>
          </a:bodyPr>
          <a:lstStyle/>
          <a:p>
            <a:fld id="{7FAC2B6D-3672-4992-8835-362C8E4B9417}" type="slidenum">
              <a:rPr lang="en-GB" smtClean="0"/>
              <a:pPr/>
              <a:t>21</a:t>
            </a:fld>
            <a:endParaRPr lang="en-GB" dirty="0"/>
          </a:p>
        </p:txBody>
      </p:sp>
      <p:sp>
        <p:nvSpPr>
          <p:cNvPr id="10" name="Title 2">
            <a:extLst>
              <a:ext uri="{FF2B5EF4-FFF2-40B4-BE49-F238E27FC236}">
                <a16:creationId xmlns:a16="http://schemas.microsoft.com/office/drawing/2014/main" id="{3ADDC650-589F-42CA-B3E3-277C9DD7CD7A}"/>
              </a:ext>
            </a:extLst>
          </p:cNvPr>
          <p:cNvSpPr txBox="1">
            <a:spLocks/>
          </p:cNvSpPr>
          <p:nvPr/>
        </p:nvSpPr>
        <p:spPr>
          <a:xfrm>
            <a:off x="3615690" y="47625"/>
            <a:ext cx="4909185" cy="616181"/>
          </a:xfrm>
          <a:prstGeom prst="rect">
            <a:avLst/>
          </a:prstGeom>
        </p:spPr>
        <p:txBody>
          <a:bodyPr vert="horz" anchor="ctr">
            <a:normAutofit fontScale="92500"/>
          </a:bodyPr>
          <a:lstStyle/>
          <a:p>
            <a:pPr lvl="0" algn="ctr">
              <a:spcBef>
                <a:spcPct val="0"/>
              </a:spcBef>
            </a:pPr>
            <a:r>
              <a:rPr lang="en-US" sz="3200" b="1" dirty="0"/>
              <a:t>DEMOGRAPHIC DIVIDEND</a:t>
            </a:r>
            <a:endParaRPr lang="en-US" sz="3200" b="1" dirty="0">
              <a:latin typeface="+mj-lt"/>
              <a:ea typeface="+mj-ea"/>
              <a:cs typeface="+mj-cs"/>
            </a:endParaRPr>
          </a:p>
        </p:txBody>
      </p:sp>
      <p:graphicFrame>
        <p:nvGraphicFramePr>
          <p:cNvPr id="6" name="Chart 5">
            <a:extLst>
              <a:ext uri="{FF2B5EF4-FFF2-40B4-BE49-F238E27FC236}">
                <a16:creationId xmlns:a16="http://schemas.microsoft.com/office/drawing/2014/main" id="{29B1FC1D-24B7-131A-9148-392D9840BA4A}"/>
              </a:ext>
            </a:extLst>
          </p:cNvPr>
          <p:cNvGraphicFramePr>
            <a:graphicFrameLocks/>
          </p:cNvGraphicFramePr>
          <p:nvPr>
            <p:extLst>
              <p:ext uri="{D42A27DB-BD31-4B8C-83A1-F6EECF244321}">
                <p14:modId xmlns:p14="http://schemas.microsoft.com/office/powerpoint/2010/main" val="1529529103"/>
              </p:ext>
            </p:extLst>
          </p:nvPr>
        </p:nvGraphicFramePr>
        <p:xfrm>
          <a:off x="336000" y="1089975"/>
          <a:ext cx="5760000" cy="504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id="{29B52190-4354-45D9-82E6-4D5706E845B1}"/>
              </a:ext>
            </a:extLst>
          </p:cNvPr>
          <p:cNvGraphicFramePr>
            <a:graphicFrameLocks/>
          </p:cNvGraphicFramePr>
          <p:nvPr>
            <p:extLst>
              <p:ext uri="{D42A27DB-BD31-4B8C-83A1-F6EECF244321}">
                <p14:modId xmlns:p14="http://schemas.microsoft.com/office/powerpoint/2010/main" val="3600700307"/>
              </p:ext>
            </p:extLst>
          </p:nvPr>
        </p:nvGraphicFramePr>
        <p:xfrm>
          <a:off x="6118879" y="1115849"/>
          <a:ext cx="5760000" cy="5040000"/>
        </p:xfrm>
        <a:graphic>
          <a:graphicData uri="http://schemas.openxmlformats.org/drawingml/2006/chart">
            <c:chart xmlns:c="http://schemas.openxmlformats.org/drawingml/2006/chart" xmlns:r="http://schemas.openxmlformats.org/officeDocument/2006/relationships" r:id="rId4"/>
          </a:graphicData>
        </a:graphic>
      </p:graphicFrame>
      <p:sp>
        <p:nvSpPr>
          <p:cNvPr id="11" name="Title 2">
            <a:extLst>
              <a:ext uri="{FF2B5EF4-FFF2-40B4-BE49-F238E27FC236}">
                <a16:creationId xmlns:a16="http://schemas.microsoft.com/office/drawing/2014/main" id="{806B9A31-01AE-6DA2-ABBA-E34720707278}"/>
              </a:ext>
            </a:extLst>
          </p:cNvPr>
          <p:cNvSpPr txBox="1">
            <a:spLocks/>
          </p:cNvSpPr>
          <p:nvPr/>
        </p:nvSpPr>
        <p:spPr>
          <a:xfrm>
            <a:off x="1971955" y="617731"/>
            <a:ext cx="2262576" cy="498118"/>
          </a:xfrm>
          <a:prstGeom prst="rect">
            <a:avLst/>
          </a:prstGeom>
        </p:spPr>
        <p:txBody>
          <a:bodyPr vert="horz" anchor="ctr">
            <a:normAutofit lnSpcReduction="10000"/>
          </a:bodyPr>
          <a:lstStyle/>
          <a:p>
            <a:pPr lvl="0" algn="ctr">
              <a:spcBef>
                <a:spcPct val="0"/>
              </a:spcBef>
            </a:pPr>
            <a:r>
              <a:rPr lang="en-US" sz="2800" b="1" dirty="0">
                <a:solidFill>
                  <a:srgbClr val="FF0000"/>
                </a:solidFill>
                <a:latin typeface="+mj-lt"/>
                <a:ea typeface="+mj-ea"/>
                <a:cs typeface="+mj-cs"/>
              </a:rPr>
              <a:t>2016</a:t>
            </a:r>
          </a:p>
        </p:txBody>
      </p:sp>
      <p:sp>
        <p:nvSpPr>
          <p:cNvPr id="12" name="Title 2">
            <a:extLst>
              <a:ext uri="{FF2B5EF4-FFF2-40B4-BE49-F238E27FC236}">
                <a16:creationId xmlns:a16="http://schemas.microsoft.com/office/drawing/2014/main" id="{989AA9FF-EBC5-4BEA-1813-050966523A73}"/>
              </a:ext>
            </a:extLst>
          </p:cNvPr>
          <p:cNvSpPr txBox="1">
            <a:spLocks/>
          </p:cNvSpPr>
          <p:nvPr/>
        </p:nvSpPr>
        <p:spPr>
          <a:xfrm>
            <a:off x="8054927" y="604841"/>
            <a:ext cx="1973499" cy="498118"/>
          </a:xfrm>
          <a:prstGeom prst="rect">
            <a:avLst/>
          </a:prstGeom>
        </p:spPr>
        <p:txBody>
          <a:bodyPr vert="horz" anchor="ctr">
            <a:normAutofit lnSpcReduction="10000"/>
          </a:bodyPr>
          <a:lstStyle/>
          <a:p>
            <a:pPr lvl="0" algn="ctr">
              <a:spcBef>
                <a:spcPct val="0"/>
              </a:spcBef>
            </a:pPr>
            <a:r>
              <a:rPr lang="en-US" sz="2800" b="1" dirty="0">
                <a:solidFill>
                  <a:srgbClr val="FF0000"/>
                </a:solidFill>
                <a:latin typeface="+mj-lt"/>
                <a:ea typeface="+mj-ea"/>
                <a:cs typeface="+mj-cs"/>
              </a:rPr>
              <a:t>2022</a:t>
            </a:r>
          </a:p>
        </p:txBody>
      </p:sp>
      <p:sp>
        <p:nvSpPr>
          <p:cNvPr id="4" name="TextBox 3">
            <a:extLst>
              <a:ext uri="{FF2B5EF4-FFF2-40B4-BE49-F238E27FC236}">
                <a16:creationId xmlns:a16="http://schemas.microsoft.com/office/drawing/2014/main" id="{6176B389-0FAB-8D99-2C2E-48F788152878}"/>
              </a:ext>
            </a:extLst>
          </p:cNvPr>
          <p:cNvSpPr txBox="1"/>
          <p:nvPr/>
        </p:nvSpPr>
        <p:spPr>
          <a:xfrm>
            <a:off x="10792544" y="1236351"/>
            <a:ext cx="1048936" cy="584775"/>
          </a:xfrm>
          <a:prstGeom prst="rect">
            <a:avLst/>
          </a:prstGeom>
          <a:noFill/>
          <a:ln>
            <a:noFill/>
          </a:ln>
        </p:spPr>
        <p:txBody>
          <a:bodyPr wrap="square" rtlCol="0">
            <a:spAutoFit/>
          </a:bodyPr>
          <a:lstStyle/>
          <a:p>
            <a:pPr algn="ctr"/>
            <a:r>
              <a:rPr lang="en-US" sz="3200" b="1" dirty="0">
                <a:solidFill>
                  <a:srgbClr val="FF0000"/>
                </a:solidFill>
              </a:rPr>
              <a:t>38.7</a:t>
            </a:r>
            <a:endParaRPr lang="x-none" sz="3200" b="1" dirty="0">
              <a:solidFill>
                <a:srgbClr val="FF0000"/>
              </a:solidFill>
            </a:endParaRPr>
          </a:p>
        </p:txBody>
      </p:sp>
      <p:sp>
        <p:nvSpPr>
          <p:cNvPr id="16" name="TextBox 15">
            <a:extLst>
              <a:ext uri="{FF2B5EF4-FFF2-40B4-BE49-F238E27FC236}">
                <a16:creationId xmlns:a16="http://schemas.microsoft.com/office/drawing/2014/main" id="{D7D51563-984D-7792-B803-B51D101254D3}"/>
              </a:ext>
            </a:extLst>
          </p:cNvPr>
          <p:cNvSpPr txBox="1"/>
          <p:nvPr/>
        </p:nvSpPr>
        <p:spPr>
          <a:xfrm>
            <a:off x="365477" y="1171068"/>
            <a:ext cx="1048936" cy="584775"/>
          </a:xfrm>
          <a:prstGeom prst="rect">
            <a:avLst/>
          </a:prstGeom>
          <a:noFill/>
          <a:ln>
            <a:noFill/>
          </a:ln>
        </p:spPr>
        <p:txBody>
          <a:bodyPr wrap="square" rtlCol="0">
            <a:spAutoFit/>
          </a:bodyPr>
          <a:lstStyle/>
          <a:p>
            <a:pPr algn="ctr"/>
            <a:r>
              <a:rPr lang="en-US" sz="3200" b="1" dirty="0">
                <a:solidFill>
                  <a:srgbClr val="FF0000"/>
                </a:solidFill>
              </a:rPr>
              <a:t>37.4</a:t>
            </a:r>
            <a:endParaRPr lang="x-none" sz="3200" b="1" dirty="0">
              <a:solidFill>
                <a:srgbClr val="FF0000"/>
              </a:solidFill>
            </a:endParaRPr>
          </a:p>
        </p:txBody>
      </p:sp>
      <p:sp>
        <p:nvSpPr>
          <p:cNvPr id="17" name="Title 2">
            <a:extLst>
              <a:ext uri="{FF2B5EF4-FFF2-40B4-BE49-F238E27FC236}">
                <a16:creationId xmlns:a16="http://schemas.microsoft.com/office/drawing/2014/main" id="{93C71787-AA28-E402-66AF-5ED6B1C8E08E}"/>
              </a:ext>
            </a:extLst>
          </p:cNvPr>
          <p:cNvSpPr txBox="1">
            <a:spLocks/>
          </p:cNvSpPr>
          <p:nvPr/>
        </p:nvSpPr>
        <p:spPr>
          <a:xfrm>
            <a:off x="8218170" y="6207864"/>
            <a:ext cx="2235667" cy="593725"/>
          </a:xfrm>
          <a:prstGeom prst="rect">
            <a:avLst/>
          </a:prstGeom>
          <a:solidFill>
            <a:srgbClr val="FFC000"/>
          </a:solidFill>
        </p:spPr>
        <p:txBody>
          <a:bodyPr vert="horz" anchor="ctr">
            <a:normAutofit/>
          </a:bodyPr>
          <a:lstStyle/>
          <a:p>
            <a:pPr lvl="0" algn="ctr">
              <a:spcBef>
                <a:spcPct val="0"/>
              </a:spcBef>
            </a:pPr>
            <a:r>
              <a:rPr lang="en-US" sz="3200" b="1" dirty="0">
                <a:latin typeface="Arial Black" panose="020B0A04020102020204" pitchFamily="34" charset="0"/>
              </a:rPr>
              <a:t>Deficient</a:t>
            </a:r>
            <a:endParaRPr lang="en-US" sz="3200" b="1" dirty="0">
              <a:latin typeface="Arial Black" panose="020B0A04020102020204" pitchFamily="34" charset="0"/>
              <a:ea typeface="+mj-ea"/>
              <a:cs typeface="+mj-cs"/>
            </a:endParaRPr>
          </a:p>
        </p:txBody>
      </p:sp>
      <p:sp>
        <p:nvSpPr>
          <p:cNvPr id="18" name="Title 2">
            <a:extLst>
              <a:ext uri="{FF2B5EF4-FFF2-40B4-BE49-F238E27FC236}">
                <a16:creationId xmlns:a16="http://schemas.microsoft.com/office/drawing/2014/main" id="{789CBE65-6F6E-ADF2-2872-7B6013DBBE69}"/>
              </a:ext>
            </a:extLst>
          </p:cNvPr>
          <p:cNvSpPr txBox="1">
            <a:spLocks/>
          </p:cNvSpPr>
          <p:nvPr/>
        </p:nvSpPr>
        <p:spPr>
          <a:xfrm>
            <a:off x="2098166" y="6216149"/>
            <a:ext cx="2235667" cy="593725"/>
          </a:xfrm>
          <a:prstGeom prst="rect">
            <a:avLst/>
          </a:prstGeom>
          <a:solidFill>
            <a:srgbClr val="FFC000"/>
          </a:solidFill>
        </p:spPr>
        <p:txBody>
          <a:bodyPr vert="horz" anchor="ctr">
            <a:normAutofit/>
          </a:bodyPr>
          <a:lstStyle/>
          <a:p>
            <a:pPr lvl="0" algn="ctr">
              <a:spcBef>
                <a:spcPct val="0"/>
              </a:spcBef>
            </a:pPr>
            <a:r>
              <a:rPr lang="en-US" sz="3200" b="1" dirty="0">
                <a:latin typeface="Arial Black" panose="020B0A04020102020204" pitchFamily="34" charset="0"/>
              </a:rPr>
              <a:t>Deficient</a:t>
            </a:r>
            <a:endParaRPr lang="en-US" sz="3200" b="1" dirty="0">
              <a:latin typeface="Arial Black" panose="020B0A04020102020204" pitchFamily="34" charset="0"/>
              <a:ea typeface="+mj-ea"/>
              <a:cs typeface="+mj-cs"/>
            </a:endParaRPr>
          </a:p>
        </p:txBody>
      </p:sp>
    </p:spTree>
    <p:extLst>
      <p:ext uri="{BB962C8B-B14F-4D97-AF65-F5344CB8AC3E}">
        <p14:creationId xmlns:p14="http://schemas.microsoft.com/office/powerpoint/2010/main" val="20103830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5" y="117067"/>
            <a:ext cx="5734050" cy="521107"/>
          </a:xfrm>
          <a:solidFill>
            <a:schemeClr val="bg1"/>
          </a:solidFill>
        </p:spPr>
        <p:txBody>
          <a:bodyPr>
            <a:normAutofit fontScale="90000"/>
          </a:bodyPr>
          <a:lstStyle/>
          <a:p>
            <a:pPr marL="109728"/>
            <a:r>
              <a:rPr lang="en-US" sz="3000" b="1" dirty="0">
                <a:solidFill>
                  <a:srgbClr val="FF0000"/>
                </a:solidFill>
                <a:effectLst/>
                <a:ea typeface="Calibri" panose="020F0502020204030204" pitchFamily="34" charset="0"/>
                <a:cs typeface="Times New Roman" panose="02020603050405020304" pitchFamily="18" charset="0"/>
              </a:rPr>
              <a:t>Methodology</a:t>
            </a:r>
            <a:r>
              <a:rPr lang="en-US" sz="3000" b="1" dirty="0">
                <a:solidFill>
                  <a:srgbClr val="FF0000"/>
                </a:solidFill>
              </a:rPr>
              <a:t> of the Index</a:t>
            </a:r>
          </a:p>
        </p:txBody>
      </p:sp>
      <p:graphicFrame>
        <p:nvGraphicFramePr>
          <p:cNvPr id="4" name="Table 3">
            <a:extLst>
              <a:ext uri="{FF2B5EF4-FFF2-40B4-BE49-F238E27FC236}">
                <a16:creationId xmlns:a16="http://schemas.microsoft.com/office/drawing/2014/main" id="{1DE36A60-C1FB-4500-B284-D0470B10E87D}"/>
              </a:ext>
            </a:extLst>
          </p:cNvPr>
          <p:cNvGraphicFramePr/>
          <p:nvPr>
            <p:extLst>
              <p:ext uri="{D42A27DB-BD31-4B8C-83A1-F6EECF244321}">
                <p14:modId xmlns:p14="http://schemas.microsoft.com/office/powerpoint/2010/main" val="4208362211"/>
              </p:ext>
            </p:extLst>
          </p:nvPr>
        </p:nvGraphicFramePr>
        <p:xfrm>
          <a:off x="657225" y="739976"/>
          <a:ext cx="10820399" cy="5594469"/>
        </p:xfrm>
        <a:graphic>
          <a:graphicData uri="http://schemas.openxmlformats.org/drawingml/2006/table">
            <a:tbl>
              <a:tblPr firstRow="1" bandRow="1">
                <a:tableStyleId>{5C22544A-7EE6-4342-B048-85BDC9FD1C3A}</a:tableStyleId>
              </a:tblPr>
              <a:tblGrid>
                <a:gridCol w="904874">
                  <a:extLst>
                    <a:ext uri="{9D8B030D-6E8A-4147-A177-3AD203B41FA5}">
                      <a16:colId xmlns:a16="http://schemas.microsoft.com/office/drawing/2014/main" val="3027542593"/>
                    </a:ext>
                  </a:extLst>
                </a:gridCol>
                <a:gridCol w="5381625">
                  <a:extLst>
                    <a:ext uri="{9D8B030D-6E8A-4147-A177-3AD203B41FA5}">
                      <a16:colId xmlns:a16="http://schemas.microsoft.com/office/drawing/2014/main" val="1726119140"/>
                    </a:ext>
                  </a:extLst>
                </a:gridCol>
                <a:gridCol w="1381125">
                  <a:extLst>
                    <a:ext uri="{9D8B030D-6E8A-4147-A177-3AD203B41FA5}">
                      <a16:colId xmlns:a16="http://schemas.microsoft.com/office/drawing/2014/main" val="2063884441"/>
                    </a:ext>
                  </a:extLst>
                </a:gridCol>
                <a:gridCol w="1533525">
                  <a:extLst>
                    <a:ext uri="{9D8B030D-6E8A-4147-A177-3AD203B41FA5}">
                      <a16:colId xmlns:a16="http://schemas.microsoft.com/office/drawing/2014/main" val="20003"/>
                    </a:ext>
                  </a:extLst>
                </a:gridCol>
                <a:gridCol w="1619250">
                  <a:extLst>
                    <a:ext uri="{9D8B030D-6E8A-4147-A177-3AD203B41FA5}">
                      <a16:colId xmlns:a16="http://schemas.microsoft.com/office/drawing/2014/main" val="1359989341"/>
                    </a:ext>
                  </a:extLst>
                </a:gridCol>
              </a:tblGrid>
              <a:tr h="857617">
                <a:tc>
                  <a:txBody>
                    <a:bodyPr/>
                    <a:lstStyle/>
                    <a:p>
                      <a:pPr algn="ctr" fontAlgn="t">
                        <a:spcBef>
                          <a:spcPts val="0"/>
                        </a:spcBef>
                        <a:spcAft>
                          <a:spcPts val="0"/>
                        </a:spcAft>
                      </a:pPr>
                      <a:r>
                        <a:rPr lang="en-US" sz="3200" u="none" strike="noStrike" dirty="0">
                          <a:effectLst/>
                          <a:latin typeface="Calibri" panose="020F0502020204030204" pitchFamily="34" charset="0"/>
                          <a:ea typeface="Calibri" panose="020F0502020204030204" pitchFamily="34" charset="0"/>
                          <a:cs typeface="Calibri" panose="020F0502020204030204" pitchFamily="34" charset="0"/>
                        </a:rPr>
                        <a:t>S/N</a:t>
                      </a:r>
                      <a:endParaRPr lang="en-US" sz="3200" b="0" i="0" u="none" strike="noStrike" dirty="0">
                        <a:effectLst/>
                        <a:latin typeface="Calibri" panose="020F0502020204030204" pitchFamily="34" charset="0"/>
                        <a:ea typeface="Calibri" panose="020F0502020204030204" pitchFamily="34" charset="0"/>
                        <a:cs typeface="Calibri" panose="020F0502020204030204" pitchFamily="34" charset="0"/>
                      </a:endParaRPr>
                    </a:p>
                  </a:txBody>
                  <a:tcPr anchor="ctr"/>
                </a:tc>
                <a:tc>
                  <a:txBody>
                    <a:bodyPr/>
                    <a:lstStyle/>
                    <a:p>
                      <a:pPr algn="ctr" fontAlgn="t">
                        <a:spcBef>
                          <a:spcPts val="0"/>
                        </a:spcBef>
                        <a:spcAft>
                          <a:spcPts val="0"/>
                        </a:spcAft>
                      </a:pPr>
                      <a:r>
                        <a:rPr lang="en-US" sz="3200" u="none" strike="noStrike" dirty="0">
                          <a:effectLst/>
                          <a:latin typeface="Calibri" panose="020F0502020204030204" pitchFamily="34" charset="0"/>
                          <a:ea typeface="Calibri" panose="020F0502020204030204" pitchFamily="34" charset="0"/>
                          <a:cs typeface="Calibri" panose="020F0502020204030204" pitchFamily="34" charset="0"/>
                        </a:rPr>
                        <a:t>Dimension</a:t>
                      </a:r>
                      <a:endParaRPr lang="en-US" sz="3200" b="0" i="0" u="none" strike="noStrike" dirty="0">
                        <a:effectLst/>
                        <a:latin typeface="Calibri" panose="020F0502020204030204" pitchFamily="34" charset="0"/>
                        <a:ea typeface="Calibri" panose="020F0502020204030204" pitchFamily="34" charset="0"/>
                        <a:cs typeface="Calibri" panose="020F0502020204030204" pitchFamily="34" charset="0"/>
                      </a:endParaRPr>
                    </a:p>
                  </a:txBody>
                  <a:tcPr anchor="ctr"/>
                </a:tc>
                <a:tc>
                  <a:txBody>
                    <a:bodyPr/>
                    <a:lstStyle/>
                    <a:p>
                      <a:pPr algn="ctr" fontAlgn="t">
                        <a:spcBef>
                          <a:spcPts val="0"/>
                        </a:spcBef>
                        <a:spcAft>
                          <a:spcPts val="0"/>
                        </a:spcAft>
                      </a:pPr>
                      <a:r>
                        <a:rPr lang="en-US" sz="3200" u="none" strike="noStrike" dirty="0">
                          <a:effectLst/>
                          <a:latin typeface="Calibri" panose="020F0502020204030204" pitchFamily="34" charset="0"/>
                          <a:ea typeface="Calibri" panose="020F0502020204030204" pitchFamily="34" charset="0"/>
                          <a:cs typeface="Calibri" panose="020F0502020204030204" pitchFamily="34" charset="0"/>
                        </a:rPr>
                        <a:t>2016</a:t>
                      </a:r>
                      <a:endParaRPr lang="en-US" sz="3200" b="0" i="0" u="none" strike="noStrike" dirty="0">
                        <a:effectLst/>
                        <a:latin typeface="Calibri" panose="020F0502020204030204" pitchFamily="34" charset="0"/>
                        <a:ea typeface="Calibri" panose="020F0502020204030204" pitchFamily="34" charset="0"/>
                        <a:cs typeface="Calibri" panose="020F0502020204030204" pitchFamily="34" charset="0"/>
                      </a:endParaRPr>
                    </a:p>
                  </a:txBody>
                  <a:tcPr anchor="ct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3200" u="none" strike="noStrike" dirty="0">
                          <a:effectLst/>
                          <a:latin typeface="Calibri" panose="020F0502020204030204" pitchFamily="34" charset="0"/>
                          <a:ea typeface="Calibri" panose="020F0502020204030204" pitchFamily="34" charset="0"/>
                          <a:cs typeface="Calibri" panose="020F0502020204030204" pitchFamily="34" charset="0"/>
                        </a:rPr>
                        <a:t>2022</a:t>
                      </a:r>
                      <a:endParaRPr lang="en-US" sz="3200" b="0" i="0" u="none" strike="noStrike" dirty="0">
                        <a:effectLst/>
                        <a:latin typeface="Calibri" panose="020F0502020204030204" pitchFamily="34" charset="0"/>
                        <a:ea typeface="Calibri" panose="020F0502020204030204" pitchFamily="34" charset="0"/>
                        <a:cs typeface="Calibri" panose="020F0502020204030204" pitchFamily="34" charset="0"/>
                      </a:endParaRPr>
                    </a:p>
                  </a:txBody>
                  <a:tcPr anchor="ctr"/>
                </a:tc>
                <a:tc>
                  <a:txBody>
                    <a:bodyPr/>
                    <a:lstStyle/>
                    <a:p>
                      <a:pPr algn="ctr" fontAlgn="t">
                        <a:spcBef>
                          <a:spcPts val="0"/>
                        </a:spcBef>
                        <a:spcAft>
                          <a:spcPts val="0"/>
                        </a:spcAft>
                      </a:pPr>
                      <a:r>
                        <a:rPr lang="en-US" sz="3200" b="1" i="0" u="none" strike="noStrike" dirty="0">
                          <a:effectLst/>
                          <a:latin typeface="Calibri" panose="020F0502020204030204" pitchFamily="34" charset="0"/>
                          <a:ea typeface="Calibri" panose="020F0502020204030204" pitchFamily="34" charset="0"/>
                          <a:cs typeface="Calibri" panose="020F0502020204030204" pitchFamily="34" charset="0"/>
                        </a:rPr>
                        <a:t>Remark</a:t>
                      </a:r>
                    </a:p>
                  </a:txBody>
                  <a:tcPr anchor="ctr"/>
                </a:tc>
                <a:extLst>
                  <a:ext uri="{0D108BD9-81ED-4DB2-BD59-A6C34878D82A}">
                    <a16:rowId xmlns:a16="http://schemas.microsoft.com/office/drawing/2014/main" val="2033686765"/>
                  </a:ext>
                </a:extLst>
              </a:tr>
              <a:tr h="688000">
                <a:tc>
                  <a:txBody>
                    <a:bodyPr/>
                    <a:lstStyle/>
                    <a:p>
                      <a:pPr algn="ctr" fontAlgn="t">
                        <a:spcBef>
                          <a:spcPts val="0"/>
                        </a:spcBef>
                        <a:spcAft>
                          <a:spcPts val="0"/>
                        </a:spcAft>
                      </a:pPr>
                      <a:r>
                        <a:rPr lang="en-US" sz="2800" b="0" i="0" u="none" strike="noStrike" dirty="0">
                          <a:effectLst/>
                          <a:latin typeface="Calibri" panose="020F0502020204030204" pitchFamily="34" charset="0"/>
                          <a:ea typeface="Calibri" panose="020F0502020204030204" pitchFamily="34" charset="0"/>
                          <a:cs typeface="Calibri" panose="020F0502020204030204" pitchFamily="34" charset="0"/>
                        </a:rPr>
                        <a:t>1</a:t>
                      </a:r>
                    </a:p>
                  </a:txBody>
                  <a:tcPr anchor="ctr"/>
                </a:tc>
                <a:tc>
                  <a:txBody>
                    <a:bodyPr/>
                    <a:lstStyle/>
                    <a:p>
                      <a:pPr algn="l" fontAlgn="t">
                        <a:spcBef>
                          <a:spcPts val="0"/>
                        </a:spcBef>
                        <a:spcAft>
                          <a:spcPts val="0"/>
                        </a:spcAft>
                      </a:pPr>
                      <a:r>
                        <a:rPr lang="en-GB" sz="28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Health and wellbeing</a:t>
                      </a:r>
                      <a:endParaRPr lang="en-US" sz="2800" b="1" i="0" u="none" strike="noStrike" dirty="0">
                        <a:effectLst/>
                        <a:latin typeface="Calibri" panose="020F0502020204030204" pitchFamily="34" charset="0"/>
                        <a:ea typeface="Calibri" panose="020F0502020204030204" pitchFamily="34" charset="0"/>
                        <a:cs typeface="Calibri" panose="020F0502020204030204" pitchFamily="34" charset="0"/>
                      </a:endParaRPr>
                    </a:p>
                  </a:txBody>
                  <a:tcPr anchor="ctr"/>
                </a:tc>
                <a:tc>
                  <a:txBody>
                    <a:bodyPr/>
                    <a:lstStyle/>
                    <a:p>
                      <a:pPr algn="ctr" fontAlgn="t">
                        <a:spcBef>
                          <a:spcPts val="0"/>
                        </a:spcBef>
                        <a:spcAft>
                          <a:spcPts val="0"/>
                        </a:spcAft>
                      </a:pPr>
                      <a:r>
                        <a:rPr lang="en-US" sz="2800" b="1" i="0" u="none" strike="noStrike" dirty="0">
                          <a:effectLst/>
                          <a:latin typeface="Calibri" panose="020F0502020204030204" pitchFamily="34" charset="0"/>
                          <a:ea typeface="Calibri" panose="020F0502020204030204" pitchFamily="34" charset="0"/>
                          <a:cs typeface="Calibri" panose="020F0502020204030204" pitchFamily="34" charset="0"/>
                        </a:rPr>
                        <a:t>32.7</a:t>
                      </a:r>
                    </a:p>
                  </a:txBody>
                  <a:tcPr anchor="ctr"/>
                </a:tc>
                <a:tc>
                  <a:txBody>
                    <a:bodyPr/>
                    <a:lstStyle/>
                    <a:p>
                      <a:pPr algn="ctr" fontAlgn="t">
                        <a:spcBef>
                          <a:spcPts val="0"/>
                        </a:spcBef>
                        <a:spcAft>
                          <a:spcPts val="0"/>
                        </a:spcAft>
                      </a:pPr>
                      <a:r>
                        <a:rPr lang="en-US" sz="2800" b="1" i="0" u="none" strike="noStrike" dirty="0">
                          <a:effectLst/>
                          <a:latin typeface="Calibri" panose="020F0502020204030204" pitchFamily="34" charset="0"/>
                          <a:ea typeface="Calibri" panose="020F0502020204030204" pitchFamily="34" charset="0"/>
                          <a:cs typeface="Calibri" panose="020F0502020204030204" pitchFamily="34" charset="0"/>
                        </a:rPr>
                        <a:t>39.6</a:t>
                      </a:r>
                    </a:p>
                  </a:txBody>
                  <a:tcPr anchor="ctr"/>
                </a:tc>
                <a:tc>
                  <a:txBody>
                    <a:bodyPr/>
                    <a:lstStyle/>
                    <a:p>
                      <a:pPr algn="ctr" fontAlgn="t">
                        <a:spcBef>
                          <a:spcPts val="0"/>
                        </a:spcBef>
                        <a:spcAft>
                          <a:spcPts val="0"/>
                        </a:spcAft>
                      </a:pPr>
                      <a:r>
                        <a:rPr lang="en-US" sz="2800" b="1" i="0" u="none" strike="noStrike" dirty="0">
                          <a:effectLst/>
                          <a:latin typeface="Calibri" panose="020F0502020204030204" pitchFamily="34" charset="0"/>
                          <a:ea typeface="Calibri" panose="020F0502020204030204" pitchFamily="34" charset="0"/>
                          <a:cs typeface="Calibri" panose="020F0502020204030204" pitchFamily="34" charset="0"/>
                        </a:rPr>
                        <a:t>↑ 21%</a:t>
                      </a:r>
                    </a:p>
                  </a:txBody>
                  <a:tcPr anchor="ctr"/>
                </a:tc>
                <a:extLst>
                  <a:ext uri="{0D108BD9-81ED-4DB2-BD59-A6C34878D82A}">
                    <a16:rowId xmlns:a16="http://schemas.microsoft.com/office/drawing/2014/main" val="2294720300"/>
                  </a:ext>
                </a:extLst>
              </a:tr>
              <a:tr h="829425">
                <a:tc>
                  <a:txBody>
                    <a:bodyPr/>
                    <a:lstStyle/>
                    <a:p>
                      <a:pPr algn="ctr" fontAlgn="t">
                        <a:spcBef>
                          <a:spcPts val="0"/>
                        </a:spcBef>
                        <a:spcAft>
                          <a:spcPts val="0"/>
                        </a:spcAft>
                      </a:pPr>
                      <a:r>
                        <a:rPr lang="en-US" sz="2800" b="0" i="0" u="none" strike="noStrike" dirty="0">
                          <a:effectLst/>
                          <a:latin typeface="Calibri" panose="020F0502020204030204" pitchFamily="34" charset="0"/>
                          <a:ea typeface="Calibri" panose="020F0502020204030204" pitchFamily="34" charset="0"/>
                          <a:cs typeface="Calibri" panose="020F0502020204030204" pitchFamily="34" charset="0"/>
                        </a:rPr>
                        <a:t>2</a:t>
                      </a:r>
                    </a:p>
                  </a:txBody>
                  <a:tcPr anchor="ctr"/>
                </a:tc>
                <a:tc>
                  <a:txBody>
                    <a:bodyPr/>
                    <a:lstStyle/>
                    <a:p>
                      <a:pPr algn="l" fontAlgn="t">
                        <a:spcBef>
                          <a:spcPts val="0"/>
                        </a:spcBef>
                        <a:spcAft>
                          <a:spcPts val="0"/>
                        </a:spcAft>
                      </a:pPr>
                      <a:r>
                        <a:rPr lang="en-GB" sz="28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Education and Skill Development</a:t>
                      </a:r>
                      <a:endParaRPr lang="en-US" sz="2800" b="1" i="0" u="none" strike="noStrike" dirty="0">
                        <a:effectLst/>
                        <a:latin typeface="Calibri" panose="020F0502020204030204" pitchFamily="34" charset="0"/>
                        <a:ea typeface="Calibri" panose="020F0502020204030204" pitchFamily="34" charset="0"/>
                        <a:cs typeface="Calibri" panose="020F0502020204030204" pitchFamily="34" charset="0"/>
                      </a:endParaRPr>
                    </a:p>
                  </a:txBody>
                  <a:tcPr anchor="ctr"/>
                </a:tc>
                <a:tc>
                  <a:txBody>
                    <a:bodyPr/>
                    <a:lstStyle/>
                    <a:p>
                      <a:pPr algn="ctr" fontAlgn="t">
                        <a:spcBef>
                          <a:spcPts val="0"/>
                        </a:spcBef>
                        <a:spcAft>
                          <a:spcPts val="0"/>
                        </a:spcAft>
                      </a:pPr>
                      <a:r>
                        <a:rPr lang="en-US" sz="2800" b="1" i="0" u="none" strike="noStrike" dirty="0">
                          <a:effectLst/>
                          <a:latin typeface="Calibri" panose="020F0502020204030204" pitchFamily="34" charset="0"/>
                          <a:ea typeface="Calibri" panose="020F0502020204030204" pitchFamily="34" charset="0"/>
                          <a:cs typeface="Calibri" panose="020F0502020204030204" pitchFamily="34" charset="0"/>
                        </a:rPr>
                        <a:t>45.1</a:t>
                      </a:r>
                    </a:p>
                  </a:txBody>
                  <a:tcPr anchor="ctr"/>
                </a:tc>
                <a:tc>
                  <a:txBody>
                    <a:bodyPr/>
                    <a:lstStyle/>
                    <a:p>
                      <a:pPr algn="ctr" fontAlgn="t">
                        <a:spcBef>
                          <a:spcPts val="0"/>
                        </a:spcBef>
                        <a:spcAft>
                          <a:spcPts val="0"/>
                        </a:spcAft>
                      </a:pPr>
                      <a:r>
                        <a:rPr lang="en-US" sz="2800" b="1" i="0" u="none" strike="noStrike" dirty="0">
                          <a:effectLst/>
                          <a:latin typeface="Calibri" panose="020F0502020204030204" pitchFamily="34" charset="0"/>
                          <a:ea typeface="Calibri" panose="020F0502020204030204" pitchFamily="34" charset="0"/>
                          <a:cs typeface="Calibri" panose="020F0502020204030204" pitchFamily="34" charset="0"/>
                        </a:rPr>
                        <a:t>43.6</a:t>
                      </a:r>
                    </a:p>
                  </a:txBody>
                  <a:tcPr anchor="ctr"/>
                </a:tc>
                <a:tc>
                  <a:txBody>
                    <a:bodyPr/>
                    <a:lstStyle/>
                    <a:p>
                      <a:pPr algn="ctr" fontAlgn="t">
                        <a:spcBef>
                          <a:spcPts val="0"/>
                        </a:spcBef>
                        <a:spcAft>
                          <a:spcPts val="0"/>
                        </a:spcAft>
                      </a:pPr>
                      <a:r>
                        <a:rPr lang="en-US" sz="2800" b="1" i="0" u="none" strike="noStrike" dirty="0">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 3%</a:t>
                      </a:r>
                      <a:endParaRPr lang="en-US" sz="2800" b="1" i="0" u="none" strike="noStrike" dirty="0">
                        <a:effectLst/>
                        <a:latin typeface="Calibri" panose="020F0502020204030204" pitchFamily="34" charset="0"/>
                        <a:ea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4028666766"/>
                  </a:ext>
                </a:extLst>
              </a:tr>
              <a:tr h="829425">
                <a:tc>
                  <a:txBody>
                    <a:bodyPr/>
                    <a:lstStyle/>
                    <a:p>
                      <a:pPr algn="ctr" fontAlgn="t">
                        <a:spcBef>
                          <a:spcPts val="0"/>
                        </a:spcBef>
                        <a:spcAft>
                          <a:spcPts val="0"/>
                        </a:spcAft>
                      </a:pPr>
                      <a:r>
                        <a:rPr lang="en-US" sz="2800" b="0" i="0" u="none" strike="noStrike" dirty="0">
                          <a:effectLst/>
                          <a:latin typeface="Calibri" panose="020F0502020204030204" pitchFamily="34" charset="0"/>
                          <a:ea typeface="Calibri" panose="020F0502020204030204" pitchFamily="34" charset="0"/>
                          <a:cs typeface="Calibri" panose="020F0502020204030204" pitchFamily="34" charset="0"/>
                        </a:rPr>
                        <a:t>3</a:t>
                      </a:r>
                    </a:p>
                  </a:txBody>
                  <a:tcPr anchor="ctr"/>
                </a:tc>
                <a:tc>
                  <a:txBody>
                    <a:bodyPr/>
                    <a:lstStyle/>
                    <a:p>
                      <a:pPr algn="l" fontAlgn="t">
                        <a:spcBef>
                          <a:spcPts val="0"/>
                        </a:spcBef>
                        <a:spcAft>
                          <a:spcPts val="0"/>
                        </a:spcAft>
                      </a:pPr>
                      <a:r>
                        <a:rPr lang="en-GB" sz="28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Employment and Entrepreneurship</a:t>
                      </a:r>
                      <a:endParaRPr lang="en-US" sz="2800" b="1" i="0" u="none" strike="noStrike" dirty="0">
                        <a:effectLst/>
                        <a:latin typeface="Calibri" panose="020F0502020204030204" pitchFamily="34" charset="0"/>
                        <a:ea typeface="Calibri" panose="020F0502020204030204" pitchFamily="34" charset="0"/>
                        <a:cs typeface="Calibri" panose="020F0502020204030204" pitchFamily="34" charset="0"/>
                      </a:endParaRPr>
                    </a:p>
                  </a:txBody>
                  <a:tcPr anchor="ctr"/>
                </a:tc>
                <a:tc>
                  <a:txBody>
                    <a:bodyPr/>
                    <a:lstStyle/>
                    <a:p>
                      <a:pPr algn="ctr" fontAlgn="t">
                        <a:spcBef>
                          <a:spcPts val="0"/>
                        </a:spcBef>
                        <a:spcAft>
                          <a:spcPts val="0"/>
                        </a:spcAft>
                      </a:pPr>
                      <a:r>
                        <a:rPr lang="en-US" sz="2800" b="1" i="0" u="none" strike="noStrike" dirty="0">
                          <a:effectLst/>
                          <a:latin typeface="Calibri" panose="020F0502020204030204" pitchFamily="34" charset="0"/>
                          <a:ea typeface="Calibri" panose="020F0502020204030204" pitchFamily="34" charset="0"/>
                          <a:cs typeface="Calibri" panose="020F0502020204030204" pitchFamily="34" charset="0"/>
                        </a:rPr>
                        <a:t>34.2</a:t>
                      </a:r>
                    </a:p>
                  </a:txBody>
                  <a:tcPr anchor="ctr"/>
                </a:tc>
                <a:tc>
                  <a:txBody>
                    <a:bodyPr/>
                    <a:lstStyle/>
                    <a:p>
                      <a:pPr algn="ctr" fontAlgn="t">
                        <a:spcBef>
                          <a:spcPts val="0"/>
                        </a:spcBef>
                        <a:spcAft>
                          <a:spcPts val="0"/>
                        </a:spcAft>
                      </a:pPr>
                      <a:r>
                        <a:rPr lang="en-US" sz="2800" b="1" i="0" u="none" strike="noStrike" dirty="0">
                          <a:effectLst/>
                          <a:latin typeface="Calibri" panose="020F0502020204030204" pitchFamily="34" charset="0"/>
                          <a:ea typeface="Calibri" panose="020F0502020204030204" pitchFamily="34" charset="0"/>
                          <a:cs typeface="Calibri" panose="020F0502020204030204" pitchFamily="34" charset="0"/>
                        </a:rPr>
                        <a:t>38.3</a:t>
                      </a:r>
                    </a:p>
                  </a:txBody>
                  <a:tcPr anchor="ctr"/>
                </a:tc>
                <a:tc>
                  <a:txBody>
                    <a:bodyPr/>
                    <a:lstStyle/>
                    <a:p>
                      <a:pPr algn="ctr" fontAlgn="t">
                        <a:spcBef>
                          <a:spcPts val="0"/>
                        </a:spcBef>
                        <a:spcAft>
                          <a:spcPts val="0"/>
                        </a:spcAft>
                      </a:pPr>
                      <a:r>
                        <a:rPr lang="en-US" sz="2800" b="1" i="0" u="none" strike="noStrike" dirty="0">
                          <a:effectLst/>
                          <a:latin typeface="Calibri" panose="020F0502020204030204" pitchFamily="34" charset="0"/>
                          <a:ea typeface="Calibri" panose="020F0502020204030204" pitchFamily="34" charset="0"/>
                          <a:cs typeface="Calibri" panose="020F0502020204030204" pitchFamily="34" charset="0"/>
                        </a:rPr>
                        <a:t>↑ 12%</a:t>
                      </a:r>
                    </a:p>
                  </a:txBody>
                  <a:tcPr anchor="ctr"/>
                </a:tc>
                <a:extLst>
                  <a:ext uri="{0D108BD9-81ED-4DB2-BD59-A6C34878D82A}">
                    <a16:rowId xmlns:a16="http://schemas.microsoft.com/office/drawing/2014/main" val="1965585360"/>
                  </a:ext>
                </a:extLst>
              </a:tr>
              <a:tr h="998709">
                <a:tc>
                  <a:txBody>
                    <a:bodyPr/>
                    <a:lstStyle/>
                    <a:p>
                      <a:pPr algn="ctr" fontAlgn="t">
                        <a:spcBef>
                          <a:spcPts val="0"/>
                        </a:spcBef>
                        <a:spcAft>
                          <a:spcPts val="0"/>
                        </a:spcAft>
                      </a:pPr>
                      <a:r>
                        <a:rPr lang="en-US" sz="2800" b="0" i="0" u="none" strike="noStrike" dirty="0">
                          <a:effectLst/>
                          <a:latin typeface="Calibri" panose="020F0502020204030204" pitchFamily="34" charset="0"/>
                          <a:ea typeface="Calibri" panose="020F0502020204030204" pitchFamily="34" charset="0"/>
                          <a:cs typeface="Calibri" panose="020F0502020204030204" pitchFamily="34" charset="0"/>
                        </a:rPr>
                        <a:t>4</a:t>
                      </a:r>
                    </a:p>
                  </a:txBody>
                  <a:tcPr anchor="ctr"/>
                </a:tc>
                <a:tc>
                  <a:txBody>
                    <a:bodyPr/>
                    <a:lstStyle/>
                    <a:p>
                      <a:pPr algn="l" fontAlgn="t">
                        <a:spcBef>
                          <a:spcPts val="0"/>
                        </a:spcBef>
                        <a:spcAft>
                          <a:spcPts val="0"/>
                        </a:spcAft>
                      </a:pPr>
                      <a:r>
                        <a:rPr lang="en-GB" sz="28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Governance and Youth Participation</a:t>
                      </a:r>
                      <a:endParaRPr lang="en-US" sz="2800" b="1" i="0" u="none" strike="noStrike" dirty="0">
                        <a:effectLst/>
                        <a:latin typeface="Calibri" panose="020F0502020204030204" pitchFamily="34" charset="0"/>
                        <a:ea typeface="Calibri" panose="020F0502020204030204" pitchFamily="34" charset="0"/>
                        <a:cs typeface="Calibri" panose="020F0502020204030204" pitchFamily="34" charset="0"/>
                      </a:endParaRPr>
                    </a:p>
                  </a:txBody>
                  <a:tcPr anchor="ctr"/>
                </a:tc>
                <a:tc>
                  <a:txBody>
                    <a:bodyPr/>
                    <a:lstStyle/>
                    <a:p>
                      <a:pPr algn="ctr" fontAlgn="t">
                        <a:spcBef>
                          <a:spcPts val="0"/>
                        </a:spcBef>
                        <a:spcAft>
                          <a:spcPts val="0"/>
                        </a:spcAft>
                      </a:pPr>
                      <a:r>
                        <a:rPr lang="en-US" sz="2800" b="1" i="0" u="none" strike="noStrike" dirty="0">
                          <a:effectLst/>
                          <a:latin typeface="Calibri" panose="020F0502020204030204" pitchFamily="34" charset="0"/>
                          <a:ea typeface="Calibri" panose="020F0502020204030204" pitchFamily="34" charset="0"/>
                          <a:cs typeface="Calibri" panose="020F0502020204030204" pitchFamily="34" charset="0"/>
                        </a:rPr>
                        <a:t>51.1</a:t>
                      </a:r>
                    </a:p>
                  </a:txBody>
                  <a:tcPr anchor="ctr"/>
                </a:tc>
                <a:tc>
                  <a:txBody>
                    <a:bodyPr/>
                    <a:lstStyle/>
                    <a:p>
                      <a:pPr algn="ctr" fontAlgn="t">
                        <a:spcBef>
                          <a:spcPts val="0"/>
                        </a:spcBef>
                        <a:spcAft>
                          <a:spcPts val="0"/>
                        </a:spcAft>
                      </a:pPr>
                      <a:r>
                        <a:rPr lang="en-US" sz="2800" b="1" i="0" u="none" strike="noStrike" dirty="0">
                          <a:effectLst/>
                          <a:latin typeface="Calibri" panose="020F0502020204030204" pitchFamily="34" charset="0"/>
                          <a:ea typeface="Calibri" panose="020F0502020204030204" pitchFamily="34" charset="0"/>
                          <a:cs typeface="Calibri" panose="020F0502020204030204" pitchFamily="34" charset="0"/>
                        </a:rPr>
                        <a:t>40.6</a:t>
                      </a:r>
                    </a:p>
                  </a:txBody>
                  <a:tcPr anchor="ctr"/>
                </a:tc>
                <a:tc>
                  <a:txBody>
                    <a:bodyPr/>
                    <a:lstStyle/>
                    <a:p>
                      <a:pPr algn="ctr" fontAlgn="t">
                        <a:spcBef>
                          <a:spcPts val="0"/>
                        </a:spcBef>
                        <a:spcAft>
                          <a:spcPts val="0"/>
                        </a:spcAft>
                      </a:pPr>
                      <a:r>
                        <a:rPr lang="en-US" sz="2800" b="1" i="0" u="none" strike="noStrike" dirty="0">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 20%</a:t>
                      </a:r>
                      <a:endParaRPr lang="en-US" sz="2800" b="1" i="0" u="none" strike="noStrike" dirty="0">
                        <a:effectLst/>
                        <a:latin typeface="Calibri" panose="020F0502020204030204" pitchFamily="34" charset="0"/>
                        <a:ea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208172704"/>
                  </a:ext>
                </a:extLst>
              </a:tr>
              <a:tr h="829425">
                <a:tc>
                  <a:txBody>
                    <a:bodyPr/>
                    <a:lstStyle/>
                    <a:p>
                      <a:pPr algn="ctr" fontAlgn="t">
                        <a:spcBef>
                          <a:spcPts val="0"/>
                        </a:spcBef>
                        <a:spcAft>
                          <a:spcPts val="0"/>
                        </a:spcAft>
                      </a:pPr>
                      <a:r>
                        <a:rPr lang="en-US" sz="2800" b="0" i="0" u="none" strike="noStrike" dirty="0">
                          <a:effectLst/>
                          <a:latin typeface="Calibri" panose="020F0502020204030204" pitchFamily="34" charset="0"/>
                          <a:ea typeface="Calibri" panose="020F0502020204030204" pitchFamily="34" charset="0"/>
                          <a:cs typeface="Calibri" panose="020F0502020204030204" pitchFamily="34" charset="0"/>
                        </a:rPr>
                        <a:t>5</a:t>
                      </a:r>
                    </a:p>
                  </a:txBody>
                  <a:tcPr anchor="ctr"/>
                </a:tc>
                <a:tc>
                  <a:txBody>
                    <a:bodyPr/>
                    <a:lstStyle/>
                    <a:p>
                      <a:pPr algn="l" fontAlgn="t">
                        <a:spcBef>
                          <a:spcPts val="0"/>
                        </a:spcBef>
                        <a:spcAft>
                          <a:spcPts val="0"/>
                        </a:spcAft>
                      </a:pPr>
                      <a:r>
                        <a:rPr lang="en-GB" sz="28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Practical Evidence-Building on DD</a:t>
                      </a:r>
                      <a:endParaRPr lang="en-US" sz="2800" b="1" i="0" u="none" strike="noStrike" dirty="0">
                        <a:effectLst/>
                        <a:latin typeface="Calibri" panose="020F0502020204030204" pitchFamily="34" charset="0"/>
                        <a:ea typeface="Calibri" panose="020F0502020204030204" pitchFamily="34" charset="0"/>
                        <a:cs typeface="Calibri" panose="020F0502020204030204" pitchFamily="34" charset="0"/>
                      </a:endParaRPr>
                    </a:p>
                  </a:txBody>
                  <a:tcPr anchor="ctr"/>
                </a:tc>
                <a:tc>
                  <a:txBody>
                    <a:bodyPr/>
                    <a:lstStyle/>
                    <a:p>
                      <a:pPr algn="ctr" fontAlgn="t">
                        <a:spcBef>
                          <a:spcPts val="0"/>
                        </a:spcBef>
                        <a:spcAft>
                          <a:spcPts val="0"/>
                        </a:spcAft>
                      </a:pPr>
                      <a:r>
                        <a:rPr lang="en-US" sz="2800" b="1" i="0" u="none" strike="noStrike" dirty="0">
                          <a:effectLst/>
                          <a:latin typeface="Calibri" panose="020F0502020204030204" pitchFamily="34" charset="0"/>
                          <a:ea typeface="Calibri" panose="020F0502020204030204" pitchFamily="34" charset="0"/>
                          <a:cs typeface="Calibri" panose="020F0502020204030204" pitchFamily="34" charset="0"/>
                        </a:rPr>
                        <a:t>8.1</a:t>
                      </a:r>
                    </a:p>
                  </a:txBody>
                  <a:tcPr anchor="ctr"/>
                </a:tc>
                <a:tc>
                  <a:txBody>
                    <a:bodyPr/>
                    <a:lstStyle/>
                    <a:p>
                      <a:pPr algn="ctr" fontAlgn="t">
                        <a:spcBef>
                          <a:spcPts val="0"/>
                        </a:spcBef>
                        <a:spcAft>
                          <a:spcPts val="0"/>
                        </a:spcAft>
                      </a:pPr>
                      <a:r>
                        <a:rPr lang="en-US" sz="2800" b="1" i="0" u="none" strike="noStrike" dirty="0">
                          <a:effectLst/>
                          <a:latin typeface="Calibri" panose="020F0502020204030204" pitchFamily="34" charset="0"/>
                          <a:ea typeface="Calibri" panose="020F0502020204030204" pitchFamily="34" charset="0"/>
                          <a:cs typeface="Calibri" panose="020F0502020204030204" pitchFamily="34" charset="0"/>
                        </a:rPr>
                        <a:t>10.6</a:t>
                      </a:r>
                    </a:p>
                  </a:txBody>
                  <a:tcPr anchor="ctr"/>
                </a:tc>
                <a:tc>
                  <a:txBody>
                    <a:bodyPr/>
                    <a:lstStyle/>
                    <a:p>
                      <a:pPr algn="ctr" fontAlgn="t">
                        <a:spcBef>
                          <a:spcPts val="0"/>
                        </a:spcBef>
                        <a:spcAft>
                          <a:spcPts val="0"/>
                        </a:spcAft>
                      </a:pPr>
                      <a:r>
                        <a:rPr lang="en-US" sz="2800" b="1" i="0" u="none" strike="noStrike" dirty="0">
                          <a:effectLst/>
                          <a:latin typeface="Calibri" panose="020F0502020204030204" pitchFamily="34" charset="0"/>
                          <a:ea typeface="Calibri" panose="020F0502020204030204" pitchFamily="34" charset="0"/>
                          <a:cs typeface="Calibri" panose="020F0502020204030204" pitchFamily="34" charset="0"/>
                        </a:rPr>
                        <a:t>↑ 30%</a:t>
                      </a:r>
                    </a:p>
                  </a:txBody>
                  <a:tcPr anchor="ctr"/>
                </a:tc>
                <a:extLst>
                  <a:ext uri="{0D108BD9-81ED-4DB2-BD59-A6C34878D82A}">
                    <a16:rowId xmlns:a16="http://schemas.microsoft.com/office/drawing/2014/main" val="4121111769"/>
                  </a:ext>
                </a:extLst>
              </a:tr>
              <a:tr h="561868">
                <a:tc>
                  <a:txBody>
                    <a:bodyPr/>
                    <a:lstStyle/>
                    <a:p>
                      <a:pPr algn="ctr" fontAlgn="t">
                        <a:spcBef>
                          <a:spcPts val="0"/>
                        </a:spcBef>
                        <a:spcAft>
                          <a:spcPts val="0"/>
                        </a:spcAft>
                      </a:pPr>
                      <a:endParaRPr lang="en-US" sz="2800" b="1" i="0" u="none" strike="no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pPr algn="l" rtl="0" fontAlgn="t">
                        <a:spcBef>
                          <a:spcPts val="0"/>
                        </a:spcBef>
                        <a:spcAft>
                          <a:spcPts val="0"/>
                        </a:spcAft>
                      </a:pPr>
                      <a:r>
                        <a:rPr lang="en-US" sz="2800" b="1" i="0" u="none" strike="no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DD</a:t>
                      </a:r>
                    </a:p>
                  </a:txBody>
                  <a:tcPr/>
                </a:tc>
                <a:tc>
                  <a:txBody>
                    <a:bodyPr/>
                    <a:lstStyle/>
                    <a:p>
                      <a:pPr algn="ctr" fontAlgn="t">
                        <a:spcBef>
                          <a:spcPts val="0"/>
                        </a:spcBef>
                        <a:spcAft>
                          <a:spcPts val="0"/>
                        </a:spcAft>
                      </a:pPr>
                      <a:r>
                        <a:rPr lang="en-US" sz="2800" b="1" i="0" u="none" strike="no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37.4</a:t>
                      </a:r>
                    </a:p>
                  </a:txBody>
                  <a:tcPr/>
                </a:tc>
                <a:tc>
                  <a:txBody>
                    <a:bodyPr/>
                    <a:lstStyle/>
                    <a:p>
                      <a:pPr algn="ctr" fontAlgn="t">
                        <a:spcBef>
                          <a:spcPts val="0"/>
                        </a:spcBef>
                        <a:spcAft>
                          <a:spcPts val="0"/>
                        </a:spcAft>
                      </a:pPr>
                      <a:r>
                        <a:rPr lang="en-US" sz="2800" b="1" i="0" u="none" strike="no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38.7</a:t>
                      </a:r>
                    </a:p>
                  </a:txBody>
                  <a:tcPr/>
                </a:tc>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lang="en-US" sz="2800" b="1" i="0" u="none" strike="noStrike" dirty="0">
                          <a:effectLst/>
                          <a:latin typeface="Calibri" panose="020F0502020204030204" pitchFamily="34" charset="0"/>
                          <a:ea typeface="Calibri" panose="020F0502020204030204" pitchFamily="34" charset="0"/>
                          <a:cs typeface="Calibri" panose="020F0502020204030204" pitchFamily="34" charset="0"/>
                        </a:rPr>
                        <a:t>↑ 3%</a:t>
                      </a:r>
                    </a:p>
                  </a:txBody>
                  <a:tcPr/>
                </a:tc>
                <a:extLst>
                  <a:ext uri="{0D108BD9-81ED-4DB2-BD59-A6C34878D82A}">
                    <a16:rowId xmlns:a16="http://schemas.microsoft.com/office/drawing/2014/main" val="2182890232"/>
                  </a:ext>
                </a:extLst>
              </a:tr>
            </a:tbl>
          </a:graphicData>
        </a:graphic>
      </p:graphicFrame>
    </p:spTree>
    <p:extLst>
      <p:ext uri="{BB962C8B-B14F-4D97-AF65-F5344CB8AC3E}">
        <p14:creationId xmlns:p14="http://schemas.microsoft.com/office/powerpoint/2010/main" val="27871432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4432" y="631365"/>
            <a:ext cx="5903644" cy="640445"/>
          </a:xfrm>
        </p:spPr>
        <p:txBody>
          <a:bodyPr>
            <a:normAutofit/>
          </a:bodyPr>
          <a:lstStyle/>
          <a:p>
            <a:r>
              <a:rPr lang="en-US" b="1" dirty="0">
                <a:solidFill>
                  <a:srgbClr val="FF0000"/>
                </a:solidFill>
              </a:rPr>
              <a:t>CONCLUSION</a:t>
            </a:r>
          </a:p>
        </p:txBody>
      </p:sp>
      <p:sp>
        <p:nvSpPr>
          <p:cNvPr id="3" name="Content Placeholder 2"/>
          <p:cNvSpPr>
            <a:spLocks noGrp="1"/>
          </p:cNvSpPr>
          <p:nvPr>
            <p:ph idx="1"/>
          </p:nvPr>
        </p:nvSpPr>
        <p:spPr>
          <a:xfrm>
            <a:off x="804761" y="1271810"/>
            <a:ext cx="10787975" cy="5241020"/>
          </a:xfrm>
          <a:solidFill>
            <a:schemeClr val="bg1"/>
          </a:solidFill>
        </p:spPr>
        <p:txBody>
          <a:bodyPr>
            <a:noAutofit/>
          </a:bodyPr>
          <a:lstStyle/>
          <a:p>
            <a:pPr algn="just">
              <a:spcBef>
                <a:spcPts val="0"/>
              </a:spcBef>
              <a:spcAft>
                <a:spcPts val="2400"/>
              </a:spcAft>
            </a:pPr>
            <a:r>
              <a:rPr lang="en-GB" sz="2800" dirty="0">
                <a:solidFill>
                  <a:schemeClr val="tx1"/>
                </a:solidFill>
              </a:rPr>
              <a:t>There is progress in the overall performance of the National Roadmap though minimal.</a:t>
            </a:r>
          </a:p>
          <a:p>
            <a:pPr algn="just">
              <a:spcBef>
                <a:spcPts val="0"/>
              </a:spcBef>
              <a:spcAft>
                <a:spcPts val="2400"/>
              </a:spcAft>
            </a:pPr>
            <a:r>
              <a:rPr lang="en-GB" sz="2800" kern="1200" dirty="0" err="1">
                <a:solidFill>
                  <a:schemeClr val="dk1"/>
                </a:solidFill>
                <a:effectLst/>
                <a:ea typeface="Calibri" panose="020F0502020204030204" pitchFamily="34" charset="0"/>
                <a:cs typeface="Calibri" panose="020F0502020204030204" pitchFamily="34" charset="0"/>
              </a:rPr>
              <a:t>HPTRP</a:t>
            </a:r>
            <a:r>
              <a:rPr lang="en-GB" sz="2800" kern="1200" dirty="0">
                <a:solidFill>
                  <a:schemeClr val="dk1"/>
                </a:solidFill>
                <a:effectLst/>
                <a:ea typeface="Calibri" panose="020F0502020204030204" pitchFamily="34" charset="0"/>
                <a:cs typeface="Calibri" panose="020F0502020204030204" pitchFamily="34" charset="0"/>
              </a:rPr>
              <a:t>/</a:t>
            </a:r>
            <a:r>
              <a:rPr lang="en-GB" sz="2800" kern="1200" dirty="0" err="1">
                <a:solidFill>
                  <a:schemeClr val="dk1"/>
                </a:solidFill>
                <a:effectLst/>
                <a:ea typeface="Calibri" panose="020F0502020204030204" pitchFamily="34" charset="0"/>
                <a:cs typeface="Calibri" panose="020F0502020204030204" pitchFamily="34" charset="0"/>
              </a:rPr>
              <a:t>UNFPA</a:t>
            </a:r>
            <a:r>
              <a:rPr lang="en-GB" sz="2800" kern="1200" dirty="0">
                <a:solidFill>
                  <a:schemeClr val="dk1"/>
                </a:solidFill>
                <a:effectLst/>
                <a:ea typeface="Calibri" panose="020F0502020204030204" pitchFamily="34" charset="0"/>
                <a:cs typeface="Calibri" panose="020F0502020204030204" pitchFamily="34" charset="0"/>
              </a:rPr>
              <a:t> collaboration is yielding much fruits as Practical Evidence-Building on DD leads the pack</a:t>
            </a:r>
          </a:p>
          <a:p>
            <a:pPr algn="just">
              <a:spcBef>
                <a:spcPts val="0"/>
              </a:spcBef>
              <a:spcAft>
                <a:spcPts val="2400"/>
              </a:spcAft>
            </a:pPr>
            <a:r>
              <a:rPr lang="en-US" sz="2800" dirty="0">
                <a:solidFill>
                  <a:schemeClr val="tx1"/>
                </a:solidFill>
                <a:ea typeface="Calibri" panose="020F0502020204030204" pitchFamily="34" charset="0"/>
                <a:cs typeface="Times New Roman" panose="02020603050405020304" pitchFamily="18" charset="0"/>
              </a:rPr>
              <a:t>Some progress have been recorded Health and Wellbeing and Employment and Entrepreneurship.</a:t>
            </a:r>
          </a:p>
          <a:p>
            <a:pPr algn="just">
              <a:spcBef>
                <a:spcPts val="0"/>
              </a:spcBef>
              <a:spcAft>
                <a:spcPts val="2400"/>
              </a:spcAft>
            </a:pPr>
            <a:r>
              <a:rPr lang="en-US" sz="2800" dirty="0">
                <a:solidFill>
                  <a:schemeClr val="tx1"/>
                </a:solidFill>
                <a:ea typeface="Calibri" panose="020F0502020204030204" pitchFamily="34" charset="0"/>
                <a:cs typeface="Times New Roman" panose="02020603050405020304" pitchFamily="18" charset="0"/>
              </a:rPr>
              <a:t>Efforts are still far from enough in education and skill development and governance and youth participation.</a:t>
            </a:r>
          </a:p>
          <a:p>
            <a:pPr algn="just">
              <a:spcBef>
                <a:spcPts val="0"/>
              </a:spcBef>
              <a:spcAft>
                <a:spcPts val="2400"/>
              </a:spcAft>
            </a:pPr>
            <a:r>
              <a:rPr lang="en-US" sz="2800" dirty="0">
                <a:solidFill>
                  <a:schemeClr val="tx1"/>
                </a:solidFill>
                <a:ea typeface="Calibri" panose="020F0502020204030204" pitchFamily="34" charset="0"/>
                <a:cs typeface="Times New Roman" panose="02020603050405020304" pitchFamily="18" charset="0"/>
              </a:rPr>
              <a:t>Work in progress – </a:t>
            </a:r>
            <a:r>
              <a:rPr lang="en-US" sz="2800" dirty="0" err="1">
                <a:solidFill>
                  <a:schemeClr val="tx1"/>
                </a:solidFill>
                <a:ea typeface="Calibri" panose="020F0502020204030204" pitchFamily="34" charset="0"/>
                <a:cs typeface="Times New Roman" panose="02020603050405020304" pitchFamily="18" charset="0"/>
              </a:rPr>
              <a:t>FGD</a:t>
            </a:r>
            <a:r>
              <a:rPr lang="en-US" sz="2800" dirty="0">
                <a:solidFill>
                  <a:schemeClr val="tx1"/>
                </a:solidFill>
                <a:ea typeface="Calibri" panose="020F0502020204030204" pitchFamily="34" charset="0"/>
                <a:cs typeface="Times New Roman" panose="02020603050405020304" pitchFamily="18" charset="0"/>
              </a:rPr>
              <a:t> for triangulation</a:t>
            </a:r>
          </a:p>
        </p:txBody>
      </p:sp>
      <p:sp>
        <p:nvSpPr>
          <p:cNvPr id="4" name="Slide Number Placeholder 3"/>
          <p:cNvSpPr>
            <a:spLocks noGrp="1"/>
          </p:cNvSpPr>
          <p:nvPr>
            <p:ph type="sldNum" sz="quarter" idx="12"/>
          </p:nvPr>
        </p:nvSpPr>
        <p:spPr/>
        <p:txBody>
          <a:bodyPr/>
          <a:lstStyle/>
          <a:p>
            <a:fld id="{FAEF9944-A4F6-4C59-AEBD-678D6480B8EA}" type="slidenum">
              <a:rPr lang="en-US" smtClean="0"/>
              <a:t>23</a:t>
            </a:fld>
            <a:endParaRPr lang="en-US" dirty="0"/>
          </a:p>
        </p:txBody>
      </p:sp>
    </p:spTree>
    <p:extLst>
      <p:ext uri="{BB962C8B-B14F-4D97-AF65-F5344CB8AC3E}">
        <p14:creationId xmlns:p14="http://schemas.microsoft.com/office/powerpoint/2010/main" val="25945369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Number Placeholder 2"/>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a:defRPr>
                <a:solidFill>
                  <a:schemeClr val="tx1"/>
                </a:solidFill>
                <a:latin typeface="Georgia" charset="0"/>
                <a:ea typeface="ＭＳ Ｐゴシック" charset="0"/>
                <a:cs typeface="ＭＳ Ｐゴシック" charset="0"/>
              </a:defRPr>
            </a:lvl1pPr>
            <a:lvl2pPr marL="742950" indent="-285750">
              <a:defRPr>
                <a:solidFill>
                  <a:schemeClr val="tx1"/>
                </a:solidFill>
                <a:latin typeface="Georgia" charset="0"/>
                <a:ea typeface="ＭＳ Ｐゴシック" charset="0"/>
              </a:defRPr>
            </a:lvl2pPr>
            <a:lvl3pPr marL="1143000" indent="-228600">
              <a:defRPr>
                <a:solidFill>
                  <a:schemeClr val="tx1"/>
                </a:solidFill>
                <a:latin typeface="Georgia" charset="0"/>
                <a:ea typeface="ＭＳ Ｐゴシック" charset="0"/>
              </a:defRPr>
            </a:lvl3pPr>
            <a:lvl4pPr marL="1600200" indent="-228600">
              <a:defRPr>
                <a:solidFill>
                  <a:schemeClr val="tx1"/>
                </a:solidFill>
                <a:latin typeface="Georgia" charset="0"/>
                <a:ea typeface="ＭＳ Ｐゴシック" charset="0"/>
              </a:defRPr>
            </a:lvl4pPr>
            <a:lvl5pPr marL="2057400" indent="-228600">
              <a:defRPr>
                <a:solidFill>
                  <a:schemeClr val="tx1"/>
                </a:solidFill>
                <a:latin typeface="Georgia" charset="0"/>
                <a:ea typeface="ＭＳ Ｐゴシック" charset="0"/>
              </a:defRPr>
            </a:lvl5pPr>
            <a:lvl6pPr marL="2514600" indent="-228600" fontAlgn="base">
              <a:spcBef>
                <a:spcPct val="0"/>
              </a:spcBef>
              <a:spcAft>
                <a:spcPct val="0"/>
              </a:spcAft>
              <a:defRPr>
                <a:solidFill>
                  <a:schemeClr val="tx1"/>
                </a:solidFill>
                <a:latin typeface="Georgia" charset="0"/>
                <a:ea typeface="ＭＳ Ｐゴシック" charset="0"/>
              </a:defRPr>
            </a:lvl6pPr>
            <a:lvl7pPr marL="2971800" indent="-228600" fontAlgn="base">
              <a:spcBef>
                <a:spcPct val="0"/>
              </a:spcBef>
              <a:spcAft>
                <a:spcPct val="0"/>
              </a:spcAft>
              <a:defRPr>
                <a:solidFill>
                  <a:schemeClr val="tx1"/>
                </a:solidFill>
                <a:latin typeface="Georgia" charset="0"/>
                <a:ea typeface="ＭＳ Ｐゴシック" charset="0"/>
              </a:defRPr>
            </a:lvl7pPr>
            <a:lvl8pPr marL="3429000" indent="-228600" fontAlgn="base">
              <a:spcBef>
                <a:spcPct val="0"/>
              </a:spcBef>
              <a:spcAft>
                <a:spcPct val="0"/>
              </a:spcAft>
              <a:defRPr>
                <a:solidFill>
                  <a:schemeClr val="tx1"/>
                </a:solidFill>
                <a:latin typeface="Georgia" charset="0"/>
                <a:ea typeface="ＭＳ Ｐゴシック" charset="0"/>
              </a:defRPr>
            </a:lvl8pPr>
            <a:lvl9pPr marL="3886200" indent="-228600" fontAlgn="base">
              <a:spcBef>
                <a:spcPct val="0"/>
              </a:spcBef>
              <a:spcAft>
                <a:spcPct val="0"/>
              </a:spcAft>
              <a:defRPr>
                <a:solidFill>
                  <a:schemeClr val="tx1"/>
                </a:solidFill>
                <a:latin typeface="Georgia" charset="0"/>
                <a:ea typeface="ＭＳ Ｐゴシック" charset="0"/>
              </a:defRPr>
            </a:lvl9pPr>
          </a:lstStyle>
          <a:p>
            <a:pPr fontAlgn="base">
              <a:spcBef>
                <a:spcPct val="0"/>
              </a:spcBef>
              <a:spcAft>
                <a:spcPct val="0"/>
              </a:spcAft>
            </a:pPr>
            <a:fld id="{12228C47-14E6-944E-B14D-68769B8F8673}" type="slidenum">
              <a:rPr lang="en-GB">
                <a:solidFill>
                  <a:srgbClr val="FFFFFF"/>
                </a:solidFill>
              </a:rPr>
              <a:pPr fontAlgn="base">
                <a:spcBef>
                  <a:spcPct val="0"/>
                </a:spcBef>
                <a:spcAft>
                  <a:spcPct val="0"/>
                </a:spcAft>
              </a:pPr>
              <a:t>24</a:t>
            </a:fld>
            <a:endParaRPr lang="en-GB">
              <a:solidFill>
                <a:srgbClr val="FFFFFF"/>
              </a:solidFill>
            </a:endParaRPr>
          </a:p>
        </p:txBody>
      </p:sp>
      <p:sp>
        <p:nvSpPr>
          <p:cNvPr id="4" name="TextBox 3">
            <a:extLst>
              <a:ext uri="{FF2B5EF4-FFF2-40B4-BE49-F238E27FC236}">
                <a16:creationId xmlns:a16="http://schemas.microsoft.com/office/drawing/2014/main" id="{6BAD4B4B-0B6D-48A7-9357-E00E0066AE65}"/>
              </a:ext>
            </a:extLst>
          </p:cNvPr>
          <p:cNvSpPr txBox="1"/>
          <p:nvPr/>
        </p:nvSpPr>
        <p:spPr>
          <a:xfrm>
            <a:off x="3680848" y="2395258"/>
            <a:ext cx="6415652" cy="830997"/>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defRPr/>
            </a:pPr>
            <a:r>
              <a:rPr lang="en-GB" sz="4800" b="1" dirty="0">
                <a:latin typeface="Agency FB" panose="020B0503020202020204" pitchFamily="34" charset="0"/>
              </a:rPr>
              <a:t>Thank you for your attention</a:t>
            </a:r>
            <a:endParaRPr lang="en-US" sz="4800" b="1" dirty="0">
              <a:latin typeface="Agency FB" panose="020B0503020202020204" pitchFamily="34" charset="0"/>
            </a:endParaRPr>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4336" y="3954971"/>
            <a:ext cx="1742506" cy="1921606"/>
          </a:xfrm>
          <a:prstGeom prst="rect">
            <a:avLst/>
          </a:prstGeom>
          <a:noFill/>
          <a:ln>
            <a:noFill/>
          </a:ln>
        </p:spPr>
      </p:pic>
      <p:sp>
        <p:nvSpPr>
          <p:cNvPr id="2" name="Rectangle 1"/>
          <p:cNvSpPr/>
          <p:nvPr/>
        </p:nvSpPr>
        <p:spPr>
          <a:xfrm>
            <a:off x="0" y="5876577"/>
            <a:ext cx="3833247" cy="981423"/>
          </a:xfrm>
          <a:prstGeom prst="rect">
            <a:avLst/>
          </a:prstGeom>
        </p:spPr>
        <p:txBody>
          <a:bodyPr wrap="square">
            <a:spAutoFit/>
          </a:bodyPr>
          <a:lstStyle/>
          <a:p>
            <a:pPr algn="ctr">
              <a:lnSpc>
                <a:spcPct val="107000"/>
              </a:lnSpc>
              <a:spcAft>
                <a:spcPts val="0"/>
              </a:spcAft>
            </a:pPr>
            <a:r>
              <a:rPr lang="en-GB" b="1" dirty="0">
                <a:solidFill>
                  <a:srgbClr val="000000"/>
                </a:solidFill>
                <a:latin typeface="Calibri" panose="020F0502020204030204" pitchFamily="34" charset="0"/>
                <a:ea typeface="Calibri" panose="020F0502020204030204" pitchFamily="34" charset="0"/>
                <a:cs typeface="Calibri" panose="020F0502020204030204" pitchFamily="34" charset="0"/>
              </a:rPr>
              <a:t>Health Policy Training and Research Programme (HPTRP)</a:t>
            </a:r>
          </a:p>
          <a:p>
            <a:pPr algn="ctr">
              <a:lnSpc>
                <a:spcPct val="107000"/>
              </a:lnSpc>
              <a:spcAft>
                <a:spcPts val="0"/>
              </a:spcAft>
            </a:pPr>
            <a:r>
              <a:rPr lang="en-GB" b="1" dirty="0">
                <a:solidFill>
                  <a:srgbClr val="000000"/>
                </a:solidFill>
                <a:latin typeface="Calibri" panose="020F0502020204030204" pitchFamily="34" charset="0"/>
                <a:ea typeface="Calibri" panose="020F0502020204030204" pitchFamily="34" charset="0"/>
                <a:cs typeface="Calibri" panose="020F0502020204030204" pitchFamily="34" charset="0"/>
              </a:rPr>
              <a:t>University of Ibadan, Nigeria </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069675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3030214-227F-42DB-9282-BBA6AF8D94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54295"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AF491C-7D08-4B67-8421-2AB4C5DE6588}"/>
              </a:ext>
            </a:extLst>
          </p:cNvPr>
          <p:cNvSpPr>
            <a:spLocks noGrp="1"/>
          </p:cNvSpPr>
          <p:nvPr>
            <p:ph type="title"/>
          </p:nvPr>
        </p:nvSpPr>
        <p:spPr>
          <a:xfrm>
            <a:off x="1286582" y="1149203"/>
            <a:ext cx="3012216" cy="3721678"/>
          </a:xfrm>
        </p:spPr>
        <p:txBody>
          <a:bodyPr>
            <a:normAutofit/>
          </a:bodyPr>
          <a:lstStyle/>
          <a:p>
            <a:r>
              <a:rPr lang="en-GB" sz="3300" b="1" dirty="0"/>
              <a:t>How is the concept of demographic dividend shaping policy and practice?</a:t>
            </a:r>
          </a:p>
        </p:txBody>
      </p:sp>
      <p:sp>
        <p:nvSpPr>
          <p:cNvPr id="11" name="Freeform 11">
            <a:extLst>
              <a:ext uri="{FF2B5EF4-FFF2-40B4-BE49-F238E27FC236}">
                <a16:creationId xmlns:a16="http://schemas.microsoft.com/office/drawing/2014/main" id="{0D7A9289-BAD1-4A78-979F-A655C886D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1149203"/>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txBody>
          <a:bodyPr/>
          <a:lstStyle/>
          <a:p>
            <a:endParaRPr lang="en-NG"/>
          </a:p>
        </p:txBody>
      </p:sp>
      <p:sp>
        <p:nvSpPr>
          <p:cNvPr id="4" name="Slide Number Placeholder 3"/>
          <p:cNvSpPr>
            <a:spLocks noGrp="1"/>
          </p:cNvSpPr>
          <p:nvPr>
            <p:ph type="sldNum" sz="quarter" idx="12"/>
          </p:nvPr>
        </p:nvSpPr>
        <p:spPr>
          <a:xfrm>
            <a:off x="188548" y="1223674"/>
            <a:ext cx="596886" cy="365125"/>
          </a:xfrm>
        </p:spPr>
        <p:txBody>
          <a:bodyPr>
            <a:normAutofit/>
          </a:bodyPr>
          <a:lstStyle/>
          <a:p>
            <a:pPr>
              <a:lnSpc>
                <a:spcPct val="90000"/>
              </a:lnSpc>
              <a:spcAft>
                <a:spcPts val="600"/>
              </a:spcAft>
            </a:pPr>
            <a:fld id="{FAEF9944-A4F6-4C59-AEBD-678D6480B8EA}" type="slidenum">
              <a:rPr lang="en-US" sz="1900">
                <a:solidFill>
                  <a:srgbClr val="FFFFFF"/>
                </a:solidFill>
              </a:rPr>
              <a:pPr>
                <a:lnSpc>
                  <a:spcPct val="90000"/>
                </a:lnSpc>
                <a:spcAft>
                  <a:spcPts val="600"/>
                </a:spcAft>
              </a:pPr>
              <a:t>3</a:t>
            </a:fld>
            <a:endParaRPr lang="en-US" sz="1900">
              <a:solidFill>
                <a:srgbClr val="FFFFFF"/>
              </a:solidFill>
            </a:endParaRPr>
          </a:p>
        </p:txBody>
      </p:sp>
      <p:sp>
        <p:nvSpPr>
          <p:cNvPr id="3" name="Content Placeholder 2">
            <a:extLst>
              <a:ext uri="{FF2B5EF4-FFF2-40B4-BE49-F238E27FC236}">
                <a16:creationId xmlns:a16="http://schemas.microsoft.com/office/drawing/2014/main" id="{35D1779A-E3B7-4224-AB78-DAFA74317F5E}"/>
              </a:ext>
            </a:extLst>
          </p:cNvPr>
          <p:cNvSpPr>
            <a:spLocks noGrp="1"/>
          </p:cNvSpPr>
          <p:nvPr>
            <p:ph idx="1"/>
          </p:nvPr>
        </p:nvSpPr>
        <p:spPr>
          <a:xfrm>
            <a:off x="4781959" y="457199"/>
            <a:ext cx="7305266" cy="6076951"/>
          </a:xfrm>
        </p:spPr>
        <p:txBody>
          <a:bodyPr>
            <a:normAutofit fontScale="85000" lnSpcReduction="10000"/>
          </a:bodyPr>
          <a:lstStyle/>
          <a:p>
            <a:pPr algn="just">
              <a:lnSpc>
                <a:spcPct val="110000"/>
              </a:lnSpc>
              <a:spcBef>
                <a:spcPts val="600"/>
              </a:spcBef>
            </a:pPr>
            <a:r>
              <a:rPr lang="en-GB" sz="2400" i="1" dirty="0">
                <a:latin typeface="+mj-lt"/>
              </a:rPr>
              <a:t>“…</a:t>
            </a:r>
            <a:r>
              <a:rPr lang="en-US" sz="2400" i="1" dirty="0">
                <a:latin typeface="+mj-lt"/>
              </a:rPr>
              <a:t>demographic dividend lens offers a strategic basis for focusing and prioritizing investments in people in general and the youth in particular, in order to achieve sustainable development, inclusive economic growth, and to build "an integrated, prosperous and peaceful Africa, which is driven by its own citizens and representing a dynamic force in the international arena”</a:t>
            </a:r>
            <a:endParaRPr lang="en-US" sz="2400" i="1" u="sng" dirty="0">
              <a:latin typeface="+mj-lt"/>
            </a:endParaRPr>
          </a:p>
          <a:p>
            <a:pPr lvl="8" algn="r">
              <a:lnSpc>
                <a:spcPct val="90000"/>
              </a:lnSpc>
            </a:pPr>
            <a:r>
              <a:rPr lang="en-US" sz="2400" i="1" dirty="0">
                <a:latin typeface="+mj-lt"/>
              </a:rPr>
              <a:t>(African Union, 2016)</a:t>
            </a:r>
          </a:p>
          <a:p>
            <a:pPr marL="3657600" lvl="8" indent="0">
              <a:lnSpc>
                <a:spcPct val="90000"/>
              </a:lnSpc>
              <a:buNone/>
            </a:pPr>
            <a:endParaRPr lang="en-US" sz="2400" i="1" u="sng" dirty="0">
              <a:latin typeface="+mj-lt"/>
            </a:endParaRPr>
          </a:p>
          <a:p>
            <a:pPr algn="just">
              <a:spcBef>
                <a:spcPts val="600"/>
              </a:spcBef>
            </a:pPr>
            <a:r>
              <a:rPr lang="en-GB" sz="2400" dirty="0">
                <a:latin typeface="+mj-lt"/>
              </a:rPr>
              <a:t>“</a:t>
            </a:r>
            <a:r>
              <a:rPr lang="en-GB" sz="2400" i="1" dirty="0">
                <a:latin typeface="+mj-lt"/>
              </a:rPr>
              <a:t>In the next 50 years Africa’s biggest single asset but also its potential Achilles heel will be its youthful population. The upside risk of the youth population is their contribution to economic growth resulting in increased incomes and employment. The downside risk is the inability to provide gainful employment for them thus creating a potential source of instability.”</a:t>
            </a:r>
          </a:p>
          <a:p>
            <a:pPr marL="2152650" lvl="5" algn="r">
              <a:lnSpc>
                <a:spcPct val="120000"/>
              </a:lnSpc>
              <a:spcBef>
                <a:spcPts val="600"/>
              </a:spcBef>
            </a:pPr>
            <a:r>
              <a:rPr lang="en-GB" sz="2200" i="1" dirty="0">
                <a:latin typeface="+mj-lt"/>
              </a:rPr>
              <a:t>(Agenda 2063, First Ten-Year Implementation Plan 2014–2023, p. 127)</a:t>
            </a:r>
          </a:p>
        </p:txBody>
      </p:sp>
    </p:spTree>
    <p:extLst>
      <p:ext uri="{BB962C8B-B14F-4D97-AF65-F5344CB8AC3E}">
        <p14:creationId xmlns:p14="http://schemas.microsoft.com/office/powerpoint/2010/main" val="198544756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192" y="17080"/>
            <a:ext cx="8897565" cy="623319"/>
          </a:xfrm>
        </p:spPr>
        <p:txBody>
          <a:bodyPr>
            <a:normAutofit fontScale="90000"/>
          </a:bodyPr>
          <a:lstStyle/>
          <a:p>
            <a:r>
              <a:rPr lang="en-US" b="1" dirty="0">
                <a:solidFill>
                  <a:schemeClr val="tx1"/>
                </a:solidFill>
              </a:rPr>
              <a:t>Introduction</a:t>
            </a:r>
          </a:p>
        </p:txBody>
      </p:sp>
      <p:sp>
        <p:nvSpPr>
          <p:cNvPr id="5" name="Content Placeholder 2">
            <a:extLst>
              <a:ext uri="{FF2B5EF4-FFF2-40B4-BE49-F238E27FC236}">
                <a16:creationId xmlns:a16="http://schemas.microsoft.com/office/drawing/2014/main" id="{7303F992-3176-0279-296F-0AA363E1B953}"/>
              </a:ext>
            </a:extLst>
          </p:cNvPr>
          <p:cNvSpPr>
            <a:spLocks noGrp="1"/>
          </p:cNvSpPr>
          <p:nvPr>
            <p:ph idx="1"/>
          </p:nvPr>
        </p:nvSpPr>
        <p:spPr>
          <a:xfrm>
            <a:off x="531812" y="640399"/>
            <a:ext cx="11270457" cy="5931282"/>
          </a:xfrm>
          <a:solidFill>
            <a:schemeClr val="bg1">
              <a:lumMod val="95000"/>
            </a:schemeClr>
          </a:solidFill>
        </p:spPr>
        <p:txBody>
          <a:bodyPr>
            <a:noAutofit/>
          </a:bodyPr>
          <a:lstStyle/>
          <a:p>
            <a:pPr algn="just">
              <a:spcBef>
                <a:spcPts val="0"/>
              </a:spcBef>
              <a:spcAft>
                <a:spcPts val="600"/>
              </a:spcAft>
            </a:pPr>
            <a:r>
              <a:rPr lang="en-GB" sz="2800" b="1" i="1" dirty="0">
                <a:solidFill>
                  <a:schemeClr val="tx1"/>
                </a:solidFill>
                <a:latin typeface="Calibri" panose="020F0502020204030204" pitchFamily="34" charset="0"/>
                <a:ea typeface="Calibri" panose="020F0502020204030204" pitchFamily="34" charset="0"/>
                <a:cs typeface="Calibri" panose="020F0502020204030204" pitchFamily="34" charset="0"/>
              </a:rPr>
              <a:t>Roadmaps for harnessing DD in Africa and Nigeria</a:t>
            </a:r>
          </a:p>
          <a:p>
            <a:pPr lvl="1" algn="just">
              <a:spcBef>
                <a:spcPts val="0"/>
              </a:spcBef>
              <a:spcAft>
                <a:spcPts val="600"/>
              </a:spcAft>
            </a:pPr>
            <a:r>
              <a:rPr lang="en-GB" sz="2800" dirty="0">
                <a:solidFill>
                  <a:schemeClr val="tx1"/>
                </a:solidFill>
                <a:latin typeface="Calibri" panose="020F0502020204030204" pitchFamily="34" charset="0"/>
                <a:ea typeface="Calibri" panose="020F0502020204030204" pitchFamily="34" charset="0"/>
                <a:cs typeface="Calibri" panose="020F0502020204030204" pitchFamily="34" charset="0"/>
              </a:rPr>
              <a:t>A continental initiative, following AU Assembly Decision </a:t>
            </a:r>
            <a:r>
              <a:rPr lang="en-GB" sz="2800" dirty="0">
                <a:solidFill>
                  <a:srgbClr val="000000"/>
                </a:solidFill>
                <a:latin typeface="Calibri" panose="020F0502020204030204" pitchFamily="34" charset="0"/>
                <a:ea typeface="Calibri" panose="020F0502020204030204" pitchFamily="34" charset="0"/>
                <a:cs typeface="Calibri" panose="020F0502020204030204" pitchFamily="34" charset="0"/>
              </a:rPr>
              <a:t>(Assembly/AU/</a:t>
            </a:r>
            <a:r>
              <a:rPr lang="en-GB" sz="2800" dirty="0" err="1">
                <a:solidFill>
                  <a:srgbClr val="000000"/>
                </a:solidFill>
                <a:latin typeface="Calibri" panose="020F0502020204030204" pitchFamily="34" charset="0"/>
                <a:ea typeface="Calibri" panose="020F0502020204030204" pitchFamily="34" charset="0"/>
                <a:cs typeface="Calibri" panose="020F0502020204030204" pitchFamily="34" charset="0"/>
              </a:rPr>
              <a:t>Dec.601</a:t>
            </a:r>
            <a:r>
              <a:rPr lang="en-GB" sz="2800" dirty="0">
                <a:solidFill>
                  <a:srgbClr val="000000"/>
                </a:solidFill>
                <a:latin typeface="Calibri" panose="020F0502020204030204" pitchFamily="34" charset="0"/>
                <a:ea typeface="Calibri" panose="020F0502020204030204" pitchFamily="34" charset="0"/>
                <a:cs typeface="Calibri" panose="020F0502020204030204" pitchFamily="34" charset="0"/>
              </a:rPr>
              <a:t> (XXVI).</a:t>
            </a:r>
          </a:p>
          <a:p>
            <a:pPr lvl="1" algn="just">
              <a:spcBef>
                <a:spcPts val="0"/>
              </a:spcBef>
              <a:spcAft>
                <a:spcPts val="600"/>
              </a:spcAft>
            </a:pPr>
            <a:r>
              <a:rPr lang="en-GB" sz="2800" dirty="0">
                <a:solidFill>
                  <a:srgbClr val="000000"/>
                </a:solidFill>
                <a:latin typeface="Calibri" panose="020F0502020204030204" pitchFamily="34" charset="0"/>
                <a:ea typeface="Calibri" panose="020F0502020204030204" pitchFamily="34" charset="0"/>
                <a:cs typeface="Calibri" panose="020F0502020204030204" pitchFamily="34" charset="0"/>
              </a:rPr>
              <a:t>Contains key deliverables and milestones to be delivered over a given timeline.</a:t>
            </a:r>
            <a:endParaRPr lang="en-GB" sz="28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just">
              <a:spcBef>
                <a:spcPts val="0"/>
              </a:spcBef>
              <a:spcAft>
                <a:spcPts val="600"/>
              </a:spcAft>
            </a:pPr>
            <a:r>
              <a:rPr lang="en-US" sz="2800" dirty="0">
                <a:solidFill>
                  <a:schemeClr val="tx1"/>
                </a:solidFill>
                <a:latin typeface="Calibri" panose="020F0502020204030204" pitchFamily="34" charset="0"/>
                <a:ea typeface="Calibri" panose="020F0502020204030204" pitchFamily="34" charset="0"/>
                <a:cs typeface="Calibri" panose="020F0502020204030204" pitchFamily="34" charset="0"/>
              </a:rPr>
              <a:t>Nigeria is a federation of 36 States and a Federal Capital Territory (FCT). </a:t>
            </a:r>
          </a:p>
          <a:p>
            <a:pPr lvl="1" algn="just">
              <a:spcBef>
                <a:spcPts val="0"/>
              </a:spcBef>
              <a:spcAft>
                <a:spcPts val="600"/>
              </a:spcAft>
            </a:pPr>
            <a:r>
              <a:rPr lang="en-US" sz="2800" dirty="0">
                <a:solidFill>
                  <a:schemeClr val="tx1"/>
                </a:solidFill>
                <a:latin typeface="Calibri" panose="020F0502020204030204" pitchFamily="34" charset="0"/>
                <a:ea typeface="Calibri" panose="020F0502020204030204" pitchFamily="34" charset="0"/>
                <a:cs typeface="Calibri" panose="020F0502020204030204" pitchFamily="34" charset="0"/>
              </a:rPr>
              <a:t>Creating and harnessing the demographic dividend (DD) in the country requires in-depth consideration of the peculiarity of each federating unit.</a:t>
            </a:r>
          </a:p>
          <a:p>
            <a:pPr lvl="1" algn="just">
              <a:spcBef>
                <a:spcPts val="0"/>
              </a:spcBef>
              <a:spcAft>
                <a:spcPts val="600"/>
              </a:spcAft>
            </a:pPr>
            <a:r>
              <a:rPr lang="en-US" sz="2800" dirty="0">
                <a:solidFill>
                  <a:schemeClr val="tx1"/>
                </a:solidFill>
                <a:latin typeface="Calibri" panose="020F0502020204030204" pitchFamily="34" charset="0"/>
                <a:ea typeface="Calibri" panose="020F0502020204030204" pitchFamily="34" charset="0"/>
                <a:cs typeface="Calibri" panose="020F0502020204030204" pitchFamily="34" charset="0"/>
              </a:rPr>
              <a:t>The heterogeneity necessitates that distinct roadmap be prepared </a:t>
            </a:r>
            <a:r>
              <a:rPr lang="en-GB" sz="2800" dirty="0">
                <a:solidFill>
                  <a:schemeClr val="tx1"/>
                </a:solidFill>
                <a:latin typeface="Calibri" panose="020F0502020204030204" pitchFamily="34" charset="0"/>
                <a:ea typeface="Calibri" panose="020F0502020204030204" pitchFamily="34" charset="0"/>
                <a:cs typeface="Calibri" panose="020F0502020204030204" pitchFamily="34" charset="0"/>
              </a:rPr>
              <a:t>for national and each subnational.</a:t>
            </a:r>
          </a:p>
          <a:p>
            <a:pPr lvl="1" algn="just">
              <a:spcBef>
                <a:spcPts val="0"/>
              </a:spcBef>
              <a:spcAft>
                <a:spcPts val="600"/>
              </a:spcAft>
            </a:pPr>
            <a:r>
              <a:rPr lang="en-GB" sz="2800" dirty="0">
                <a:solidFill>
                  <a:schemeClr val="tx1"/>
                </a:solidFill>
                <a:latin typeface="Calibri" panose="020F0502020204030204" pitchFamily="34" charset="0"/>
                <a:ea typeface="Calibri" panose="020F0502020204030204" pitchFamily="34" charset="0"/>
                <a:cs typeface="Calibri" panose="020F0502020204030204" pitchFamily="34" charset="0"/>
              </a:rPr>
              <a:t>Developed in July 2017 with 5-year implementation cycle.</a:t>
            </a:r>
          </a:p>
        </p:txBody>
      </p:sp>
      <p:sp>
        <p:nvSpPr>
          <p:cNvPr id="4" name="Slide Number Placeholder 3"/>
          <p:cNvSpPr>
            <a:spLocks noGrp="1"/>
          </p:cNvSpPr>
          <p:nvPr>
            <p:ph type="sldNum" sz="quarter" idx="12"/>
          </p:nvPr>
        </p:nvSpPr>
        <p:spPr/>
        <p:txBody>
          <a:bodyPr/>
          <a:lstStyle/>
          <a:p>
            <a:fld id="{FAEF9944-A4F6-4C59-AEBD-678D6480B8EA}" type="slidenum">
              <a:rPr lang="en-US" smtClean="0"/>
              <a:t>4</a:t>
            </a:fld>
            <a:endParaRPr lang="en-US" dirty="0"/>
          </a:p>
        </p:txBody>
      </p:sp>
    </p:spTree>
    <p:extLst>
      <p:ext uri="{BB962C8B-B14F-4D97-AF65-F5344CB8AC3E}">
        <p14:creationId xmlns:p14="http://schemas.microsoft.com/office/powerpoint/2010/main" val="2841212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F8492EF-2C91-44A4-AE08-9507AAFD8CBB}"/>
              </a:ext>
            </a:extLst>
          </p:cNvPr>
          <p:cNvSpPr>
            <a:spLocks noGrp="1"/>
          </p:cNvSpPr>
          <p:nvPr>
            <p:ph type="sldNum" sz="quarter" idx="12"/>
          </p:nvPr>
        </p:nvSpPr>
        <p:spPr>
          <a:xfrm>
            <a:off x="531812" y="787782"/>
            <a:ext cx="779767" cy="365125"/>
          </a:xfrm>
        </p:spPr>
        <p:txBody>
          <a:bodyPr/>
          <a:lstStyle/>
          <a:p>
            <a:fld id="{7FAC2B6D-3672-4992-8835-362C8E4B9417}" type="slidenum">
              <a:rPr lang="en-GB" smtClean="0"/>
              <a:pPr/>
              <a:t>5</a:t>
            </a:fld>
            <a:endParaRPr lang="en-GB" dirty="0"/>
          </a:p>
        </p:txBody>
      </p:sp>
      <p:sp>
        <p:nvSpPr>
          <p:cNvPr id="5" name="Title 1">
            <a:extLst>
              <a:ext uri="{FF2B5EF4-FFF2-40B4-BE49-F238E27FC236}">
                <a16:creationId xmlns:a16="http://schemas.microsoft.com/office/drawing/2014/main" id="{657A5D41-7B4B-4875-BBA5-CE79395C8F56}"/>
              </a:ext>
            </a:extLst>
          </p:cNvPr>
          <p:cNvSpPr txBox="1">
            <a:spLocks/>
          </p:cNvSpPr>
          <p:nvPr/>
        </p:nvSpPr>
        <p:spPr>
          <a:xfrm>
            <a:off x="3145697" y="677527"/>
            <a:ext cx="6134099" cy="700267"/>
          </a:xfrm>
          <a:prstGeom prst="rect">
            <a:avLst/>
          </a:prstGeom>
        </p:spPr>
        <p:txBody>
          <a:bodyPr vert="horz" lIns="91440" tIns="45720" rIns="91440" bIns="45720" rtlCol="0" anchor="t">
            <a:normAutofit fontScale="85000"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sz="4400" b="1" dirty="0">
                <a:solidFill>
                  <a:schemeClr val="tx1"/>
                </a:solidFill>
              </a:rPr>
              <a:t>The working collaboration</a:t>
            </a:r>
            <a:endParaRPr lang="en-US" sz="4400" b="1" dirty="0">
              <a:solidFill>
                <a:schemeClr val="tx1"/>
              </a:solidFill>
            </a:endParaRPr>
          </a:p>
        </p:txBody>
      </p:sp>
      <p:graphicFrame>
        <p:nvGraphicFramePr>
          <p:cNvPr id="10" name="Diagram 9">
            <a:extLst>
              <a:ext uri="{FF2B5EF4-FFF2-40B4-BE49-F238E27FC236}">
                <a16:creationId xmlns:a16="http://schemas.microsoft.com/office/drawing/2014/main" id="{429C2D16-6239-47D7-93E0-0B2C5671FD66}"/>
              </a:ext>
            </a:extLst>
          </p:cNvPr>
          <p:cNvGraphicFramePr/>
          <p:nvPr>
            <p:extLst>
              <p:ext uri="{D42A27DB-BD31-4B8C-83A1-F6EECF244321}">
                <p14:modId xmlns:p14="http://schemas.microsoft.com/office/powerpoint/2010/main" val="1725253077"/>
              </p:ext>
            </p:extLst>
          </p:nvPr>
        </p:nvGraphicFramePr>
        <p:xfrm>
          <a:off x="2009016" y="1527550"/>
          <a:ext cx="8407463" cy="46535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43696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4F1DA1-2380-29F6-65CE-4849694E6D23}"/>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F13A7FE-A8CB-EA5B-A20B-B4587048980E}"/>
              </a:ext>
            </a:extLst>
          </p:cNvPr>
          <p:cNvSpPr>
            <a:spLocks noGrp="1"/>
          </p:cNvSpPr>
          <p:nvPr>
            <p:ph type="sldNum" sz="quarter" idx="12"/>
          </p:nvPr>
        </p:nvSpPr>
        <p:spPr>
          <a:xfrm>
            <a:off x="531812" y="787782"/>
            <a:ext cx="779767" cy="365125"/>
          </a:xfrm>
        </p:spPr>
        <p:txBody>
          <a:bodyPr/>
          <a:lstStyle/>
          <a:p>
            <a:fld id="{7FAC2B6D-3672-4992-8835-362C8E4B9417}" type="slidenum">
              <a:rPr lang="en-GB" smtClean="0"/>
              <a:pPr/>
              <a:t>6</a:t>
            </a:fld>
            <a:endParaRPr lang="en-GB" dirty="0"/>
          </a:p>
        </p:txBody>
      </p:sp>
      <p:graphicFrame>
        <p:nvGraphicFramePr>
          <p:cNvPr id="7" name="Table 5">
            <a:extLst>
              <a:ext uri="{FF2B5EF4-FFF2-40B4-BE49-F238E27FC236}">
                <a16:creationId xmlns:a16="http://schemas.microsoft.com/office/drawing/2014/main" id="{5590497B-875C-DE04-B7FB-B99854DB82BE}"/>
              </a:ext>
            </a:extLst>
          </p:cNvPr>
          <p:cNvGraphicFramePr>
            <a:graphicFrameLocks noGrp="1"/>
          </p:cNvGraphicFramePr>
          <p:nvPr>
            <p:extLst>
              <p:ext uri="{D42A27DB-BD31-4B8C-83A1-F6EECF244321}">
                <p14:modId xmlns:p14="http://schemas.microsoft.com/office/powerpoint/2010/main" val="1209252469"/>
              </p:ext>
            </p:extLst>
          </p:nvPr>
        </p:nvGraphicFramePr>
        <p:xfrm>
          <a:off x="1828800" y="1154942"/>
          <a:ext cx="8705850" cy="5266905"/>
        </p:xfrm>
        <a:graphic>
          <a:graphicData uri="http://schemas.openxmlformats.org/drawingml/2006/table">
            <a:tbl>
              <a:tblPr firstRow="1" bandRow="1">
                <a:tableStyleId>{F5AB1C69-6EDB-4FF4-983F-18BD219EF322}</a:tableStyleId>
              </a:tblPr>
              <a:tblGrid>
                <a:gridCol w="4245385">
                  <a:extLst>
                    <a:ext uri="{9D8B030D-6E8A-4147-A177-3AD203B41FA5}">
                      <a16:colId xmlns:a16="http://schemas.microsoft.com/office/drawing/2014/main" val="2321181489"/>
                    </a:ext>
                  </a:extLst>
                </a:gridCol>
                <a:gridCol w="4460465">
                  <a:extLst>
                    <a:ext uri="{9D8B030D-6E8A-4147-A177-3AD203B41FA5}">
                      <a16:colId xmlns:a16="http://schemas.microsoft.com/office/drawing/2014/main" val="429636118"/>
                    </a:ext>
                  </a:extLst>
                </a:gridCol>
              </a:tblGrid>
              <a:tr h="558070">
                <a:tc>
                  <a:txBody>
                    <a:bodyPr/>
                    <a:lstStyle/>
                    <a:p>
                      <a:pPr algn="ctr"/>
                      <a:r>
                        <a:rPr lang="en-US" sz="3200" dirty="0">
                          <a:latin typeface="Century Schoolbook" panose="02040604050505020304" pitchFamily="18" charset="0"/>
                          <a:cs typeface="Arial" panose="020B0604020202020204" pitchFamily="34" charset="0"/>
                        </a:rPr>
                        <a:t>Roadmap</a:t>
                      </a:r>
                      <a:endParaRPr lang="x-none" sz="3200" dirty="0">
                        <a:latin typeface="Century Schoolbook" panose="02040604050505020304" pitchFamily="18" charset="0"/>
                        <a:cs typeface="Arial" panose="020B0604020202020204" pitchFamily="34" charset="0"/>
                      </a:endParaRPr>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3200" dirty="0">
                          <a:latin typeface="Century Schoolbook" panose="02040604050505020304" pitchFamily="18" charset="0"/>
                          <a:cs typeface="Arial" panose="020B0604020202020204" pitchFamily="34" charset="0"/>
                        </a:rPr>
                        <a:t>When Developed?</a:t>
                      </a:r>
                      <a:endParaRPr lang="x-none" sz="3200" dirty="0">
                        <a:latin typeface="Century Schoolbook" panose="02040604050505020304" pitchFamily="18" charset="0"/>
                        <a:cs typeface="Arial" panose="020B0604020202020204" pitchFamily="34" charset="0"/>
                      </a:endParaRPr>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957506675"/>
                  </a:ext>
                </a:extLst>
              </a:tr>
              <a:tr h="520865">
                <a:tc>
                  <a:txBody>
                    <a:bodyPr/>
                    <a:lstStyle/>
                    <a:p>
                      <a:pPr algn="r"/>
                      <a:r>
                        <a:rPr lang="en-GB" sz="2800" dirty="0">
                          <a:latin typeface="Century Schoolbook" panose="02040604050505020304" pitchFamily="18" charset="0"/>
                          <a:cs typeface="Arial" panose="020B0604020202020204" pitchFamily="34" charset="0"/>
                        </a:rPr>
                        <a:t>African Union (AU)</a:t>
                      </a:r>
                      <a:endParaRPr lang="x-none" sz="2800" dirty="0">
                        <a:latin typeface="Century Schoolbook" panose="02040604050505020304" pitchFamily="18"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173038" indent="0" algn="l"/>
                      <a:r>
                        <a:rPr lang="en-GB" sz="2800" i="1" dirty="0">
                          <a:latin typeface="Century Schoolbook" panose="02040604050505020304" pitchFamily="18" charset="0"/>
                          <a:cs typeface="Arial" panose="020B0604020202020204" pitchFamily="34" charset="0"/>
                        </a:rPr>
                        <a:t>January    2017</a:t>
                      </a:r>
                      <a:endParaRPr lang="x-none" sz="2800" i="1" dirty="0">
                        <a:latin typeface="Century Schoolbook" panose="02040604050505020304" pitchFamily="18"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356969465"/>
                  </a:ext>
                </a:extLst>
              </a:tr>
              <a:tr h="520865">
                <a:tc>
                  <a:txBody>
                    <a:bodyPr/>
                    <a:lstStyle/>
                    <a:p>
                      <a:pPr algn="r"/>
                      <a:r>
                        <a:rPr lang="en-GB" sz="2800" dirty="0">
                          <a:latin typeface="Century Schoolbook" panose="02040604050505020304" pitchFamily="18" charset="0"/>
                          <a:cs typeface="Arial" panose="020B0604020202020204" pitchFamily="34" charset="0"/>
                        </a:rPr>
                        <a:t>Nigeria (National)</a:t>
                      </a:r>
                      <a:endParaRPr lang="x-none" sz="2800" dirty="0">
                        <a:latin typeface="Century Schoolbook" panose="02040604050505020304" pitchFamily="18"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173038" indent="0" algn="l"/>
                      <a:r>
                        <a:rPr lang="en-GB" sz="2800" i="1" dirty="0">
                          <a:latin typeface="Century Schoolbook" panose="02040604050505020304" pitchFamily="18" charset="0"/>
                          <a:cs typeface="Arial" panose="020B0604020202020204" pitchFamily="34" charset="0"/>
                        </a:rPr>
                        <a:t>July           2017</a:t>
                      </a:r>
                      <a:endParaRPr lang="x-none" sz="2800" i="1" dirty="0">
                        <a:latin typeface="Century Schoolbook" panose="02040604050505020304" pitchFamily="18"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61460373"/>
                  </a:ext>
                </a:extLst>
              </a:tr>
              <a:tr h="520865">
                <a:tc>
                  <a:txBody>
                    <a:bodyPr/>
                    <a:lstStyle/>
                    <a:p>
                      <a:pPr algn="r"/>
                      <a:r>
                        <a:rPr lang="en-GB" sz="2800" dirty="0">
                          <a:latin typeface="Century Schoolbook" panose="02040604050505020304" pitchFamily="18" charset="0"/>
                          <a:cs typeface="Arial" panose="020B0604020202020204" pitchFamily="34" charset="0"/>
                        </a:rPr>
                        <a:t>Lagos State</a:t>
                      </a:r>
                      <a:endParaRPr lang="x-none" sz="2800" dirty="0">
                        <a:latin typeface="Century Schoolbook" panose="02040604050505020304" pitchFamily="18"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173038" indent="0" algn="l"/>
                      <a:r>
                        <a:rPr lang="en-GB" sz="2800" i="1" dirty="0">
                          <a:latin typeface="Century Schoolbook" panose="02040604050505020304" pitchFamily="18" charset="0"/>
                          <a:cs typeface="Arial" panose="020B0604020202020204" pitchFamily="34" charset="0"/>
                        </a:rPr>
                        <a:t>October      2018</a:t>
                      </a:r>
                      <a:endParaRPr lang="x-none" sz="2800" i="1" dirty="0">
                        <a:latin typeface="Century Schoolbook" panose="02040604050505020304" pitchFamily="18"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37608536"/>
                  </a:ext>
                </a:extLst>
              </a:tr>
              <a:tr h="520865">
                <a:tc>
                  <a:txBody>
                    <a:bodyPr/>
                    <a:lstStyle/>
                    <a:p>
                      <a:pPr algn="r"/>
                      <a:r>
                        <a:rPr lang="en-GB" sz="2800" dirty="0">
                          <a:latin typeface="Century Schoolbook" panose="02040604050505020304" pitchFamily="18" charset="0"/>
                          <a:cs typeface="Arial" panose="020B0604020202020204" pitchFamily="34" charset="0"/>
                        </a:rPr>
                        <a:t>Kaduna State</a:t>
                      </a:r>
                      <a:endParaRPr lang="x-none" sz="2800" dirty="0">
                        <a:latin typeface="Century Schoolbook" panose="02040604050505020304" pitchFamily="18"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173038" indent="0" algn="l"/>
                      <a:r>
                        <a:rPr lang="en-GB" sz="2800" i="1" dirty="0">
                          <a:latin typeface="Century Schoolbook" panose="02040604050505020304" pitchFamily="18" charset="0"/>
                          <a:cs typeface="Arial" panose="020B0604020202020204" pitchFamily="34" charset="0"/>
                        </a:rPr>
                        <a:t>September 2019</a:t>
                      </a:r>
                      <a:endParaRPr lang="x-none" sz="2800" i="1" dirty="0">
                        <a:latin typeface="Century Schoolbook" panose="02040604050505020304" pitchFamily="18"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85768712"/>
                  </a:ext>
                </a:extLst>
              </a:tr>
              <a:tr h="520865">
                <a:tc>
                  <a:txBody>
                    <a:bodyPr/>
                    <a:lstStyle/>
                    <a:p>
                      <a:pPr algn="r"/>
                      <a:r>
                        <a:rPr lang="en-GB" sz="2800" dirty="0">
                          <a:latin typeface="Century Schoolbook" panose="02040604050505020304" pitchFamily="18" charset="0"/>
                          <a:cs typeface="Arial" panose="020B0604020202020204" pitchFamily="34" charset="0"/>
                        </a:rPr>
                        <a:t>FCT</a:t>
                      </a:r>
                      <a:endParaRPr lang="x-none" sz="2800" dirty="0">
                        <a:latin typeface="Century Schoolbook" panose="02040604050505020304" pitchFamily="18"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173038" indent="0" algn="l"/>
                      <a:r>
                        <a:rPr lang="en-GB" sz="2800" i="1" dirty="0">
                          <a:latin typeface="Century Schoolbook" panose="02040604050505020304" pitchFamily="18" charset="0"/>
                          <a:cs typeface="Arial" panose="020B0604020202020204" pitchFamily="34" charset="0"/>
                        </a:rPr>
                        <a:t>October      2019</a:t>
                      </a:r>
                      <a:endParaRPr lang="x-none" sz="2800" i="1" dirty="0">
                        <a:latin typeface="Century Schoolbook" panose="02040604050505020304" pitchFamily="18"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50262842"/>
                  </a:ext>
                </a:extLst>
              </a:tr>
              <a:tr h="520865">
                <a:tc>
                  <a:txBody>
                    <a:bodyPr/>
                    <a:lstStyle/>
                    <a:p>
                      <a:pPr algn="r"/>
                      <a:r>
                        <a:rPr lang="en-GB" sz="2800" dirty="0">
                          <a:solidFill>
                            <a:schemeClr val="tx1"/>
                          </a:solidFill>
                          <a:latin typeface="Century Schoolbook" panose="02040604050505020304" pitchFamily="18" charset="0"/>
                          <a:cs typeface="Arial" panose="020B0604020202020204" pitchFamily="34" charset="0"/>
                        </a:rPr>
                        <a:t>Ogun State</a:t>
                      </a:r>
                      <a:endParaRPr lang="x-none" sz="2800" dirty="0">
                        <a:solidFill>
                          <a:schemeClr val="tx1"/>
                        </a:solidFill>
                        <a:latin typeface="Century Schoolbook" panose="02040604050505020304" pitchFamily="18"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173038" indent="0" algn="l"/>
                      <a:r>
                        <a:rPr lang="en-GB" sz="2800" i="1" dirty="0">
                          <a:solidFill>
                            <a:schemeClr val="tx1"/>
                          </a:solidFill>
                          <a:latin typeface="Century Schoolbook" panose="02040604050505020304" pitchFamily="18" charset="0"/>
                          <a:cs typeface="Arial" panose="020B0604020202020204" pitchFamily="34" charset="0"/>
                        </a:rPr>
                        <a:t>November  2020</a:t>
                      </a:r>
                      <a:endParaRPr lang="x-none" sz="2800" i="1" dirty="0">
                        <a:solidFill>
                          <a:schemeClr val="tx1"/>
                        </a:solidFill>
                        <a:latin typeface="Century Schoolbook" panose="02040604050505020304" pitchFamily="18"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48500829"/>
                  </a:ext>
                </a:extLst>
              </a:tr>
              <a:tr h="520865">
                <a:tc>
                  <a:txBody>
                    <a:bodyPr/>
                    <a:lstStyle/>
                    <a:p>
                      <a:pPr algn="r"/>
                      <a:r>
                        <a:rPr lang="en-US" sz="2800" dirty="0">
                          <a:latin typeface="Century Schoolbook" panose="02040604050505020304" pitchFamily="18" charset="0"/>
                          <a:cs typeface="Arial" panose="020B0604020202020204" pitchFamily="34" charset="0"/>
                        </a:rPr>
                        <a:t>Ondo State</a:t>
                      </a:r>
                      <a:endParaRPr lang="x-none" sz="2800" dirty="0">
                        <a:latin typeface="Century Schoolbook" panose="02040604050505020304" pitchFamily="18"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173038" indent="0" algn="l"/>
                      <a:r>
                        <a:rPr lang="en-US" sz="2800" i="1" dirty="0">
                          <a:latin typeface="Century Schoolbook" panose="02040604050505020304" pitchFamily="18" charset="0"/>
                          <a:cs typeface="Arial" panose="020B0604020202020204" pitchFamily="34" charset="0"/>
                        </a:rPr>
                        <a:t>December   2020</a:t>
                      </a:r>
                      <a:endParaRPr lang="x-none" sz="2800" i="1" dirty="0">
                        <a:latin typeface="Century Schoolbook" panose="02040604050505020304" pitchFamily="18"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50947514"/>
                  </a:ext>
                </a:extLst>
              </a:tr>
              <a:tr h="520865">
                <a:tc>
                  <a:txBody>
                    <a:bodyPr/>
                    <a:lstStyle/>
                    <a:p>
                      <a:pPr algn="r"/>
                      <a:r>
                        <a:rPr lang="en-US" sz="2800" dirty="0">
                          <a:latin typeface="Century Schoolbook" panose="02040604050505020304" pitchFamily="18" charset="0"/>
                          <a:cs typeface="Arial" panose="020B0604020202020204" pitchFamily="34" charset="0"/>
                        </a:rPr>
                        <a:t>Sokoto State</a:t>
                      </a:r>
                      <a:endParaRPr lang="x-none" sz="2800" dirty="0">
                        <a:latin typeface="Century Schoolbook" panose="02040604050505020304" pitchFamily="18"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173038" indent="0" algn="l"/>
                      <a:r>
                        <a:rPr lang="en-US" sz="2800" i="1" dirty="0">
                          <a:latin typeface="Century Schoolbook" panose="02040604050505020304" pitchFamily="18" charset="0"/>
                          <a:cs typeface="Arial" panose="020B0604020202020204" pitchFamily="34" charset="0"/>
                        </a:rPr>
                        <a:t>May         </a:t>
                      </a:r>
                      <a:r>
                        <a:rPr lang="en-US" sz="2800" i="1" baseline="0" dirty="0">
                          <a:latin typeface="Century Schoolbook" panose="02040604050505020304" pitchFamily="18" charset="0"/>
                          <a:cs typeface="Arial" panose="020B0604020202020204" pitchFamily="34" charset="0"/>
                        </a:rPr>
                        <a:t>  </a:t>
                      </a:r>
                      <a:r>
                        <a:rPr lang="en-US" sz="2800" i="1" dirty="0">
                          <a:latin typeface="Century Schoolbook" panose="02040604050505020304" pitchFamily="18" charset="0"/>
                          <a:cs typeface="Arial" panose="020B0604020202020204" pitchFamily="34" charset="0"/>
                        </a:rPr>
                        <a:t>2021</a:t>
                      </a:r>
                      <a:endParaRPr lang="x-none" sz="2800" i="1" dirty="0">
                        <a:latin typeface="Century Schoolbook" panose="02040604050505020304" pitchFamily="18"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40585821"/>
                  </a:ext>
                </a:extLst>
              </a:tr>
              <a:tr h="520865">
                <a:tc>
                  <a:txBody>
                    <a:bodyPr/>
                    <a:lstStyle/>
                    <a:p>
                      <a:pPr algn="r"/>
                      <a:r>
                        <a:rPr lang="en-US" sz="2800" dirty="0">
                          <a:solidFill>
                            <a:schemeClr val="tx1"/>
                          </a:solidFill>
                          <a:latin typeface="Century Schoolbook" panose="02040604050505020304" pitchFamily="18" charset="0"/>
                          <a:cs typeface="Arial" panose="020B0604020202020204" pitchFamily="34" charset="0"/>
                        </a:rPr>
                        <a:t>Akwa Ibom </a:t>
                      </a:r>
                      <a:r>
                        <a:rPr lang="en-GB" sz="2800" dirty="0">
                          <a:latin typeface="Century Schoolbook" panose="02040604050505020304" pitchFamily="18" charset="0"/>
                          <a:cs typeface="Arial" panose="020B0604020202020204" pitchFamily="34" charset="0"/>
                        </a:rPr>
                        <a:t>State</a:t>
                      </a:r>
                      <a:r>
                        <a:rPr lang="en-US" sz="2800" dirty="0">
                          <a:solidFill>
                            <a:schemeClr val="tx1"/>
                          </a:solidFill>
                          <a:latin typeface="Century Schoolbook" panose="02040604050505020304" pitchFamily="18" charset="0"/>
                          <a:cs typeface="Arial" panose="020B0604020202020204" pitchFamily="34" charset="0"/>
                        </a:rPr>
                        <a:t> </a:t>
                      </a:r>
                      <a:endParaRPr lang="x-none" sz="2800" dirty="0">
                        <a:solidFill>
                          <a:schemeClr val="tx1"/>
                        </a:solidFill>
                        <a:latin typeface="Century Schoolbook" panose="02040604050505020304" pitchFamily="18"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173038" indent="0" algn="l"/>
                      <a:r>
                        <a:rPr lang="en-US" sz="2800" i="1" dirty="0">
                          <a:solidFill>
                            <a:schemeClr val="tx1"/>
                          </a:solidFill>
                          <a:latin typeface="Century Schoolbook" panose="02040604050505020304" pitchFamily="18" charset="0"/>
                          <a:cs typeface="Arial" panose="020B0604020202020204" pitchFamily="34" charset="0"/>
                        </a:rPr>
                        <a:t>November  2023</a:t>
                      </a:r>
                      <a:endParaRPr lang="x-none" sz="2800" i="1" dirty="0">
                        <a:solidFill>
                          <a:schemeClr val="tx1"/>
                        </a:solidFill>
                        <a:latin typeface="Century Schoolbook" panose="02040604050505020304" pitchFamily="18" charset="0"/>
                        <a:cs typeface="Arial" panose="020B0604020202020204"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9957298"/>
                  </a:ext>
                </a:extLst>
              </a:tr>
            </a:tbl>
          </a:graphicData>
        </a:graphic>
      </p:graphicFrame>
      <p:sp>
        <p:nvSpPr>
          <p:cNvPr id="9" name="TextBox 8">
            <a:extLst>
              <a:ext uri="{FF2B5EF4-FFF2-40B4-BE49-F238E27FC236}">
                <a16:creationId xmlns:a16="http://schemas.microsoft.com/office/drawing/2014/main" id="{C2645DD7-3FBC-D0AA-F6BD-7C03AE17DDC0}"/>
              </a:ext>
            </a:extLst>
          </p:cNvPr>
          <p:cNvSpPr txBox="1"/>
          <p:nvPr/>
        </p:nvSpPr>
        <p:spPr>
          <a:xfrm>
            <a:off x="1828799" y="436153"/>
            <a:ext cx="8886825" cy="646331"/>
          </a:xfrm>
          <a:prstGeom prst="rect">
            <a:avLst/>
          </a:prstGeom>
          <a:noFill/>
        </p:spPr>
        <p:txBody>
          <a:bodyPr wrap="square">
            <a:spAutoFit/>
          </a:bodyPr>
          <a:lstStyle/>
          <a:p>
            <a:r>
              <a:rPr lang="en-US" sz="3600" b="1" dirty="0">
                <a:solidFill>
                  <a:srgbClr val="FF0000"/>
                </a:solidFill>
                <a:latin typeface="Calibri" panose="020F0502020204030204" pitchFamily="34" charset="0"/>
                <a:ea typeface="Calibri" panose="020F0502020204030204" pitchFamily="34" charset="0"/>
                <a:cs typeface="Calibri" panose="020F0502020204030204" pitchFamily="34" charset="0"/>
              </a:rPr>
              <a:t>Timelines of Various DD Roadmaps in Nigeria</a:t>
            </a:r>
            <a:endParaRPr lang="en-NG" sz="3600" dirty="0">
              <a:solidFill>
                <a:srgbClr val="FF00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58986618"/>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a:extLst>
              <a:ext uri="{FF2B5EF4-FFF2-40B4-BE49-F238E27FC236}">
                <a16:creationId xmlns:a16="http://schemas.microsoft.com/office/drawing/2014/main" id="{5126C62A-D3F5-8449-8A4E-160C8A5AB834}"/>
              </a:ext>
            </a:extLst>
          </p:cNvPr>
          <p:cNvSpPr txBox="1">
            <a:spLocks/>
          </p:cNvSpPr>
          <p:nvPr/>
        </p:nvSpPr>
        <p:spPr>
          <a:xfrm>
            <a:off x="403759" y="1270661"/>
            <a:ext cx="11317185" cy="51776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2400" b="1" dirty="0">
                <a:latin typeface="Arial" panose="020B0604020202020204" pitchFamily="34" charset="0"/>
                <a:cs typeface="Arial" panose="020B0604020202020204" pitchFamily="34" charset="0"/>
              </a:rPr>
              <a:t> </a:t>
            </a:r>
          </a:p>
        </p:txBody>
      </p:sp>
      <p:sp>
        <p:nvSpPr>
          <p:cNvPr id="3" name="Title 1">
            <a:extLst>
              <a:ext uri="{FF2B5EF4-FFF2-40B4-BE49-F238E27FC236}">
                <a16:creationId xmlns:a16="http://schemas.microsoft.com/office/drawing/2014/main" id="{DB99E451-269B-A06D-8D81-B58490A06A41}"/>
              </a:ext>
            </a:extLst>
          </p:cNvPr>
          <p:cNvSpPr>
            <a:spLocks noGrp="1"/>
          </p:cNvSpPr>
          <p:nvPr>
            <p:ph type="title"/>
          </p:nvPr>
        </p:nvSpPr>
        <p:spPr>
          <a:xfrm>
            <a:off x="1525465" y="409699"/>
            <a:ext cx="10262776" cy="1002242"/>
          </a:xfrm>
        </p:spPr>
        <p:txBody>
          <a:bodyPr>
            <a:noAutofit/>
          </a:bodyPr>
          <a:lstStyle/>
          <a:p>
            <a:pPr algn="ctr"/>
            <a:r>
              <a:rPr lang="en-GB" sz="3000" b="1" dirty="0">
                <a:solidFill>
                  <a:srgbClr val="FF0000"/>
                </a:solidFill>
                <a:latin typeface="Calibri" panose="020F0502020204030204" pitchFamily="34" charset="0"/>
              </a:rPr>
              <a:t>African Union’s Agenda 2063: </a:t>
            </a:r>
            <a:br>
              <a:rPr lang="en-GB" sz="3000" b="1" dirty="0">
                <a:solidFill>
                  <a:srgbClr val="FF0000"/>
                </a:solidFill>
                <a:latin typeface="Calibri" panose="020F0502020204030204" pitchFamily="34" charset="0"/>
              </a:rPr>
            </a:br>
            <a:r>
              <a:rPr lang="en-GB" sz="3000" b="1" dirty="0">
                <a:solidFill>
                  <a:srgbClr val="FF0000"/>
                </a:solidFill>
                <a:latin typeface="Calibri" panose="020F0502020204030204" pitchFamily="34" charset="0"/>
              </a:rPr>
              <a:t>Four pillars in AU Roadmap on Demographic Dividend, 2017</a:t>
            </a:r>
            <a:endParaRPr lang="en-GB" sz="3000" dirty="0">
              <a:solidFill>
                <a:srgbClr val="FF0000"/>
              </a:solidFill>
            </a:endParaRPr>
          </a:p>
        </p:txBody>
      </p:sp>
      <p:sp>
        <p:nvSpPr>
          <p:cNvPr id="6" name="Content Placeholder 5">
            <a:extLst>
              <a:ext uri="{FF2B5EF4-FFF2-40B4-BE49-F238E27FC236}">
                <a16:creationId xmlns:a16="http://schemas.microsoft.com/office/drawing/2014/main" id="{A3AA435F-B686-7691-7415-CFF1E5892FAD}"/>
              </a:ext>
            </a:extLst>
          </p:cNvPr>
          <p:cNvSpPr>
            <a:spLocks noGrp="1"/>
          </p:cNvSpPr>
          <p:nvPr>
            <p:ph idx="1"/>
          </p:nvPr>
        </p:nvSpPr>
        <p:spPr/>
        <p:txBody>
          <a:bodyPr/>
          <a:lstStyle/>
          <a:p>
            <a:endParaRPr lang="en-GB" dirty="0"/>
          </a:p>
        </p:txBody>
      </p:sp>
      <p:pic>
        <p:nvPicPr>
          <p:cNvPr id="7" name="Picture 6">
            <a:extLst>
              <a:ext uri="{FF2B5EF4-FFF2-40B4-BE49-F238E27FC236}">
                <a16:creationId xmlns:a16="http://schemas.microsoft.com/office/drawing/2014/main" id="{66A7A051-4A43-CAD2-A7B4-9323BE924319}"/>
              </a:ext>
            </a:extLst>
          </p:cNvPr>
          <p:cNvPicPr>
            <a:picLocks noChangeAspect="1"/>
          </p:cNvPicPr>
          <p:nvPr/>
        </p:nvPicPr>
        <p:blipFill>
          <a:blip r:embed="rId2"/>
          <a:stretch>
            <a:fillRect/>
          </a:stretch>
        </p:blipFill>
        <p:spPr>
          <a:xfrm>
            <a:off x="403759" y="1411941"/>
            <a:ext cx="11927161" cy="5244953"/>
          </a:xfrm>
          <a:prstGeom prst="rect">
            <a:avLst/>
          </a:prstGeom>
          <a:solidFill>
            <a:srgbClr val="7030A0"/>
          </a:solidFill>
          <a:ln>
            <a:solidFill>
              <a:schemeClr val="accent5">
                <a:lumMod val="75000"/>
              </a:schemeClr>
            </a:solidFill>
          </a:ln>
        </p:spPr>
      </p:pic>
    </p:spTree>
    <p:extLst>
      <p:ext uri="{BB962C8B-B14F-4D97-AF65-F5344CB8AC3E}">
        <p14:creationId xmlns:p14="http://schemas.microsoft.com/office/powerpoint/2010/main" val="1949346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4C703-CF8E-4027-9383-9480AADD376A}"/>
              </a:ext>
            </a:extLst>
          </p:cNvPr>
          <p:cNvSpPr>
            <a:spLocks noGrp="1"/>
          </p:cNvSpPr>
          <p:nvPr>
            <p:ph type="title"/>
          </p:nvPr>
        </p:nvSpPr>
        <p:spPr>
          <a:xfrm>
            <a:off x="1552576" y="600075"/>
            <a:ext cx="9525000" cy="581025"/>
          </a:xfrm>
        </p:spPr>
        <p:txBody>
          <a:bodyPr>
            <a:noAutofit/>
          </a:bodyPr>
          <a:lstStyle/>
          <a:p>
            <a:r>
              <a:rPr lang="en-GB" sz="3200" b="1" dirty="0">
                <a:solidFill>
                  <a:srgbClr val="FF0000"/>
                </a:solidFill>
              </a:rPr>
              <a:t>Thematic Pillars in the Nigerian DD Roadmap</a:t>
            </a:r>
            <a:endParaRPr lang="en-NG" sz="3200" dirty="0">
              <a:solidFill>
                <a:srgbClr val="FF0000"/>
              </a:solidFill>
            </a:endParaRPr>
          </a:p>
        </p:txBody>
      </p:sp>
      <p:pic>
        <p:nvPicPr>
          <p:cNvPr id="5" name="Picture 4">
            <a:extLst>
              <a:ext uri="{FF2B5EF4-FFF2-40B4-BE49-F238E27FC236}">
                <a16:creationId xmlns:a16="http://schemas.microsoft.com/office/drawing/2014/main" id="{0251FA1F-F163-632E-BAD9-57082381E915}"/>
              </a:ext>
            </a:extLst>
          </p:cNvPr>
          <p:cNvPicPr>
            <a:picLocks noChangeAspect="1"/>
          </p:cNvPicPr>
          <p:nvPr/>
        </p:nvPicPr>
        <p:blipFill>
          <a:blip r:embed="rId2"/>
          <a:srcRect l="2902" t="3851" r="2003" b="1923"/>
          <a:stretch/>
        </p:blipFill>
        <p:spPr>
          <a:xfrm>
            <a:off x="1114425" y="1266825"/>
            <a:ext cx="9963150" cy="5380169"/>
          </a:xfrm>
          <a:prstGeom prst="rect">
            <a:avLst/>
          </a:prstGeom>
        </p:spPr>
      </p:pic>
    </p:spTree>
    <p:extLst>
      <p:ext uri="{BB962C8B-B14F-4D97-AF65-F5344CB8AC3E}">
        <p14:creationId xmlns:p14="http://schemas.microsoft.com/office/powerpoint/2010/main" val="125706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1189A6-464E-4922-A614-9D7E2742B3AC}"/>
              </a:ext>
            </a:extLst>
          </p:cNvPr>
          <p:cNvSpPr>
            <a:spLocks noGrp="1"/>
          </p:cNvSpPr>
          <p:nvPr>
            <p:ph idx="1"/>
          </p:nvPr>
        </p:nvSpPr>
        <p:spPr>
          <a:xfrm>
            <a:off x="255494" y="0"/>
            <a:ext cx="11631706" cy="6606540"/>
          </a:xfrm>
        </p:spPr>
        <p:txBody>
          <a:bodyPr>
            <a:normAutofit/>
          </a:bodyPr>
          <a:lstStyle/>
          <a:p>
            <a:pPr marL="0" indent="0">
              <a:buNone/>
            </a:pPr>
            <a:r>
              <a:rPr lang="en-GB" sz="2000" b="1" dirty="0">
                <a:solidFill>
                  <a:srgbClr val="000000"/>
                </a:solidFill>
                <a:latin typeface="Book Antiqua" panose="02040602050305030304" pitchFamily="18" charset="0"/>
                <a:ea typeface="Calibri" panose="020F0502020204030204" pitchFamily="34" charset="0"/>
                <a:cs typeface="Times New Roman" panose="02020603050405020304" pitchFamily="18" charset="0"/>
              </a:rPr>
              <a:t>Linkages among the DDMI (Pillars of the Nigeria DD Roadmap), AU Roadmap, UNFPA WCARO Programming Guide and SDGs</a:t>
            </a:r>
          </a:p>
          <a:p>
            <a:pPr marL="0" indent="0">
              <a:buNone/>
            </a:pPr>
            <a:endParaRPr lang="x-none" sz="2000" dirty="0"/>
          </a:p>
        </p:txBody>
      </p:sp>
      <p:sp>
        <p:nvSpPr>
          <p:cNvPr id="4" name="Slide Number Placeholder 3">
            <a:extLst>
              <a:ext uri="{FF2B5EF4-FFF2-40B4-BE49-F238E27FC236}">
                <a16:creationId xmlns:a16="http://schemas.microsoft.com/office/drawing/2014/main" id="{7C731650-A022-4981-A3A2-5590CF25CB41}"/>
              </a:ext>
            </a:extLst>
          </p:cNvPr>
          <p:cNvSpPr>
            <a:spLocks noGrp="1"/>
          </p:cNvSpPr>
          <p:nvPr>
            <p:ph type="sldNum" sz="quarter" idx="12"/>
          </p:nvPr>
        </p:nvSpPr>
        <p:spPr/>
        <p:txBody>
          <a:bodyPr/>
          <a:lstStyle/>
          <a:p>
            <a:fld id="{C1BA6B61-2E08-4492-9B7D-528BEF9E432C}" type="slidenum">
              <a:rPr lang="en-US" smtClean="0"/>
              <a:pPr/>
              <a:t>9</a:t>
            </a:fld>
            <a:endParaRPr lang="en-US"/>
          </a:p>
        </p:txBody>
      </p:sp>
      <p:graphicFrame>
        <p:nvGraphicFramePr>
          <p:cNvPr id="5" name="Table 5">
            <a:extLst>
              <a:ext uri="{FF2B5EF4-FFF2-40B4-BE49-F238E27FC236}">
                <a16:creationId xmlns:a16="http://schemas.microsoft.com/office/drawing/2014/main" id="{07C33660-6334-4F53-BA05-D1A8E1C350F4}"/>
              </a:ext>
            </a:extLst>
          </p:cNvPr>
          <p:cNvGraphicFramePr>
            <a:graphicFrameLocks noGrp="1"/>
          </p:cNvGraphicFramePr>
          <p:nvPr>
            <p:extLst>
              <p:ext uri="{D42A27DB-BD31-4B8C-83A1-F6EECF244321}">
                <p14:modId xmlns:p14="http://schemas.microsoft.com/office/powerpoint/2010/main" val="150293656"/>
              </p:ext>
            </p:extLst>
          </p:nvPr>
        </p:nvGraphicFramePr>
        <p:xfrm>
          <a:off x="365119" y="787782"/>
          <a:ext cx="11295069" cy="5884098"/>
        </p:xfrm>
        <a:graphic>
          <a:graphicData uri="http://schemas.openxmlformats.org/drawingml/2006/table">
            <a:tbl>
              <a:tblPr firstRow="1" bandRow="1">
                <a:tableStyleId>{21E4AEA4-8DFA-4A89-87EB-49C32662AFE0}</a:tableStyleId>
              </a:tblPr>
              <a:tblGrid>
                <a:gridCol w="2594813">
                  <a:extLst>
                    <a:ext uri="{9D8B030D-6E8A-4147-A177-3AD203B41FA5}">
                      <a16:colId xmlns:a16="http://schemas.microsoft.com/office/drawing/2014/main" val="2500837231"/>
                    </a:ext>
                  </a:extLst>
                </a:gridCol>
                <a:gridCol w="2518495">
                  <a:extLst>
                    <a:ext uri="{9D8B030D-6E8A-4147-A177-3AD203B41FA5}">
                      <a16:colId xmlns:a16="http://schemas.microsoft.com/office/drawing/2014/main" val="323560797"/>
                    </a:ext>
                  </a:extLst>
                </a:gridCol>
                <a:gridCol w="4426446">
                  <a:extLst>
                    <a:ext uri="{9D8B030D-6E8A-4147-A177-3AD203B41FA5}">
                      <a16:colId xmlns:a16="http://schemas.microsoft.com/office/drawing/2014/main" val="3162019358"/>
                    </a:ext>
                  </a:extLst>
                </a:gridCol>
                <a:gridCol w="1755315">
                  <a:extLst>
                    <a:ext uri="{9D8B030D-6E8A-4147-A177-3AD203B41FA5}">
                      <a16:colId xmlns:a16="http://schemas.microsoft.com/office/drawing/2014/main" val="3953173174"/>
                    </a:ext>
                  </a:extLst>
                </a:gridCol>
              </a:tblGrid>
              <a:tr h="694338">
                <a:tc>
                  <a:txBody>
                    <a:bodyPr/>
                    <a:lstStyle/>
                    <a:p>
                      <a:pPr algn="ctr">
                        <a:lnSpc>
                          <a:spcPct val="115000"/>
                        </a:lnSpc>
                        <a:spcAft>
                          <a:spcPts val="800"/>
                        </a:spcAft>
                      </a:pPr>
                      <a:r>
                        <a:rPr lang="en-GB" sz="1700" dirty="0">
                          <a:effectLst/>
                        </a:rPr>
                        <a:t>Nigeria Roadmap/ DDMI Dimensions</a:t>
                      </a:r>
                      <a:endParaRPr lang="x-none"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800"/>
                        </a:spcAft>
                      </a:pPr>
                      <a:r>
                        <a:rPr lang="en-GB" sz="1700" dirty="0">
                          <a:effectLst/>
                        </a:rPr>
                        <a:t>AU Roadmap</a:t>
                      </a:r>
                      <a:endParaRPr lang="x-none"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800"/>
                        </a:spcAft>
                      </a:pPr>
                      <a:r>
                        <a:rPr lang="en-GB" sz="1700">
                          <a:effectLst/>
                        </a:rPr>
                        <a:t>UNFPA WCARO </a:t>
                      </a:r>
                      <a:endParaRPr lang="x-none" sz="1700">
                        <a:effectLst/>
                      </a:endParaRPr>
                    </a:p>
                    <a:p>
                      <a:pPr algn="ctr">
                        <a:lnSpc>
                          <a:spcPct val="115000"/>
                        </a:lnSpc>
                        <a:spcAft>
                          <a:spcPts val="800"/>
                        </a:spcAft>
                      </a:pPr>
                      <a:r>
                        <a:rPr lang="en-GB" sz="1700">
                          <a:effectLst/>
                        </a:rPr>
                        <a:t>Programming Guide</a:t>
                      </a:r>
                      <a:endParaRPr lang="x-none" sz="17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800"/>
                        </a:spcAft>
                      </a:pPr>
                      <a:r>
                        <a:rPr lang="en-GB" sz="1700">
                          <a:effectLst/>
                        </a:rPr>
                        <a:t>SDGs</a:t>
                      </a:r>
                      <a:endParaRPr lang="x-none" sz="17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3754150"/>
                  </a:ext>
                </a:extLst>
              </a:tr>
              <a:tr h="1103130">
                <a:tc>
                  <a:txBody>
                    <a:bodyPr/>
                    <a:lstStyle/>
                    <a:p>
                      <a:pPr algn="ctr">
                        <a:lnSpc>
                          <a:spcPct val="100000"/>
                        </a:lnSpc>
                        <a:spcAft>
                          <a:spcPts val="0"/>
                        </a:spcAft>
                      </a:pPr>
                      <a:r>
                        <a:rPr lang="en-GB" sz="1700" dirty="0">
                          <a:effectLst/>
                        </a:rPr>
                        <a:t>Pillar/Dimension 1: Health and Wellbeing</a:t>
                      </a:r>
                      <a:endParaRPr lang="x-none"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en-GB" sz="1700" dirty="0">
                          <a:effectLst/>
                        </a:rPr>
                        <a:t>Pillar 3:</a:t>
                      </a:r>
                      <a:endParaRPr lang="x-none" sz="1700" dirty="0">
                        <a:effectLst/>
                      </a:endParaRPr>
                    </a:p>
                    <a:p>
                      <a:pPr algn="ctr">
                        <a:lnSpc>
                          <a:spcPct val="100000"/>
                        </a:lnSpc>
                        <a:spcAft>
                          <a:spcPts val="0"/>
                        </a:spcAft>
                      </a:pPr>
                      <a:r>
                        <a:rPr lang="en-GB" sz="1700" dirty="0">
                          <a:effectLst/>
                        </a:rPr>
                        <a:t>Health and Well-being</a:t>
                      </a:r>
                      <a:endParaRPr lang="x-none"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714375" indent="-714375">
                        <a:lnSpc>
                          <a:spcPct val="100000"/>
                        </a:lnSpc>
                        <a:spcAft>
                          <a:spcPts val="0"/>
                        </a:spcAft>
                      </a:pPr>
                      <a:r>
                        <a:rPr lang="en-GB" sz="1700" dirty="0">
                          <a:effectLst/>
                        </a:rPr>
                        <a:t>Axis 1: Demography and Human Development</a:t>
                      </a:r>
                      <a:endParaRPr lang="x-none" sz="1700" dirty="0">
                        <a:effectLst/>
                      </a:endParaRPr>
                    </a:p>
                    <a:p>
                      <a:pPr marL="438785" indent="-438785">
                        <a:lnSpc>
                          <a:spcPct val="100000"/>
                        </a:lnSpc>
                        <a:spcAft>
                          <a:spcPts val="0"/>
                        </a:spcAft>
                      </a:pPr>
                      <a:r>
                        <a:rPr lang="en-GB" sz="1700" dirty="0">
                          <a:effectLst/>
                        </a:rPr>
                        <a:t>Axis 4: Health and Family Planning</a:t>
                      </a:r>
                      <a:endParaRPr lang="x-none" sz="1700" dirty="0">
                        <a:effectLst/>
                      </a:endParaRPr>
                    </a:p>
                    <a:p>
                      <a:pPr marL="438785" indent="-438785">
                        <a:lnSpc>
                          <a:spcPct val="100000"/>
                        </a:lnSpc>
                        <a:spcAft>
                          <a:spcPts val="0"/>
                        </a:spcAft>
                      </a:pPr>
                      <a:r>
                        <a:rPr lang="en-GB" sz="1700" dirty="0">
                          <a:effectLst/>
                        </a:rPr>
                        <a:t>Axis 8: Socioeconomic Environment</a:t>
                      </a:r>
                      <a:endParaRPr lang="x-none"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700">
                          <a:effectLst/>
                        </a:rPr>
                        <a:t>Goal 2, 3,5, 6, 7, 12, 13</a:t>
                      </a:r>
                      <a:endParaRPr lang="x-none" sz="17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75955352"/>
                  </a:ext>
                </a:extLst>
              </a:tr>
              <a:tr h="1103130">
                <a:tc>
                  <a:txBody>
                    <a:bodyPr/>
                    <a:lstStyle/>
                    <a:p>
                      <a:pPr algn="ctr">
                        <a:lnSpc>
                          <a:spcPct val="100000"/>
                        </a:lnSpc>
                        <a:spcAft>
                          <a:spcPts val="0"/>
                        </a:spcAft>
                      </a:pPr>
                      <a:r>
                        <a:rPr lang="en-GB" sz="1700" dirty="0">
                          <a:effectLst/>
                        </a:rPr>
                        <a:t>Pillar/Dimension 2: Education and Skill Development</a:t>
                      </a:r>
                      <a:endParaRPr lang="x-none"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en-GB" sz="1700" dirty="0">
                          <a:effectLst/>
                        </a:rPr>
                        <a:t>Pillar 2: Education and Skill Development</a:t>
                      </a:r>
                      <a:endParaRPr lang="x-none"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714375" indent="-714375">
                        <a:lnSpc>
                          <a:spcPct val="100000"/>
                        </a:lnSpc>
                        <a:spcAft>
                          <a:spcPts val="0"/>
                        </a:spcAft>
                      </a:pPr>
                      <a:r>
                        <a:rPr lang="en-GB" sz="1700" dirty="0">
                          <a:effectLst/>
                        </a:rPr>
                        <a:t>Axis 1: Demography and Human Development</a:t>
                      </a:r>
                      <a:endParaRPr lang="x-none" sz="1700" dirty="0">
                        <a:effectLst/>
                      </a:endParaRPr>
                    </a:p>
                    <a:p>
                      <a:pPr marL="438785" indent="-438785">
                        <a:lnSpc>
                          <a:spcPct val="100000"/>
                        </a:lnSpc>
                        <a:spcAft>
                          <a:spcPts val="0"/>
                        </a:spcAft>
                      </a:pPr>
                      <a:r>
                        <a:rPr lang="en-GB" sz="1700" dirty="0">
                          <a:effectLst/>
                        </a:rPr>
                        <a:t>Axis 3: Education</a:t>
                      </a:r>
                      <a:endParaRPr lang="x-none" sz="1700" dirty="0">
                        <a:effectLst/>
                      </a:endParaRPr>
                    </a:p>
                    <a:p>
                      <a:pPr marL="438785" indent="-438785">
                        <a:lnSpc>
                          <a:spcPct val="100000"/>
                        </a:lnSpc>
                        <a:spcAft>
                          <a:spcPts val="0"/>
                        </a:spcAft>
                      </a:pPr>
                      <a:r>
                        <a:rPr lang="en-GB" sz="1700" dirty="0">
                          <a:effectLst/>
                        </a:rPr>
                        <a:t>Axis 8: Socioeconomic Environment</a:t>
                      </a:r>
                      <a:endParaRPr lang="x-none"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700">
                          <a:effectLst/>
                        </a:rPr>
                        <a:t>Goal 1, 4, 5, 8</a:t>
                      </a:r>
                      <a:endParaRPr lang="x-none" sz="17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38631018"/>
                  </a:ext>
                </a:extLst>
              </a:tr>
              <a:tr h="1103130">
                <a:tc>
                  <a:txBody>
                    <a:bodyPr/>
                    <a:lstStyle/>
                    <a:p>
                      <a:pPr algn="ctr">
                        <a:lnSpc>
                          <a:spcPct val="100000"/>
                        </a:lnSpc>
                        <a:spcAft>
                          <a:spcPts val="0"/>
                        </a:spcAft>
                      </a:pPr>
                      <a:r>
                        <a:rPr lang="en-GB" sz="1700" dirty="0">
                          <a:effectLst/>
                        </a:rPr>
                        <a:t>Pillar/Dimension 3: Employment and Entrepreneurship</a:t>
                      </a:r>
                      <a:endParaRPr lang="x-none"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en-GB" sz="1700" dirty="0">
                          <a:effectLst/>
                        </a:rPr>
                        <a:t>Pillar 1: Employment and Entrepreneurship</a:t>
                      </a:r>
                      <a:endParaRPr lang="x-none"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714375" indent="-714375">
                        <a:lnSpc>
                          <a:spcPct val="100000"/>
                        </a:lnSpc>
                        <a:spcAft>
                          <a:spcPts val="0"/>
                        </a:spcAft>
                      </a:pPr>
                      <a:r>
                        <a:rPr lang="en-GB" sz="1700" dirty="0">
                          <a:effectLst/>
                        </a:rPr>
                        <a:t>Axis 1: Demography and Human Development</a:t>
                      </a:r>
                      <a:endParaRPr lang="x-none" sz="1700" dirty="0">
                        <a:effectLst/>
                      </a:endParaRPr>
                    </a:p>
                    <a:p>
                      <a:pPr marL="438785" indent="-438785">
                        <a:lnSpc>
                          <a:spcPct val="100000"/>
                        </a:lnSpc>
                        <a:spcAft>
                          <a:spcPts val="0"/>
                        </a:spcAft>
                      </a:pPr>
                      <a:r>
                        <a:rPr lang="en-GB" sz="1700" dirty="0">
                          <a:effectLst/>
                        </a:rPr>
                        <a:t>Axis 5: Youth Empowerment</a:t>
                      </a:r>
                      <a:endParaRPr lang="x-none" sz="1700" dirty="0">
                        <a:effectLst/>
                      </a:endParaRPr>
                    </a:p>
                    <a:p>
                      <a:pPr marL="438785" indent="-438785">
                        <a:lnSpc>
                          <a:spcPct val="100000"/>
                        </a:lnSpc>
                        <a:spcAft>
                          <a:spcPts val="0"/>
                        </a:spcAft>
                      </a:pPr>
                      <a:r>
                        <a:rPr lang="en-GB" sz="1700" dirty="0">
                          <a:effectLst/>
                        </a:rPr>
                        <a:t>Axis 8: Socioeconomic Environment</a:t>
                      </a:r>
                      <a:endParaRPr lang="x-none"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700" dirty="0">
                          <a:effectLst/>
                        </a:rPr>
                        <a:t>Goal 1, 2, 5, 8, 9, 10, 12</a:t>
                      </a:r>
                      <a:endParaRPr lang="x-none"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16249600"/>
                  </a:ext>
                </a:extLst>
              </a:tr>
              <a:tr h="1103130">
                <a:tc>
                  <a:txBody>
                    <a:bodyPr/>
                    <a:lstStyle/>
                    <a:p>
                      <a:pPr algn="ctr">
                        <a:lnSpc>
                          <a:spcPct val="100000"/>
                        </a:lnSpc>
                        <a:spcAft>
                          <a:spcPts val="0"/>
                        </a:spcAft>
                      </a:pPr>
                      <a:r>
                        <a:rPr lang="en-GB" sz="1700">
                          <a:effectLst/>
                        </a:rPr>
                        <a:t>Pillar/Dimension 4: Governance and Youth Participation</a:t>
                      </a:r>
                      <a:endParaRPr lang="x-none" sz="17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en-GB" sz="1700" dirty="0">
                          <a:effectLst/>
                        </a:rPr>
                        <a:t>Pillar 4: </a:t>
                      </a:r>
                      <a:endParaRPr lang="x-none" sz="1700" dirty="0">
                        <a:effectLst/>
                      </a:endParaRPr>
                    </a:p>
                    <a:p>
                      <a:pPr algn="ctr">
                        <a:lnSpc>
                          <a:spcPct val="100000"/>
                        </a:lnSpc>
                        <a:spcAft>
                          <a:spcPts val="0"/>
                        </a:spcAft>
                      </a:pPr>
                      <a:r>
                        <a:rPr lang="en-GB" sz="1700" dirty="0">
                          <a:effectLst/>
                        </a:rPr>
                        <a:t>Rights, Governance and Youth Empowerment</a:t>
                      </a:r>
                      <a:endParaRPr lang="x-none"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714375" indent="-714375">
                        <a:lnSpc>
                          <a:spcPct val="100000"/>
                        </a:lnSpc>
                        <a:spcAft>
                          <a:spcPts val="0"/>
                        </a:spcAft>
                      </a:pPr>
                      <a:r>
                        <a:rPr lang="en-GB" sz="1700" dirty="0">
                          <a:effectLst/>
                        </a:rPr>
                        <a:t>Axis 1: Demography and Human Development</a:t>
                      </a:r>
                      <a:endParaRPr lang="x-none" sz="1700" dirty="0">
                        <a:effectLst/>
                      </a:endParaRPr>
                    </a:p>
                    <a:p>
                      <a:pPr marL="438785" indent="-438785">
                        <a:lnSpc>
                          <a:spcPct val="100000"/>
                        </a:lnSpc>
                        <a:spcAft>
                          <a:spcPts val="0"/>
                        </a:spcAft>
                      </a:pPr>
                      <a:r>
                        <a:rPr lang="en-GB" sz="1700" dirty="0">
                          <a:effectLst/>
                        </a:rPr>
                        <a:t>Axis 6: Gender Equity</a:t>
                      </a:r>
                      <a:endParaRPr lang="x-none" sz="1700" dirty="0">
                        <a:effectLst/>
                      </a:endParaRPr>
                    </a:p>
                    <a:p>
                      <a:pPr>
                        <a:lnSpc>
                          <a:spcPct val="100000"/>
                        </a:lnSpc>
                        <a:spcAft>
                          <a:spcPts val="0"/>
                        </a:spcAft>
                      </a:pPr>
                      <a:r>
                        <a:rPr lang="en-GB" sz="1700" dirty="0">
                          <a:effectLst/>
                        </a:rPr>
                        <a:t>Axis 7: Rights and Governance</a:t>
                      </a:r>
                      <a:endParaRPr lang="x-none"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800"/>
                        </a:spcAft>
                      </a:pPr>
                      <a:r>
                        <a:rPr lang="en-GB" sz="1700" dirty="0">
                          <a:effectLst/>
                        </a:rPr>
                        <a:t>Goal 5, 9, 10, 11, 13, 16</a:t>
                      </a:r>
                      <a:endParaRPr lang="x-none"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51777807"/>
                  </a:ext>
                </a:extLst>
              </a:tr>
              <a:tr h="755393">
                <a:tc>
                  <a:txBody>
                    <a:bodyPr/>
                    <a:lstStyle/>
                    <a:p>
                      <a:pPr algn="ctr">
                        <a:lnSpc>
                          <a:spcPct val="100000"/>
                        </a:lnSpc>
                        <a:spcAft>
                          <a:spcPts val="0"/>
                        </a:spcAft>
                      </a:pPr>
                      <a:r>
                        <a:rPr lang="en-GB" sz="1700" dirty="0">
                          <a:effectLst/>
                        </a:rPr>
                        <a:t>Pillar/Dimension 5: Practical Evidence-Building</a:t>
                      </a:r>
                      <a:endParaRPr lang="x-none"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en-GB" sz="1700" dirty="0">
                          <a:effectLst/>
                        </a:rPr>
                        <a:t>Pillar 2: Education and Skill Development</a:t>
                      </a:r>
                      <a:endParaRPr lang="x-none"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714375" indent="-714375">
                        <a:lnSpc>
                          <a:spcPct val="100000"/>
                        </a:lnSpc>
                        <a:spcAft>
                          <a:spcPts val="0"/>
                        </a:spcAft>
                      </a:pPr>
                      <a:r>
                        <a:rPr lang="en-GB" sz="1700" dirty="0">
                          <a:effectLst/>
                        </a:rPr>
                        <a:t>Axis 1: Demography and Human Development</a:t>
                      </a:r>
                      <a:endParaRPr lang="x-none"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800"/>
                        </a:spcAft>
                      </a:pPr>
                      <a:r>
                        <a:rPr lang="en-GB" sz="1700" dirty="0">
                          <a:effectLst/>
                        </a:rPr>
                        <a:t>Goal 11, 17</a:t>
                      </a:r>
                      <a:endParaRPr lang="x-none"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66407901"/>
                  </a:ext>
                </a:extLst>
              </a:tr>
            </a:tbl>
          </a:graphicData>
        </a:graphic>
      </p:graphicFrame>
    </p:spTree>
    <p:extLst>
      <p:ext uri="{BB962C8B-B14F-4D97-AF65-F5344CB8AC3E}">
        <p14:creationId xmlns:p14="http://schemas.microsoft.com/office/powerpoint/2010/main" val="256039180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1_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Feathered</Template>
  <TotalTime>9049</TotalTime>
  <Words>1346</Words>
  <Application>Microsoft Office PowerPoint</Application>
  <PresentationFormat>Widescreen</PresentationFormat>
  <Paragraphs>329</Paragraphs>
  <Slides>24</Slides>
  <Notes>8</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24</vt:i4>
      </vt:variant>
    </vt:vector>
  </HeadingPairs>
  <TitlesOfParts>
    <vt:vector size="37" baseType="lpstr">
      <vt:lpstr>Agency FB</vt:lpstr>
      <vt:lpstr>Arial</vt:lpstr>
      <vt:lpstr>Arial Black</vt:lpstr>
      <vt:lpstr>Book Antiqua</vt:lpstr>
      <vt:lpstr>Calibri</vt:lpstr>
      <vt:lpstr>Century Gothic</vt:lpstr>
      <vt:lpstr>Century Schoolbook</vt:lpstr>
      <vt:lpstr>Tahoma</vt:lpstr>
      <vt:lpstr>Times New Roman</vt:lpstr>
      <vt:lpstr>Wingdings</vt:lpstr>
      <vt:lpstr>Wingdings 3</vt:lpstr>
      <vt:lpstr>Wisp</vt:lpstr>
      <vt:lpstr>1_Wisp</vt:lpstr>
      <vt:lpstr>Harnessing Demographic Dividend in Nigeria: Evaluation of the Progress in the Implementation of the National Roadmap in Nigeria</vt:lpstr>
      <vt:lpstr>Outline of  Presentation</vt:lpstr>
      <vt:lpstr>How is the concept of demographic dividend shaping policy and practice?</vt:lpstr>
      <vt:lpstr>Introduction</vt:lpstr>
      <vt:lpstr>PowerPoint Presentation</vt:lpstr>
      <vt:lpstr>PowerPoint Presentation</vt:lpstr>
      <vt:lpstr>African Union’s Agenda 2063:  Four pillars in AU Roadmap on Demographic Dividend, 2017</vt:lpstr>
      <vt:lpstr>Thematic Pillars in the Nigerian DD Roadmap</vt:lpstr>
      <vt:lpstr>PowerPoint Presentation</vt:lpstr>
      <vt:lpstr>PowerPoint Presentation</vt:lpstr>
      <vt:lpstr>Methodology</vt:lpstr>
      <vt:lpstr>Steps in the construction of DDMI</vt:lpstr>
      <vt:lpstr>PowerPoint Presentation</vt:lpstr>
      <vt:lpstr>Weights</vt:lpstr>
      <vt:lpstr>Classification of the Performance of the various indicators with the DDMI</vt:lpstr>
      <vt:lpstr>PowerPoint Presentation</vt:lpstr>
      <vt:lpstr>PowerPoint Presentation</vt:lpstr>
      <vt:lpstr>PowerPoint Presentation</vt:lpstr>
      <vt:lpstr>PowerPoint Presentation</vt:lpstr>
      <vt:lpstr>PowerPoint Presentation</vt:lpstr>
      <vt:lpstr>PowerPoint Presentation</vt:lpstr>
      <vt:lpstr>Methodology of the Index</vt:lpstr>
      <vt:lpstr>CONCLUSION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Programming the Demographic Dividend for Achieving the UNFPA Goals</dc:title>
  <dc:creator>Lanre Olaniyan</dc:creator>
  <cp:lastModifiedBy>Noah Olasehinde</cp:lastModifiedBy>
  <cp:revision>211</cp:revision>
  <dcterms:created xsi:type="dcterms:W3CDTF">2021-03-04T10:56:33Z</dcterms:created>
  <dcterms:modified xsi:type="dcterms:W3CDTF">2025-03-13T00:33:43Z</dcterms:modified>
</cp:coreProperties>
</file>