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1" r:id="rId4"/>
    <p:sldId id="262" r:id="rId5"/>
    <p:sldId id="264" r:id="rId6"/>
    <p:sldId id="267" r:id="rId7"/>
    <p:sldId id="266" r:id="rId8"/>
    <p:sldId id="268" r:id="rId9"/>
    <p:sldId id="271" r:id="rId10"/>
    <p:sldId id="269" r:id="rId11"/>
    <p:sldId id="270" r:id="rId12"/>
    <p:sldId id="272" r:id="rId13"/>
    <p:sldId id="273"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8AF"/>
    <a:srgbClr val="B86D7C"/>
    <a:srgbClr val="E9ECF5"/>
    <a:srgbClr val="BA5B80"/>
    <a:srgbClr val="0054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9"/>
    <p:restoredTop sz="83408" autoAdjust="0"/>
  </p:normalViewPr>
  <p:slideViewPr>
    <p:cSldViewPr snapToGrid="0" showGuides="1">
      <p:cViewPr varScale="1">
        <p:scale>
          <a:sx n="68" d="100"/>
          <a:sy n="68" d="100"/>
        </p:scale>
        <p:origin x="232" y="15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AC55D-DEB6-4BE7-BC09-2467379814CD}" type="datetimeFigureOut">
              <a:rPr lang="en-SI" smtClean="0"/>
              <a:t>3/11/25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747C7-5549-4A4E-BC15-6BF96F01D898}" type="slidenum">
              <a:rPr lang="en-SI" smtClean="0"/>
              <a:t>‹#›</a:t>
            </a:fld>
            <a:endParaRPr lang="en-SI"/>
          </a:p>
        </p:txBody>
      </p:sp>
    </p:spTree>
    <p:extLst>
      <p:ext uri="{BB962C8B-B14F-4D97-AF65-F5344CB8AC3E}">
        <p14:creationId xmlns:p14="http://schemas.microsoft.com/office/powerpoint/2010/main" val="120081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1</a:t>
            </a:fld>
            <a:endParaRPr lang="en-SI"/>
          </a:p>
        </p:txBody>
      </p:sp>
    </p:spTree>
    <p:extLst>
      <p:ext uri="{BB962C8B-B14F-4D97-AF65-F5344CB8AC3E}">
        <p14:creationId xmlns:p14="http://schemas.microsoft.com/office/powerpoint/2010/main" val="167207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3</a:t>
            </a:fld>
            <a:endParaRPr lang="en-SI"/>
          </a:p>
        </p:txBody>
      </p:sp>
    </p:spTree>
    <p:extLst>
      <p:ext uri="{BB962C8B-B14F-4D97-AF65-F5344CB8AC3E}">
        <p14:creationId xmlns:p14="http://schemas.microsoft.com/office/powerpoint/2010/main" val="386979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5</a:t>
            </a:fld>
            <a:endParaRPr lang="en-SI"/>
          </a:p>
        </p:txBody>
      </p:sp>
    </p:spTree>
    <p:extLst>
      <p:ext uri="{BB962C8B-B14F-4D97-AF65-F5344CB8AC3E}">
        <p14:creationId xmlns:p14="http://schemas.microsoft.com/office/powerpoint/2010/main" val="326117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8</a:t>
            </a:fld>
            <a:endParaRPr lang="en-SI"/>
          </a:p>
        </p:txBody>
      </p:sp>
    </p:spTree>
    <p:extLst>
      <p:ext uri="{BB962C8B-B14F-4D97-AF65-F5344CB8AC3E}">
        <p14:creationId xmlns:p14="http://schemas.microsoft.com/office/powerpoint/2010/main" val="3988516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11</a:t>
            </a:fld>
            <a:endParaRPr lang="en-SI"/>
          </a:p>
        </p:txBody>
      </p:sp>
    </p:spTree>
    <p:extLst>
      <p:ext uri="{BB962C8B-B14F-4D97-AF65-F5344CB8AC3E}">
        <p14:creationId xmlns:p14="http://schemas.microsoft.com/office/powerpoint/2010/main" val="134580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12</a:t>
            </a:fld>
            <a:endParaRPr lang="en-SI"/>
          </a:p>
        </p:txBody>
      </p:sp>
    </p:spTree>
    <p:extLst>
      <p:ext uri="{BB962C8B-B14F-4D97-AF65-F5344CB8AC3E}">
        <p14:creationId xmlns:p14="http://schemas.microsoft.com/office/powerpoint/2010/main" val="159698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A747C7-5549-4A4E-BC15-6BF96F01D898}" type="slidenum">
              <a:rPr lang="en-SI" smtClean="0"/>
              <a:t>13</a:t>
            </a:fld>
            <a:endParaRPr lang="en-SI"/>
          </a:p>
        </p:txBody>
      </p:sp>
    </p:spTree>
    <p:extLst>
      <p:ext uri="{BB962C8B-B14F-4D97-AF65-F5344CB8AC3E}">
        <p14:creationId xmlns:p14="http://schemas.microsoft.com/office/powerpoint/2010/main" val="2860433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AC2E3-08B3-16AC-C4C2-62E6B139EFF0}"/>
              </a:ext>
            </a:extLst>
          </p:cNvPr>
          <p:cNvSpPr>
            <a:spLocks noGrp="1"/>
          </p:cNvSpPr>
          <p:nvPr>
            <p:ph type="ctrTitle"/>
          </p:nvPr>
        </p:nvSpPr>
        <p:spPr>
          <a:xfrm>
            <a:off x="676976" y="3089709"/>
            <a:ext cx="5419024" cy="1887221"/>
          </a:xfrm>
          <a:prstGeom prst="rect">
            <a:avLst/>
          </a:prstGeom>
        </p:spPr>
        <p:txBody>
          <a:bodyPr anchor="b">
            <a:normAutofit/>
          </a:bodyPr>
          <a:lstStyle>
            <a:lvl1pPr algn="l">
              <a:defRPr sz="2600">
                <a:solidFill>
                  <a:srgbClr val="005487"/>
                </a:solidFill>
                <a:latin typeface="Adelle Rg" panose="02000503060000020004" pitchFamily="2" charset="77"/>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49A07CB2-401D-A30A-4C91-090287F259C5}"/>
              </a:ext>
            </a:extLst>
          </p:cNvPr>
          <p:cNvSpPr>
            <a:spLocks noGrp="1"/>
          </p:cNvSpPr>
          <p:nvPr>
            <p:ph type="subTitle" idx="1" hasCustomPrompt="1"/>
          </p:nvPr>
        </p:nvSpPr>
        <p:spPr>
          <a:xfrm>
            <a:off x="676976" y="5105988"/>
            <a:ext cx="5419024" cy="832475"/>
          </a:xfrm>
          <a:prstGeom prst="rect">
            <a:avLst/>
          </a:prstGeom>
        </p:spPr>
        <p:txBody>
          <a:bodyPr>
            <a:normAutofit/>
          </a:bodyPr>
          <a:lstStyle>
            <a:lvl1pPr marL="0" indent="0" algn="l">
              <a:buNone/>
              <a:defRPr sz="1900" b="1" i="0">
                <a:solidFill>
                  <a:srgbClr val="BA5B80"/>
                </a:solidFill>
                <a:latin typeface="Adelle Rg"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presentación</a:t>
            </a:r>
          </a:p>
        </p:txBody>
      </p:sp>
      <p:pic>
        <p:nvPicPr>
          <p:cNvPr id="10" name="Imagen 9">
            <a:extLst>
              <a:ext uri="{FF2B5EF4-FFF2-40B4-BE49-F238E27FC236}">
                <a16:creationId xmlns:a16="http://schemas.microsoft.com/office/drawing/2014/main" id="{6FFE9D50-C6FC-3368-037D-4F28DE4F7135}"/>
              </a:ext>
            </a:extLst>
          </p:cNvPr>
          <p:cNvPicPr>
            <a:picLocks noChangeAspect="1"/>
          </p:cNvPicPr>
          <p:nvPr userDrawn="1"/>
        </p:nvPicPr>
        <p:blipFill>
          <a:blip r:embed="rId3"/>
          <a:stretch>
            <a:fillRect/>
          </a:stretch>
        </p:blipFill>
        <p:spPr>
          <a:xfrm>
            <a:off x="687248" y="6067521"/>
            <a:ext cx="2186897" cy="602972"/>
          </a:xfrm>
          <a:prstGeom prst="rect">
            <a:avLst/>
          </a:prstGeom>
        </p:spPr>
      </p:pic>
    </p:spTree>
    <p:extLst>
      <p:ext uri="{BB962C8B-B14F-4D97-AF65-F5344CB8AC3E}">
        <p14:creationId xmlns:p14="http://schemas.microsoft.com/office/powerpoint/2010/main" val="3791990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983DA04F-6E66-D2BC-C899-533898B826C4}"/>
              </a:ext>
            </a:extLst>
          </p:cNvPr>
          <p:cNvSpPr>
            <a:spLocks noGrp="1"/>
          </p:cNvSpPr>
          <p:nvPr>
            <p:ph type="ctrTitle"/>
          </p:nvPr>
        </p:nvSpPr>
        <p:spPr>
          <a:xfrm>
            <a:off x="3051208" y="134753"/>
            <a:ext cx="8675571" cy="347178"/>
          </a:xfrm>
          <a:prstGeom prst="rect">
            <a:avLst/>
          </a:prstGeom>
        </p:spPr>
        <p:txBody>
          <a:bodyPr lIns="0" tIns="0" rIns="0" bIns="0" anchor="b">
            <a:normAutofit/>
          </a:bodyPr>
          <a:lstStyle>
            <a:lvl1pPr algn="r">
              <a:defRPr sz="1300">
                <a:solidFill>
                  <a:srgbClr val="005487"/>
                </a:solidFill>
                <a:latin typeface="Adelle Rg" panose="02000503060000020004" pitchFamily="2" charset="77"/>
              </a:defRPr>
            </a:lvl1pPr>
          </a:lstStyle>
          <a:p>
            <a:r>
              <a:rPr lang="es-ES" dirty="0"/>
              <a:t>Haga clic para modificar el estilo de título del patrón</a:t>
            </a:r>
          </a:p>
        </p:txBody>
      </p:sp>
      <p:sp>
        <p:nvSpPr>
          <p:cNvPr id="8" name="Subtítulo 2">
            <a:extLst>
              <a:ext uri="{FF2B5EF4-FFF2-40B4-BE49-F238E27FC236}">
                <a16:creationId xmlns:a16="http://schemas.microsoft.com/office/drawing/2014/main" id="{C4BBFA4A-CF2D-1FDA-4B0E-4C9BA06B41D1}"/>
              </a:ext>
            </a:extLst>
          </p:cNvPr>
          <p:cNvSpPr>
            <a:spLocks noGrp="1"/>
          </p:cNvSpPr>
          <p:nvPr>
            <p:ph type="subTitle" idx="1" hasCustomPrompt="1"/>
          </p:nvPr>
        </p:nvSpPr>
        <p:spPr>
          <a:xfrm>
            <a:off x="3051208" y="521772"/>
            <a:ext cx="8675571" cy="267500"/>
          </a:xfrm>
          <a:prstGeom prst="rect">
            <a:avLst/>
          </a:prstGeom>
        </p:spPr>
        <p:txBody>
          <a:bodyPr lIns="0" tIns="0" rIns="0" bIns="0">
            <a:normAutofit/>
          </a:bodyPr>
          <a:lstStyle>
            <a:lvl1pPr marL="0" indent="0" algn="r">
              <a:buNone/>
              <a:defRPr sz="1000" b="1" i="0">
                <a:solidFill>
                  <a:srgbClr val="BA5B80"/>
                </a:solidFill>
                <a:latin typeface="Adelle Rg" panose="0200050306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presentación</a:t>
            </a:r>
          </a:p>
        </p:txBody>
      </p:sp>
      <p:pic>
        <p:nvPicPr>
          <p:cNvPr id="2" name="Imagen 1">
            <a:extLst>
              <a:ext uri="{FF2B5EF4-FFF2-40B4-BE49-F238E27FC236}">
                <a16:creationId xmlns:a16="http://schemas.microsoft.com/office/drawing/2014/main" id="{FCA8612A-0A13-2908-52A8-73B640A5B892}"/>
              </a:ext>
            </a:extLst>
          </p:cNvPr>
          <p:cNvPicPr>
            <a:picLocks noChangeAspect="1"/>
          </p:cNvPicPr>
          <p:nvPr userDrawn="1"/>
        </p:nvPicPr>
        <p:blipFill>
          <a:blip r:embed="rId3"/>
          <a:stretch>
            <a:fillRect/>
          </a:stretch>
        </p:blipFill>
        <p:spPr>
          <a:xfrm>
            <a:off x="170413" y="6107278"/>
            <a:ext cx="2186897" cy="602972"/>
          </a:xfrm>
          <a:prstGeom prst="rect">
            <a:avLst/>
          </a:prstGeom>
        </p:spPr>
      </p:pic>
    </p:spTree>
    <p:extLst>
      <p:ext uri="{BB962C8B-B14F-4D97-AF65-F5344CB8AC3E}">
        <p14:creationId xmlns:p14="http://schemas.microsoft.com/office/powerpoint/2010/main" val="105164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raportada colores solid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39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raportada lin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033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47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F062B-F892-7AB5-EC29-120CE83720F6}"/>
              </a:ext>
            </a:extLst>
          </p:cNvPr>
          <p:cNvSpPr>
            <a:spLocks noGrp="1"/>
          </p:cNvSpPr>
          <p:nvPr>
            <p:ph type="ctrTitle"/>
          </p:nvPr>
        </p:nvSpPr>
        <p:spPr>
          <a:xfrm>
            <a:off x="676975" y="3089709"/>
            <a:ext cx="6694785" cy="1887221"/>
          </a:xfrm>
        </p:spPr>
        <p:txBody>
          <a:bodyPr/>
          <a:lstStyle/>
          <a:p>
            <a:r>
              <a:rPr lang="en-US" dirty="0"/>
              <a:t>Statistical matching of different microdata sets</a:t>
            </a:r>
            <a:br>
              <a:rPr lang="en-US" sz="1800" dirty="0">
                <a:solidFill>
                  <a:srgbClr val="0E0E0E"/>
                </a:solidFill>
                <a:effectLst/>
                <a:latin typeface=".AppleSystemUIFont"/>
                <a:ea typeface="Calibri" panose="020F0502020204030204" pitchFamily="34" charset="0"/>
                <a:cs typeface="Calibri" panose="020F0502020204030204" pitchFamily="34" charset="0"/>
              </a:rPr>
            </a:br>
            <a:r>
              <a:rPr lang="en-US" sz="1800" i="1" dirty="0">
                <a:effectLst/>
                <a:latin typeface="Times"/>
              </a:rPr>
              <a:t>The 15th Global Meeting of the NTA Network – Bangkok, Thailand</a:t>
            </a:r>
            <a:br>
              <a:rPr lang="en-GB" sz="1800" dirty="0">
                <a:solidFill>
                  <a:srgbClr val="0E0E0E"/>
                </a:solidFill>
                <a:effectLst/>
                <a:latin typeface=".AppleSystemUIFont"/>
                <a:ea typeface="Calibri" panose="020F0502020204030204" pitchFamily="34" charset="0"/>
                <a:cs typeface="Calibri" panose="020F0502020204030204" pitchFamily="34" charset="0"/>
              </a:rPr>
            </a:br>
            <a:endParaRPr lang="en-GB" dirty="0"/>
          </a:p>
        </p:txBody>
      </p:sp>
      <p:sp>
        <p:nvSpPr>
          <p:cNvPr id="3" name="Subtítulo 2">
            <a:extLst>
              <a:ext uri="{FF2B5EF4-FFF2-40B4-BE49-F238E27FC236}">
                <a16:creationId xmlns:a16="http://schemas.microsoft.com/office/drawing/2014/main" id="{201E0502-7B21-8229-F706-B2B918B415AF}"/>
              </a:ext>
            </a:extLst>
          </p:cNvPr>
          <p:cNvSpPr>
            <a:spLocks noGrp="1"/>
          </p:cNvSpPr>
          <p:nvPr>
            <p:ph type="subTitle" idx="1"/>
          </p:nvPr>
        </p:nvSpPr>
        <p:spPr/>
        <p:txBody>
          <a:bodyPr/>
          <a:lstStyle/>
          <a:p>
            <a:r>
              <a:rPr lang="en-GB" dirty="0"/>
              <a:t>Matic Verbič, </a:t>
            </a:r>
            <a:r>
              <a:rPr lang="en-GB" dirty="0" err="1"/>
              <a:t>Matjaž</a:t>
            </a:r>
            <a:r>
              <a:rPr lang="en-GB" dirty="0"/>
              <a:t> Koman, Tanja </a:t>
            </a:r>
            <a:r>
              <a:rPr lang="en-GB" dirty="0" err="1"/>
              <a:t>Istenič</a:t>
            </a:r>
            <a:r>
              <a:rPr lang="en-GB" dirty="0"/>
              <a:t> </a:t>
            </a:r>
          </a:p>
        </p:txBody>
      </p:sp>
    </p:spTree>
    <p:extLst>
      <p:ext uri="{BB962C8B-B14F-4D97-AF65-F5344CB8AC3E}">
        <p14:creationId xmlns:p14="http://schemas.microsoft.com/office/powerpoint/2010/main" val="307832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95B4-2772-7285-CE9B-0D79234E50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9B033F-8C41-40E7-E371-FB3A29C5A891}"/>
              </a:ext>
            </a:extLst>
          </p:cNvPr>
          <p:cNvSpPr>
            <a:spLocks noGrp="1"/>
          </p:cNvSpPr>
          <p:nvPr>
            <p:ph type="subTitle" idx="1"/>
          </p:nvPr>
        </p:nvSpPr>
        <p:spPr/>
        <p:txBody>
          <a:bodyPr/>
          <a:lstStyle/>
          <a:p>
            <a:endParaRPr lang="en-US"/>
          </a:p>
        </p:txBody>
      </p:sp>
      <p:pic>
        <p:nvPicPr>
          <p:cNvPr id="5" name="Picture 4" descr="A chart with a number of black bars&#10;&#10;AI-generated content may be incorrect.">
            <a:extLst>
              <a:ext uri="{FF2B5EF4-FFF2-40B4-BE49-F238E27FC236}">
                <a16:creationId xmlns:a16="http://schemas.microsoft.com/office/drawing/2014/main" id="{1621A195-7D69-2A4B-BE4C-5D76C1553261}"/>
              </a:ext>
            </a:extLst>
          </p:cNvPr>
          <p:cNvPicPr>
            <a:picLocks noChangeAspect="1"/>
          </p:cNvPicPr>
          <p:nvPr/>
        </p:nvPicPr>
        <p:blipFill>
          <a:blip r:embed="rId2"/>
          <a:stretch>
            <a:fillRect/>
          </a:stretch>
        </p:blipFill>
        <p:spPr>
          <a:xfrm>
            <a:off x="568457" y="1527013"/>
            <a:ext cx="9595291" cy="4529755"/>
          </a:xfrm>
          <a:prstGeom prst="rect">
            <a:avLst/>
          </a:prstGeom>
        </p:spPr>
      </p:pic>
      <p:sp>
        <p:nvSpPr>
          <p:cNvPr id="6" name="TextBox 5">
            <a:extLst>
              <a:ext uri="{FF2B5EF4-FFF2-40B4-BE49-F238E27FC236}">
                <a16:creationId xmlns:a16="http://schemas.microsoft.com/office/drawing/2014/main" id="{1A0C98E3-CD8A-3F2B-1AB4-5B4FC21D3142}"/>
              </a:ext>
            </a:extLst>
          </p:cNvPr>
          <p:cNvSpPr txBox="1"/>
          <p:nvPr/>
        </p:nvSpPr>
        <p:spPr>
          <a:xfrm>
            <a:off x="486560" y="1157681"/>
            <a:ext cx="11551641" cy="369332"/>
          </a:xfrm>
          <a:prstGeom prst="rect">
            <a:avLst/>
          </a:prstGeom>
          <a:noFill/>
        </p:spPr>
        <p:txBody>
          <a:bodyPr wrap="square" rtlCol="0">
            <a:spAutoFit/>
          </a:bodyPr>
          <a:lstStyle/>
          <a:p>
            <a:r>
              <a:rPr lang="en-US" b="1" dirty="0"/>
              <a:t>Data availability – EU SILC (European Union Statistics on Income and Living Conditions) - receiver</a:t>
            </a:r>
          </a:p>
        </p:txBody>
      </p:sp>
    </p:spTree>
    <p:extLst>
      <p:ext uri="{BB962C8B-B14F-4D97-AF65-F5344CB8AC3E}">
        <p14:creationId xmlns:p14="http://schemas.microsoft.com/office/powerpoint/2010/main" val="203210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1EDB-8955-D9C7-F85E-81A11831DE4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38C983A-55C3-C21E-B833-9E4E17487260}"/>
              </a:ext>
            </a:extLst>
          </p:cNvPr>
          <p:cNvSpPr>
            <a:spLocks noGrp="1"/>
          </p:cNvSpPr>
          <p:nvPr>
            <p:ph type="subTitle" idx="1"/>
          </p:nvPr>
        </p:nvSpPr>
        <p:spPr/>
        <p:txBody>
          <a:bodyPr/>
          <a:lstStyle/>
          <a:p>
            <a:endParaRPr lang="en-US"/>
          </a:p>
        </p:txBody>
      </p:sp>
      <p:graphicFrame>
        <p:nvGraphicFramePr>
          <p:cNvPr id="5" name="Table 4">
            <a:extLst>
              <a:ext uri="{FF2B5EF4-FFF2-40B4-BE49-F238E27FC236}">
                <a16:creationId xmlns:a16="http://schemas.microsoft.com/office/drawing/2014/main" id="{4E87FCB7-6F2D-25F0-BF21-7FF0FB1DB7C7}"/>
              </a:ext>
            </a:extLst>
          </p:cNvPr>
          <p:cNvGraphicFramePr>
            <a:graphicFrameLocks noGrp="1"/>
          </p:cNvGraphicFramePr>
          <p:nvPr>
            <p:extLst>
              <p:ext uri="{D42A27DB-BD31-4B8C-83A1-F6EECF244321}">
                <p14:modId xmlns:p14="http://schemas.microsoft.com/office/powerpoint/2010/main" val="3652886331"/>
              </p:ext>
            </p:extLst>
          </p:nvPr>
        </p:nvGraphicFramePr>
        <p:xfrm>
          <a:off x="584404" y="1527013"/>
          <a:ext cx="3291840" cy="4302675"/>
        </p:xfrm>
        <a:graphic>
          <a:graphicData uri="http://schemas.openxmlformats.org/drawingml/2006/table">
            <a:tbl>
              <a:tblPr>
                <a:tableStyleId>{5C22544A-7EE6-4342-B048-85BDC9FD1C3A}</a:tableStyleId>
              </a:tblPr>
              <a:tblGrid>
                <a:gridCol w="1063326">
                  <a:extLst>
                    <a:ext uri="{9D8B030D-6E8A-4147-A177-3AD203B41FA5}">
                      <a16:colId xmlns:a16="http://schemas.microsoft.com/office/drawing/2014/main" val="2650344760"/>
                    </a:ext>
                  </a:extLst>
                </a:gridCol>
                <a:gridCol w="1131684">
                  <a:extLst>
                    <a:ext uri="{9D8B030D-6E8A-4147-A177-3AD203B41FA5}">
                      <a16:colId xmlns:a16="http://schemas.microsoft.com/office/drawing/2014/main" val="42900255"/>
                    </a:ext>
                  </a:extLst>
                </a:gridCol>
                <a:gridCol w="1096830">
                  <a:extLst>
                    <a:ext uri="{9D8B030D-6E8A-4147-A177-3AD203B41FA5}">
                      <a16:colId xmlns:a16="http://schemas.microsoft.com/office/drawing/2014/main" val="856124444"/>
                    </a:ext>
                  </a:extLst>
                </a:gridCol>
              </a:tblGrid>
              <a:tr h="402660">
                <a:tc>
                  <a:txBody>
                    <a:bodyPr/>
                    <a:lstStyle/>
                    <a:p>
                      <a:pPr algn="ctr" fontAlgn="b"/>
                      <a:r>
                        <a:rPr lang="en-US" sz="900" b="1" u="none" strike="noStrike" dirty="0">
                          <a:effectLst/>
                        </a:rPr>
                        <a:t>2010</a:t>
                      </a:r>
                      <a:endParaRPr lang="en-US" sz="900" b="1" i="0" u="none" strike="noStrike" dirty="0">
                        <a:solidFill>
                          <a:srgbClr val="000000"/>
                        </a:solidFill>
                        <a:effectLst/>
                        <a:latin typeface="Aptos Narrow" panose="020B0004020202020204" pitchFamily="34" charset="0"/>
                      </a:endParaRPr>
                    </a:p>
                  </a:txBody>
                  <a:tcPr marL="7285" marR="7285" marT="7285" marB="0" anchor="ctr">
                    <a:solidFill>
                      <a:schemeClr val="bg1">
                        <a:lumMod val="85000"/>
                      </a:schemeClr>
                    </a:solidFill>
                  </a:tcPr>
                </a:tc>
                <a:tc>
                  <a:txBody>
                    <a:bodyPr/>
                    <a:lstStyle/>
                    <a:p>
                      <a:pPr algn="ctr" fontAlgn="b"/>
                      <a:r>
                        <a:rPr lang="en-US" sz="900" b="1" u="none" strike="noStrike" dirty="0">
                          <a:effectLst/>
                        </a:rPr>
                        <a:t>2015</a:t>
                      </a:r>
                      <a:endParaRPr lang="en-US" sz="900" b="1" i="0" u="none" strike="noStrike" dirty="0">
                        <a:solidFill>
                          <a:srgbClr val="000000"/>
                        </a:solidFill>
                        <a:effectLst/>
                        <a:latin typeface="Aptos Narrow" panose="020B0004020202020204" pitchFamily="34" charset="0"/>
                      </a:endParaRPr>
                    </a:p>
                  </a:txBody>
                  <a:tcPr marL="7285" marR="7285" marT="7285" marB="0" anchor="ctr">
                    <a:solidFill>
                      <a:schemeClr val="bg1">
                        <a:lumMod val="85000"/>
                      </a:schemeClr>
                    </a:solidFill>
                  </a:tcPr>
                </a:tc>
                <a:tc>
                  <a:txBody>
                    <a:bodyPr/>
                    <a:lstStyle/>
                    <a:p>
                      <a:pPr algn="ctr" fontAlgn="b"/>
                      <a:r>
                        <a:rPr lang="en-US" sz="900" b="1" u="none" strike="noStrike" dirty="0">
                          <a:effectLst/>
                        </a:rPr>
                        <a:t>2020</a:t>
                      </a:r>
                      <a:endParaRPr lang="en-US" sz="900" b="1" i="0" u="none" strike="noStrike" dirty="0">
                        <a:solidFill>
                          <a:srgbClr val="000000"/>
                        </a:solidFill>
                        <a:effectLst/>
                        <a:latin typeface="Aptos Narrow" panose="020B0004020202020204" pitchFamily="34" charset="0"/>
                      </a:endParaRPr>
                    </a:p>
                  </a:txBody>
                  <a:tcPr marL="7285" marR="7285" marT="7285" marB="0" anchor="ctr">
                    <a:solidFill>
                      <a:schemeClr val="bg1">
                        <a:lumMod val="85000"/>
                      </a:schemeClr>
                    </a:solidFill>
                  </a:tcPr>
                </a:tc>
                <a:extLst>
                  <a:ext uri="{0D108BD9-81ED-4DB2-BD59-A6C34878D82A}">
                    <a16:rowId xmlns:a16="http://schemas.microsoft.com/office/drawing/2014/main" val="222652014"/>
                  </a:ext>
                </a:extLst>
              </a:tr>
              <a:tr h="132651">
                <a:tc>
                  <a:txBody>
                    <a:bodyPr/>
                    <a:lstStyle/>
                    <a:p>
                      <a:pPr algn="ctr" fontAlgn="b"/>
                      <a:r>
                        <a:rPr lang="en-US" sz="900" u="none" strike="noStrike" dirty="0">
                          <a:effectLst/>
                        </a:rPr>
                        <a:t>BE</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BE</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AT</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35694242"/>
                  </a:ext>
                </a:extLst>
              </a:tr>
              <a:tr h="132651">
                <a:tc>
                  <a:txBody>
                    <a:bodyPr/>
                    <a:lstStyle/>
                    <a:p>
                      <a:pPr algn="ctr" fontAlgn="b"/>
                      <a:r>
                        <a:rPr lang="en-US" sz="900" u="none" strike="noStrike">
                          <a:effectLst/>
                        </a:rPr>
                        <a:t>BG</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BG</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BE</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336195221"/>
                  </a:ext>
                </a:extLst>
              </a:tr>
              <a:tr h="132651">
                <a:tc>
                  <a:txBody>
                    <a:bodyPr/>
                    <a:lstStyle/>
                    <a:p>
                      <a:pPr algn="ctr" fontAlgn="b"/>
                      <a:r>
                        <a:rPr lang="en-US" sz="900" u="none" strike="noStrike">
                          <a:effectLst/>
                        </a:rPr>
                        <a:t>CY</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CY</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BG</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538991473"/>
                  </a:ext>
                </a:extLst>
              </a:tr>
              <a:tr h="132651">
                <a:tc>
                  <a:txBody>
                    <a:bodyPr/>
                    <a:lstStyle/>
                    <a:p>
                      <a:pPr algn="ctr" fontAlgn="b"/>
                      <a:r>
                        <a:rPr lang="en-US" sz="900" u="none" strike="noStrike" dirty="0">
                          <a:effectLst/>
                        </a:rPr>
                        <a:t>CZ</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CZ</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CY</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4063603246"/>
                  </a:ext>
                </a:extLst>
              </a:tr>
              <a:tr h="132651">
                <a:tc>
                  <a:txBody>
                    <a:bodyPr/>
                    <a:lstStyle/>
                    <a:p>
                      <a:pPr algn="ctr" fontAlgn="b"/>
                      <a:r>
                        <a:rPr lang="en-US" sz="900" u="none" strike="noStrike">
                          <a:effectLst/>
                        </a:rPr>
                        <a:t>DE</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DE</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CZ</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58219269"/>
                  </a:ext>
                </a:extLst>
              </a:tr>
              <a:tr h="132651">
                <a:tc>
                  <a:txBody>
                    <a:bodyPr/>
                    <a:lstStyle/>
                    <a:p>
                      <a:pPr algn="ctr" fontAlgn="b"/>
                      <a:r>
                        <a:rPr lang="en-US" sz="900" u="none" strike="noStrike">
                          <a:effectLst/>
                        </a:rPr>
                        <a:t>DK</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DK</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DE</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826717050"/>
                  </a:ext>
                </a:extLst>
              </a:tr>
              <a:tr h="132651">
                <a:tc>
                  <a:txBody>
                    <a:bodyPr/>
                    <a:lstStyle/>
                    <a:p>
                      <a:pPr algn="ctr" fontAlgn="b"/>
                      <a:r>
                        <a:rPr lang="en-US" sz="900" u="none" strike="noStrike">
                          <a:effectLst/>
                        </a:rPr>
                        <a:t>EE</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EE</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DK</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475394811"/>
                  </a:ext>
                </a:extLst>
              </a:tr>
              <a:tr h="132651">
                <a:tc>
                  <a:txBody>
                    <a:bodyPr/>
                    <a:lstStyle/>
                    <a:p>
                      <a:pPr algn="ctr" fontAlgn="b"/>
                      <a:r>
                        <a:rPr lang="en-US" sz="900" u="none" strike="noStrike">
                          <a:effectLst/>
                        </a:rPr>
                        <a:t>EL</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EL</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EE</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052828007"/>
                  </a:ext>
                </a:extLst>
              </a:tr>
              <a:tr h="132651">
                <a:tc>
                  <a:txBody>
                    <a:bodyPr/>
                    <a:lstStyle/>
                    <a:p>
                      <a:pPr algn="ctr" fontAlgn="b"/>
                      <a:r>
                        <a:rPr lang="en-US" sz="900" u="none" strike="noStrike">
                          <a:effectLst/>
                        </a:rPr>
                        <a:t>ES</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ES</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EL</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518451437"/>
                  </a:ext>
                </a:extLst>
              </a:tr>
              <a:tr h="132651">
                <a:tc>
                  <a:txBody>
                    <a:bodyPr/>
                    <a:lstStyle/>
                    <a:p>
                      <a:pPr algn="ctr" fontAlgn="b"/>
                      <a:r>
                        <a:rPr lang="en-US" sz="900" u="none" strike="noStrike">
                          <a:effectLst/>
                        </a:rPr>
                        <a:t>FI</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FI</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ES</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093605071"/>
                  </a:ext>
                </a:extLst>
              </a:tr>
              <a:tr h="132651">
                <a:tc>
                  <a:txBody>
                    <a:bodyPr/>
                    <a:lstStyle/>
                    <a:p>
                      <a:pPr algn="ctr" fontAlgn="b"/>
                      <a:r>
                        <a:rPr lang="en-US" sz="900" u="none" strike="noStrike">
                          <a:effectLst/>
                        </a:rPr>
                        <a:t>FR</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FR</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FI</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969796574"/>
                  </a:ext>
                </a:extLst>
              </a:tr>
              <a:tr h="132651">
                <a:tc>
                  <a:txBody>
                    <a:bodyPr/>
                    <a:lstStyle/>
                    <a:p>
                      <a:pPr algn="ctr" fontAlgn="b"/>
                      <a:r>
                        <a:rPr lang="en-US" sz="900" u="none" strike="noStrike">
                          <a:effectLst/>
                        </a:rPr>
                        <a:t>HR</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HR</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FR</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826421812"/>
                  </a:ext>
                </a:extLst>
              </a:tr>
              <a:tr h="132651">
                <a:tc>
                  <a:txBody>
                    <a:bodyPr/>
                    <a:lstStyle/>
                    <a:p>
                      <a:pPr algn="ctr" fontAlgn="b"/>
                      <a:r>
                        <a:rPr lang="en-US" sz="900" u="none" strike="noStrike" dirty="0">
                          <a:effectLst/>
                        </a:rPr>
                        <a:t>HU</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HU</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HR</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4107882636"/>
                  </a:ext>
                </a:extLst>
              </a:tr>
              <a:tr h="132651">
                <a:tc>
                  <a:txBody>
                    <a:bodyPr/>
                    <a:lstStyle/>
                    <a:p>
                      <a:pPr algn="ctr" fontAlgn="b"/>
                      <a:r>
                        <a:rPr lang="en-US" sz="900" u="none" strike="noStrike">
                          <a:effectLst/>
                        </a:rPr>
                        <a:t>IE</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IE</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HU</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94975877"/>
                  </a:ext>
                </a:extLst>
              </a:tr>
              <a:tr h="132651">
                <a:tc>
                  <a:txBody>
                    <a:bodyPr/>
                    <a:lstStyle/>
                    <a:p>
                      <a:pPr algn="ctr" fontAlgn="b"/>
                      <a:r>
                        <a:rPr lang="en-US" sz="900" u="none" strike="noStrike">
                          <a:effectLst/>
                        </a:rPr>
                        <a:t>IT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IT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IE</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316324235"/>
                  </a:ext>
                </a:extLst>
              </a:tr>
              <a:tr h="132651">
                <a:tc>
                  <a:txBody>
                    <a:bodyPr/>
                    <a:lstStyle/>
                    <a:p>
                      <a:pPr algn="ctr" fontAlgn="b"/>
                      <a:r>
                        <a:rPr lang="en-US" sz="900" u="none" strike="noStrike">
                          <a:effectLst/>
                        </a:rPr>
                        <a:t>LT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LT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IT</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34160850"/>
                  </a:ext>
                </a:extLst>
              </a:tr>
              <a:tr h="132651">
                <a:tc>
                  <a:txBody>
                    <a:bodyPr/>
                    <a:lstStyle/>
                    <a:p>
                      <a:pPr algn="ctr" fontAlgn="b"/>
                      <a:r>
                        <a:rPr lang="en-US" sz="900" u="none" strike="noStrike">
                          <a:effectLst/>
                        </a:rPr>
                        <a:t>LU</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LU</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LT</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3223577406"/>
                  </a:ext>
                </a:extLst>
              </a:tr>
              <a:tr h="132651">
                <a:tc>
                  <a:txBody>
                    <a:bodyPr/>
                    <a:lstStyle/>
                    <a:p>
                      <a:pPr algn="ctr" fontAlgn="b"/>
                      <a:r>
                        <a:rPr lang="en-US" sz="900" u="none" strike="noStrike">
                          <a:effectLst/>
                        </a:rPr>
                        <a:t>LV</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LV</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LU</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731491964"/>
                  </a:ext>
                </a:extLst>
              </a:tr>
              <a:tr h="132651">
                <a:tc>
                  <a:txBody>
                    <a:bodyPr/>
                    <a:lstStyle/>
                    <a:p>
                      <a:pPr algn="ctr" fontAlgn="b"/>
                      <a:r>
                        <a:rPr lang="en-US" sz="900" u="none" strike="noStrike">
                          <a:effectLst/>
                        </a:rPr>
                        <a:t>MT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MT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LV</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360985646"/>
                  </a:ext>
                </a:extLst>
              </a:tr>
              <a:tr h="132651">
                <a:tc>
                  <a:txBody>
                    <a:bodyPr/>
                    <a:lstStyle/>
                    <a:p>
                      <a:pPr algn="ctr" fontAlgn="b"/>
                      <a:r>
                        <a:rPr lang="en-US" sz="900" u="none" strike="noStrike">
                          <a:effectLst/>
                        </a:rPr>
                        <a:t>PL</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NL</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MT</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590084166"/>
                  </a:ext>
                </a:extLst>
              </a:tr>
              <a:tr h="132651">
                <a:tc>
                  <a:txBody>
                    <a:bodyPr/>
                    <a:lstStyle/>
                    <a:p>
                      <a:pPr algn="ctr" fontAlgn="b"/>
                      <a:r>
                        <a:rPr lang="en-US" sz="900" u="none" strike="noStrike">
                          <a:effectLst/>
                        </a:rPr>
                        <a:t>PT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PL</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NL</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618293977"/>
                  </a:ext>
                </a:extLst>
              </a:tr>
              <a:tr h="132651">
                <a:tc>
                  <a:txBody>
                    <a:bodyPr/>
                    <a:lstStyle/>
                    <a:p>
                      <a:pPr algn="ctr" fontAlgn="b"/>
                      <a:r>
                        <a:rPr lang="en-US" sz="900" u="none" strike="noStrike">
                          <a:effectLst/>
                        </a:rPr>
                        <a:t>RO</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PT</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NO</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1624755480"/>
                  </a:ext>
                </a:extLst>
              </a:tr>
              <a:tr h="132651">
                <a:tc>
                  <a:txBody>
                    <a:bodyPr/>
                    <a:lstStyle/>
                    <a:p>
                      <a:pPr algn="ctr" fontAlgn="b"/>
                      <a:r>
                        <a:rPr lang="en-US" sz="900" u="none" strike="noStrike">
                          <a:effectLst/>
                        </a:rPr>
                        <a:t>SE</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a:effectLst/>
                        </a:rPr>
                        <a:t>RO</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PL</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3035309979"/>
                  </a:ext>
                </a:extLst>
              </a:tr>
              <a:tr h="132651">
                <a:tc>
                  <a:txBody>
                    <a:bodyPr/>
                    <a:lstStyle/>
                    <a:p>
                      <a:pPr algn="ctr" fontAlgn="b"/>
                      <a:r>
                        <a:rPr lang="en-US" sz="900" u="none" strike="noStrike">
                          <a:effectLst/>
                        </a:rPr>
                        <a:t>SI</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SE</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PT</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3744438644"/>
                  </a:ext>
                </a:extLst>
              </a:tr>
              <a:tr h="132651">
                <a:tc>
                  <a:txBody>
                    <a:bodyPr/>
                    <a:lstStyle/>
                    <a:p>
                      <a:pPr algn="ctr" fontAlgn="b"/>
                      <a:r>
                        <a:rPr lang="en-US" sz="900" u="none" strike="noStrike">
                          <a:effectLst/>
                        </a:rPr>
                        <a:t>SK</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SI</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RO</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3340746677"/>
                  </a:ext>
                </a:extLst>
              </a:tr>
              <a:tr h="132651">
                <a:tc>
                  <a:txBody>
                    <a:bodyPr/>
                    <a:lstStyle/>
                    <a:p>
                      <a:pPr algn="ctr" fontAlgn="b"/>
                      <a:r>
                        <a:rPr lang="en-US" sz="900" u="none" strike="noStrike">
                          <a:effectLst/>
                        </a:rPr>
                        <a:t>UK</a:t>
                      </a:r>
                      <a:endParaRPr lang="en-US" sz="900" b="0" i="0" u="none" strike="noStrike">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SK</a:t>
                      </a:r>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SI</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864037328"/>
                  </a:ext>
                </a:extLst>
              </a:tr>
              <a:tr h="132651">
                <a:tc gridSpan="2">
                  <a:txBody>
                    <a:bodyPr/>
                    <a:lstStyle/>
                    <a:p>
                      <a:pPr algn="ctr" fontAlgn="b"/>
                      <a:endParaRPr lang="en-US" sz="900" b="0" i="0" u="none" strike="noStrike" dirty="0">
                        <a:solidFill>
                          <a:srgbClr val="000000"/>
                        </a:solidFill>
                        <a:effectLst/>
                        <a:latin typeface="Aptos Narrow" panose="020B0004020202020204" pitchFamily="34" charset="0"/>
                      </a:endParaRPr>
                    </a:p>
                  </a:txBody>
                  <a:tcPr marL="7285" marR="7285" marT="7285" marB="0" anchor="ctr"/>
                </a:tc>
                <a:tc hMerge="1">
                  <a:txBody>
                    <a:bodyPr/>
                    <a:lstStyle/>
                    <a:p>
                      <a:pPr algn="ctr" fontAlgn="b"/>
                      <a:endParaRPr lang="en-US" sz="900" b="0" i="0" u="none" strike="noStrike" dirty="0">
                        <a:solidFill>
                          <a:srgbClr val="000000"/>
                        </a:solidFill>
                        <a:effectLst/>
                        <a:latin typeface="Aptos Narrow" panose="020B0004020202020204" pitchFamily="34" charset="0"/>
                      </a:endParaRPr>
                    </a:p>
                  </a:txBody>
                  <a:tcPr marL="7285" marR="7285" marT="7285" marB="0" anchor="ctr"/>
                </a:tc>
                <a:tc>
                  <a:txBody>
                    <a:bodyPr/>
                    <a:lstStyle/>
                    <a:p>
                      <a:pPr algn="ctr" fontAlgn="b"/>
                      <a:r>
                        <a:rPr lang="en-US" sz="900" u="none" strike="noStrike" dirty="0">
                          <a:effectLst/>
                        </a:rPr>
                        <a:t>SK</a:t>
                      </a:r>
                      <a:endParaRPr lang="en-US" sz="900" b="0" i="0" u="none" strike="noStrike" dirty="0">
                        <a:solidFill>
                          <a:srgbClr val="000000"/>
                        </a:solidFill>
                        <a:effectLst/>
                        <a:latin typeface="Aptos Narrow" panose="020B0004020202020204" pitchFamily="34" charset="0"/>
                      </a:endParaRPr>
                    </a:p>
                  </a:txBody>
                  <a:tcPr marL="7285" marR="7285" marT="7285" marB="0" anchor="ctr"/>
                </a:tc>
                <a:extLst>
                  <a:ext uri="{0D108BD9-81ED-4DB2-BD59-A6C34878D82A}">
                    <a16:rowId xmlns:a16="http://schemas.microsoft.com/office/drawing/2014/main" val="2664339440"/>
                  </a:ext>
                </a:extLst>
              </a:tr>
            </a:tbl>
          </a:graphicData>
        </a:graphic>
      </p:graphicFrame>
      <p:sp>
        <p:nvSpPr>
          <p:cNvPr id="6" name="TextBox 5">
            <a:extLst>
              <a:ext uri="{FF2B5EF4-FFF2-40B4-BE49-F238E27FC236}">
                <a16:creationId xmlns:a16="http://schemas.microsoft.com/office/drawing/2014/main" id="{136F3D60-0E73-D2AF-C71E-978300F9D70A}"/>
              </a:ext>
            </a:extLst>
          </p:cNvPr>
          <p:cNvSpPr txBox="1"/>
          <p:nvPr/>
        </p:nvSpPr>
        <p:spPr>
          <a:xfrm>
            <a:off x="486560" y="1157681"/>
            <a:ext cx="11551641" cy="369332"/>
          </a:xfrm>
          <a:prstGeom prst="rect">
            <a:avLst/>
          </a:prstGeom>
          <a:noFill/>
        </p:spPr>
        <p:txBody>
          <a:bodyPr wrap="square" rtlCol="0">
            <a:spAutoFit/>
          </a:bodyPr>
          <a:lstStyle/>
          <a:p>
            <a:r>
              <a:rPr lang="en-US" b="1" dirty="0"/>
              <a:t>Data availability – HBS(Household Budget Survey) - donor</a:t>
            </a:r>
          </a:p>
        </p:txBody>
      </p:sp>
      <p:sp>
        <p:nvSpPr>
          <p:cNvPr id="7" name="TextBox 6">
            <a:extLst>
              <a:ext uri="{FF2B5EF4-FFF2-40B4-BE49-F238E27FC236}">
                <a16:creationId xmlns:a16="http://schemas.microsoft.com/office/drawing/2014/main" id="{9172F1B6-2F63-0126-4AC8-434350B2AA30}"/>
              </a:ext>
            </a:extLst>
          </p:cNvPr>
          <p:cNvSpPr txBox="1"/>
          <p:nvPr/>
        </p:nvSpPr>
        <p:spPr>
          <a:xfrm>
            <a:off x="4434897" y="2109458"/>
            <a:ext cx="7044650" cy="2616101"/>
          </a:xfrm>
          <a:prstGeom prst="rect">
            <a:avLst/>
          </a:prstGeom>
          <a:noFill/>
        </p:spPr>
        <p:txBody>
          <a:bodyPr wrap="square" rtlCol="0">
            <a:spAutoFit/>
          </a:bodyPr>
          <a:lstStyle/>
          <a:p>
            <a:r>
              <a:rPr lang="en-US" sz="1600" dirty="0"/>
              <a:t>The Household Budget Survey is a survey of a representative random sample of all private households for each country. The main purpose of the HBS is to determine in detail the pattern of household expenditure in order to update the weighting basis of the Consumer Price Index. </a:t>
            </a:r>
          </a:p>
          <a:p>
            <a:endParaRPr lang="en-US" dirty="0"/>
          </a:p>
          <a:p>
            <a:r>
              <a:rPr lang="en-US" sz="1600" b="1" dirty="0"/>
              <a:t>Main coverage:</a:t>
            </a:r>
          </a:p>
          <a:p>
            <a:pPr marL="285750" indent="-285750">
              <a:buFont typeface="Arial" panose="020B0604020202020204" pitchFamily="34" charset="0"/>
              <a:buChar char="•"/>
            </a:pPr>
            <a:r>
              <a:rPr lang="en-US" sz="1600" dirty="0"/>
              <a:t>Households</a:t>
            </a:r>
          </a:p>
          <a:p>
            <a:pPr marL="285750" indent="-285750">
              <a:buFont typeface="Arial" panose="020B0604020202020204" pitchFamily="34" charset="0"/>
              <a:buChar char="•"/>
            </a:pPr>
            <a:r>
              <a:rPr lang="en-US" sz="1600" dirty="0"/>
              <a:t>Housing tenure</a:t>
            </a:r>
          </a:p>
          <a:p>
            <a:pPr marL="285750" indent="-285750">
              <a:buFont typeface="Arial" panose="020B0604020202020204" pitchFamily="34" charset="0"/>
              <a:buChar char="•"/>
            </a:pPr>
            <a:r>
              <a:rPr lang="en-US" sz="1600" dirty="0"/>
              <a:t>Housing facilities</a:t>
            </a:r>
          </a:p>
          <a:p>
            <a:pPr marL="285750" indent="-285750">
              <a:buFont typeface="Arial" panose="020B0604020202020204" pitchFamily="34" charset="0"/>
              <a:buChar char="•"/>
            </a:pPr>
            <a:r>
              <a:rPr lang="en-US" sz="1600" dirty="0"/>
              <a:t>Domestic appliances</a:t>
            </a:r>
          </a:p>
        </p:txBody>
      </p:sp>
      <p:sp>
        <p:nvSpPr>
          <p:cNvPr id="8" name="TextBox 7">
            <a:extLst>
              <a:ext uri="{FF2B5EF4-FFF2-40B4-BE49-F238E27FC236}">
                <a16:creationId xmlns:a16="http://schemas.microsoft.com/office/drawing/2014/main" id="{A4C3121F-BB9D-D96B-BE4A-5677F803F074}"/>
              </a:ext>
            </a:extLst>
          </p:cNvPr>
          <p:cNvSpPr txBox="1"/>
          <p:nvPr/>
        </p:nvSpPr>
        <p:spPr>
          <a:xfrm>
            <a:off x="1441267" y="5829688"/>
            <a:ext cx="2211855" cy="261610"/>
          </a:xfrm>
          <a:prstGeom prst="rect">
            <a:avLst/>
          </a:prstGeom>
          <a:noFill/>
        </p:spPr>
        <p:txBody>
          <a:bodyPr wrap="square" rtlCol="0">
            <a:spAutoFit/>
          </a:bodyPr>
          <a:lstStyle/>
          <a:p>
            <a:r>
              <a:rPr lang="en-US" sz="1100" i="1" dirty="0"/>
              <a:t>Source: Eurostat (2025)</a:t>
            </a:r>
          </a:p>
        </p:txBody>
      </p:sp>
    </p:spTree>
    <p:extLst>
      <p:ext uri="{BB962C8B-B14F-4D97-AF65-F5344CB8AC3E}">
        <p14:creationId xmlns:p14="http://schemas.microsoft.com/office/powerpoint/2010/main" val="428425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48A5-9CFC-A673-170B-7E19814DB30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946A4A-3329-C21F-C395-69A13BC70862}"/>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0FE97D86-F260-908F-BB55-DE51FD999701}"/>
              </a:ext>
            </a:extLst>
          </p:cNvPr>
          <p:cNvSpPr txBox="1"/>
          <p:nvPr/>
        </p:nvSpPr>
        <p:spPr>
          <a:xfrm>
            <a:off x="468518" y="1146193"/>
            <a:ext cx="6097508" cy="369332"/>
          </a:xfrm>
          <a:prstGeom prst="rect">
            <a:avLst/>
          </a:prstGeom>
          <a:noFill/>
        </p:spPr>
        <p:txBody>
          <a:bodyPr wrap="square">
            <a:spAutoFit/>
          </a:bodyPr>
          <a:lstStyle/>
          <a:p>
            <a:r>
              <a:rPr lang="en-US" b="1" dirty="0"/>
              <a:t>Measuring coherence of distributions – Hellinger distance </a:t>
            </a:r>
          </a:p>
        </p:txBody>
      </p:sp>
      <p:pic>
        <p:nvPicPr>
          <p:cNvPr id="7" name="Picture 6" descr="A table with numbers and a number of objects&#10;&#10;AI-generated content may be incorrect.">
            <a:extLst>
              <a:ext uri="{FF2B5EF4-FFF2-40B4-BE49-F238E27FC236}">
                <a16:creationId xmlns:a16="http://schemas.microsoft.com/office/drawing/2014/main" id="{A640A314-7192-4619-D7EC-D928846B31DC}"/>
              </a:ext>
            </a:extLst>
          </p:cNvPr>
          <p:cNvPicPr>
            <a:picLocks noChangeAspect="1"/>
          </p:cNvPicPr>
          <p:nvPr/>
        </p:nvPicPr>
        <p:blipFill>
          <a:blip r:embed="rId3"/>
          <a:stretch>
            <a:fillRect/>
          </a:stretch>
        </p:blipFill>
        <p:spPr>
          <a:xfrm>
            <a:off x="561315" y="1515525"/>
            <a:ext cx="8675570" cy="4483728"/>
          </a:xfrm>
          <a:prstGeom prst="rect">
            <a:avLst/>
          </a:prstGeom>
        </p:spPr>
      </p:pic>
      <p:sp>
        <p:nvSpPr>
          <p:cNvPr id="8" name="TextBox 7">
            <a:extLst>
              <a:ext uri="{FF2B5EF4-FFF2-40B4-BE49-F238E27FC236}">
                <a16:creationId xmlns:a16="http://schemas.microsoft.com/office/drawing/2014/main" id="{C57A0346-1045-A585-CA23-BEF7D516DEA7}"/>
              </a:ext>
            </a:extLst>
          </p:cNvPr>
          <p:cNvSpPr txBox="1"/>
          <p:nvPr/>
        </p:nvSpPr>
        <p:spPr>
          <a:xfrm>
            <a:off x="3767417" y="5999253"/>
            <a:ext cx="2263366" cy="276999"/>
          </a:xfrm>
          <a:prstGeom prst="rect">
            <a:avLst/>
          </a:prstGeom>
          <a:noFill/>
        </p:spPr>
        <p:txBody>
          <a:bodyPr wrap="square" rtlCol="0">
            <a:spAutoFit/>
          </a:bodyPr>
          <a:lstStyle/>
          <a:p>
            <a:r>
              <a:rPr lang="en-US" sz="1200" i="1" dirty="0"/>
              <a:t>Source: Balestra &amp; Oehler (2023)</a:t>
            </a:r>
          </a:p>
        </p:txBody>
      </p:sp>
      <p:sp>
        <p:nvSpPr>
          <p:cNvPr id="9" name="TextBox 8">
            <a:extLst>
              <a:ext uri="{FF2B5EF4-FFF2-40B4-BE49-F238E27FC236}">
                <a16:creationId xmlns:a16="http://schemas.microsoft.com/office/drawing/2014/main" id="{83BB440F-0D25-8502-CFA3-9C1C3D7413BE}"/>
              </a:ext>
            </a:extLst>
          </p:cNvPr>
          <p:cNvSpPr txBox="1"/>
          <p:nvPr/>
        </p:nvSpPr>
        <p:spPr>
          <a:xfrm>
            <a:off x="9589884" y="3178225"/>
            <a:ext cx="2279209" cy="938719"/>
          </a:xfrm>
          <a:prstGeom prst="rect">
            <a:avLst/>
          </a:prstGeom>
          <a:noFill/>
        </p:spPr>
        <p:txBody>
          <a:bodyPr wrap="square">
            <a:spAutoFit/>
          </a:bodyPr>
          <a:lstStyle/>
          <a:p>
            <a:r>
              <a:rPr lang="en-US" sz="1100" i="1" dirty="0">
                <a:effectLst/>
                <a:latin typeface="Arial Narrow" panose="020B0604020202020204" pitchFamily="34" charset="0"/>
              </a:rPr>
              <a:t>*Hellinger distances above the threshold of 0.05 (used as a rule of thumb) are shaded. Source: Eurostat calculations based on EU-SILC and HBS microdata. </a:t>
            </a:r>
          </a:p>
          <a:p>
            <a:endParaRPr lang="en-US" sz="1100" i="1" dirty="0"/>
          </a:p>
        </p:txBody>
      </p:sp>
    </p:spTree>
    <p:extLst>
      <p:ext uri="{BB962C8B-B14F-4D97-AF65-F5344CB8AC3E}">
        <p14:creationId xmlns:p14="http://schemas.microsoft.com/office/powerpoint/2010/main" val="280876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E47A-AC09-C25A-D75C-D4E5D3764C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747762-7235-5E21-86E9-35A0A63D76BD}"/>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8FC58CA6-1937-87E8-D3DF-B8E8CBCD8C5A}"/>
              </a:ext>
            </a:extLst>
          </p:cNvPr>
          <p:cNvSpPr txBox="1"/>
          <p:nvPr/>
        </p:nvSpPr>
        <p:spPr>
          <a:xfrm>
            <a:off x="516047" y="1294646"/>
            <a:ext cx="3250194" cy="369332"/>
          </a:xfrm>
          <a:prstGeom prst="rect">
            <a:avLst/>
          </a:prstGeom>
          <a:noFill/>
        </p:spPr>
        <p:txBody>
          <a:bodyPr wrap="square" rtlCol="0">
            <a:spAutoFit/>
          </a:bodyPr>
          <a:lstStyle/>
          <a:p>
            <a:r>
              <a:rPr lang="en-US" b="1" dirty="0"/>
              <a:t>Propensity Score model</a:t>
            </a:r>
          </a:p>
        </p:txBody>
      </p:sp>
      <p:sp>
        <p:nvSpPr>
          <p:cNvPr id="6" name="TextBox 5">
            <a:extLst>
              <a:ext uri="{FF2B5EF4-FFF2-40B4-BE49-F238E27FC236}">
                <a16:creationId xmlns:a16="http://schemas.microsoft.com/office/drawing/2014/main" id="{225ECC37-36E4-0482-D079-9574CD89CA7E}"/>
              </a:ext>
            </a:extLst>
          </p:cNvPr>
          <p:cNvSpPr txBox="1"/>
          <p:nvPr/>
        </p:nvSpPr>
        <p:spPr>
          <a:xfrm>
            <a:off x="516046" y="1890666"/>
            <a:ext cx="10800786" cy="523220"/>
          </a:xfrm>
          <a:prstGeom prst="rect">
            <a:avLst/>
          </a:prstGeom>
          <a:noFill/>
        </p:spPr>
        <p:txBody>
          <a:bodyPr wrap="square" rtlCol="0">
            <a:spAutoFit/>
          </a:bodyPr>
          <a:lstStyle/>
          <a:p>
            <a:r>
              <a:rPr lang="en-US" sz="1400" dirty="0"/>
              <a:t>For calculation of propensity score (to match nearest neighbor matching household) between the household from datasets different functions can be used in Stata (</a:t>
            </a:r>
            <a:r>
              <a:rPr lang="en-US" sz="1400" dirty="0" err="1"/>
              <a:t>teffects</a:t>
            </a:r>
            <a:r>
              <a:rPr lang="en-US" sz="1400" dirty="0"/>
              <a:t>, psmatch2) or in R (</a:t>
            </a:r>
            <a:r>
              <a:rPr lang="en-US" sz="1400" dirty="0" err="1"/>
              <a:t>machIt</a:t>
            </a:r>
            <a:r>
              <a:rPr lang="en-US" sz="1400" dirty="0"/>
              <a:t>) among others</a:t>
            </a:r>
          </a:p>
        </p:txBody>
      </p:sp>
      <p:pic>
        <p:nvPicPr>
          <p:cNvPr id="8" name="Picture 7" descr="A computer code with black text&#10;&#10;AI-generated content may be incorrect.">
            <a:extLst>
              <a:ext uri="{FF2B5EF4-FFF2-40B4-BE49-F238E27FC236}">
                <a16:creationId xmlns:a16="http://schemas.microsoft.com/office/drawing/2014/main" id="{0DE3B912-B1E8-6101-0793-F96C87235929}"/>
              </a:ext>
            </a:extLst>
          </p:cNvPr>
          <p:cNvPicPr>
            <a:picLocks noChangeAspect="1"/>
          </p:cNvPicPr>
          <p:nvPr/>
        </p:nvPicPr>
        <p:blipFill>
          <a:blip r:embed="rId3"/>
          <a:stretch>
            <a:fillRect/>
          </a:stretch>
        </p:blipFill>
        <p:spPr>
          <a:xfrm>
            <a:off x="448029" y="2640574"/>
            <a:ext cx="5214798" cy="1166948"/>
          </a:xfrm>
          <a:prstGeom prst="rect">
            <a:avLst/>
          </a:prstGeom>
        </p:spPr>
      </p:pic>
      <p:sp>
        <p:nvSpPr>
          <p:cNvPr id="9" name="TextBox 8">
            <a:extLst>
              <a:ext uri="{FF2B5EF4-FFF2-40B4-BE49-F238E27FC236}">
                <a16:creationId xmlns:a16="http://schemas.microsoft.com/office/drawing/2014/main" id="{40EE4BB2-F4BD-6B45-E96B-308B7E7E2900}"/>
              </a:ext>
            </a:extLst>
          </p:cNvPr>
          <p:cNvSpPr txBox="1"/>
          <p:nvPr/>
        </p:nvSpPr>
        <p:spPr>
          <a:xfrm>
            <a:off x="2375969" y="3699508"/>
            <a:ext cx="1350477" cy="261610"/>
          </a:xfrm>
          <a:prstGeom prst="rect">
            <a:avLst/>
          </a:prstGeom>
          <a:noFill/>
        </p:spPr>
        <p:txBody>
          <a:bodyPr wrap="square" rtlCol="0">
            <a:spAutoFit/>
          </a:bodyPr>
          <a:lstStyle/>
          <a:p>
            <a:r>
              <a:rPr lang="en-US" sz="1050" i="1" dirty="0"/>
              <a:t>Source: Stata (2025)</a:t>
            </a:r>
          </a:p>
        </p:txBody>
      </p:sp>
      <p:pic>
        <p:nvPicPr>
          <p:cNvPr id="11" name="Picture 10" descr="A black background with white text&#10;&#10;AI-generated content may be incorrect.">
            <a:extLst>
              <a:ext uri="{FF2B5EF4-FFF2-40B4-BE49-F238E27FC236}">
                <a16:creationId xmlns:a16="http://schemas.microsoft.com/office/drawing/2014/main" id="{4AC73C39-4AF7-916F-FE7E-E900372A0132}"/>
              </a:ext>
            </a:extLst>
          </p:cNvPr>
          <p:cNvPicPr>
            <a:picLocks noChangeAspect="1"/>
          </p:cNvPicPr>
          <p:nvPr/>
        </p:nvPicPr>
        <p:blipFill>
          <a:blip r:embed="rId4"/>
          <a:stretch>
            <a:fillRect/>
          </a:stretch>
        </p:blipFill>
        <p:spPr>
          <a:xfrm>
            <a:off x="809742" y="4199672"/>
            <a:ext cx="4347474" cy="710554"/>
          </a:xfrm>
          <a:prstGeom prst="rect">
            <a:avLst/>
          </a:prstGeom>
        </p:spPr>
      </p:pic>
      <p:sp>
        <p:nvSpPr>
          <p:cNvPr id="12" name="TextBox 11">
            <a:extLst>
              <a:ext uri="{FF2B5EF4-FFF2-40B4-BE49-F238E27FC236}">
                <a16:creationId xmlns:a16="http://schemas.microsoft.com/office/drawing/2014/main" id="{332C550A-5F8C-33E1-9B12-913A52DD2C9A}"/>
              </a:ext>
            </a:extLst>
          </p:cNvPr>
          <p:cNvSpPr txBox="1"/>
          <p:nvPr/>
        </p:nvSpPr>
        <p:spPr>
          <a:xfrm>
            <a:off x="2375968" y="5017975"/>
            <a:ext cx="1350477" cy="261610"/>
          </a:xfrm>
          <a:prstGeom prst="rect">
            <a:avLst/>
          </a:prstGeom>
          <a:noFill/>
        </p:spPr>
        <p:txBody>
          <a:bodyPr wrap="square" rtlCol="0">
            <a:spAutoFit/>
          </a:bodyPr>
          <a:lstStyle/>
          <a:p>
            <a:r>
              <a:rPr lang="en-US" sz="1050" i="1" dirty="0"/>
              <a:t>Source: Own code</a:t>
            </a:r>
          </a:p>
        </p:txBody>
      </p:sp>
      <p:sp>
        <p:nvSpPr>
          <p:cNvPr id="15" name="TextBox 14">
            <a:extLst>
              <a:ext uri="{FF2B5EF4-FFF2-40B4-BE49-F238E27FC236}">
                <a16:creationId xmlns:a16="http://schemas.microsoft.com/office/drawing/2014/main" id="{E3A3CD30-FD2C-FB36-C8D3-EC332AC6BBC8}"/>
              </a:ext>
            </a:extLst>
          </p:cNvPr>
          <p:cNvSpPr txBox="1"/>
          <p:nvPr/>
        </p:nvSpPr>
        <p:spPr>
          <a:xfrm>
            <a:off x="8028432" y="5734902"/>
            <a:ext cx="1647709" cy="253916"/>
          </a:xfrm>
          <a:prstGeom prst="rect">
            <a:avLst/>
          </a:prstGeom>
          <a:noFill/>
        </p:spPr>
        <p:txBody>
          <a:bodyPr wrap="square" rtlCol="0">
            <a:spAutoFit/>
          </a:bodyPr>
          <a:lstStyle/>
          <a:p>
            <a:r>
              <a:rPr lang="en-US" sz="1050" i="1" dirty="0"/>
              <a:t>Source: Own computations</a:t>
            </a:r>
          </a:p>
        </p:txBody>
      </p:sp>
      <p:pic>
        <p:nvPicPr>
          <p:cNvPr id="16" name="Picture 15" descr="A graph of different levels of growth&#10;&#10;AI-generated content may be incorrect.">
            <a:extLst>
              <a:ext uri="{FF2B5EF4-FFF2-40B4-BE49-F238E27FC236}">
                <a16:creationId xmlns:a16="http://schemas.microsoft.com/office/drawing/2014/main" id="{BC4DF3B1-8B05-0217-6EFC-8A5ED567F73C}"/>
              </a:ext>
            </a:extLst>
          </p:cNvPr>
          <p:cNvPicPr>
            <a:picLocks noChangeAspect="1"/>
          </p:cNvPicPr>
          <p:nvPr/>
        </p:nvPicPr>
        <p:blipFill>
          <a:blip r:embed="rId5"/>
          <a:stretch>
            <a:fillRect/>
          </a:stretch>
        </p:blipFill>
        <p:spPr>
          <a:xfrm>
            <a:off x="6525083" y="2485247"/>
            <a:ext cx="4654405" cy="3178293"/>
          </a:xfrm>
          <a:prstGeom prst="rect">
            <a:avLst/>
          </a:prstGeom>
        </p:spPr>
      </p:pic>
    </p:spTree>
    <p:extLst>
      <p:ext uri="{BB962C8B-B14F-4D97-AF65-F5344CB8AC3E}">
        <p14:creationId xmlns:p14="http://schemas.microsoft.com/office/powerpoint/2010/main" val="15502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078F4C4-1E47-484C-A913-B3397BF74170}"/>
              </a:ext>
            </a:extLst>
          </p:cNvPr>
          <p:cNvSpPr txBox="1"/>
          <p:nvPr/>
        </p:nvSpPr>
        <p:spPr>
          <a:xfrm>
            <a:off x="1568823" y="3136612"/>
            <a:ext cx="9054353" cy="584775"/>
          </a:xfrm>
          <a:prstGeom prst="rect">
            <a:avLst/>
          </a:prstGeom>
          <a:noFill/>
        </p:spPr>
        <p:txBody>
          <a:bodyPr wrap="square" rtlCol="0">
            <a:spAutoFit/>
          </a:bodyPr>
          <a:lstStyle/>
          <a:p>
            <a:pPr algn="ctr"/>
            <a:r>
              <a:rPr lang="de-DE" sz="3200" b="1" dirty="0"/>
              <a:t>Motivation </a:t>
            </a:r>
          </a:p>
        </p:txBody>
      </p:sp>
    </p:spTree>
    <p:extLst>
      <p:ext uri="{BB962C8B-B14F-4D97-AF65-F5344CB8AC3E}">
        <p14:creationId xmlns:p14="http://schemas.microsoft.com/office/powerpoint/2010/main" val="203564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10D6C81-6535-40C4-1B66-9643FFC0196E}"/>
              </a:ext>
            </a:extLst>
          </p:cNvPr>
          <p:cNvSpPr txBox="1"/>
          <p:nvPr/>
        </p:nvSpPr>
        <p:spPr>
          <a:xfrm>
            <a:off x="805343" y="1484851"/>
            <a:ext cx="10421457" cy="36009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NTA requires accurate allocation of income and consumption across household members for their analysis of different transfers and profiles,</a:t>
            </a:r>
          </a:p>
          <a:p>
            <a:pPr marL="285750" indent="-285750">
              <a:spcAft>
                <a:spcPts val="1200"/>
              </a:spcAft>
              <a:buFont typeface="Arial" panose="020B0604020202020204" pitchFamily="34" charset="0"/>
              <a:buChar char="•"/>
            </a:pPr>
            <a:r>
              <a:rPr lang="en-US" dirty="0">
                <a:effectLst/>
                <a:latin typeface="var(--it-font-primary)"/>
              </a:rPr>
              <a:t>In the past, estimation of intra-household transfers were estimated by imputing age and gender-specific average values of private consumption from EU-SILC (European Union Statistics on Income and Living Conditions). However, by matching EU-SILC and the (HBS) Household Budget Survey, which primarily collects information on consumption, a better estimate can be achieved</a:t>
            </a:r>
          </a:p>
          <a:p>
            <a:pPr marL="285750" indent="-285750">
              <a:spcAft>
                <a:spcPts val="1200"/>
              </a:spcAft>
              <a:buFont typeface="Arial" panose="020B0604020202020204" pitchFamily="34" charset="0"/>
              <a:buChar char="•"/>
            </a:pPr>
            <a:r>
              <a:rPr lang="en-US" dirty="0">
                <a:effectLst/>
                <a:latin typeface="var(--it-font-primary)"/>
              </a:rPr>
              <a:t>Strengths of the supplementary data: EU-SILC provides detailed income and demographic data, but no expenditure information. This is compensated for by the Household Budget Survey (HBS), which is the exact opposite: it contains extensive consumption data but very little income information,</a:t>
            </a:r>
          </a:p>
          <a:p>
            <a:pPr marL="285750" indent="-285750">
              <a:spcAft>
                <a:spcPts val="12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main question is how different are the end results compared to the imputation of averages for our case?</a:t>
            </a:r>
            <a:endParaRPr lang="en-US" dirty="0"/>
          </a:p>
        </p:txBody>
      </p:sp>
      <p:sp>
        <p:nvSpPr>
          <p:cNvPr id="4" name="Title 3">
            <a:extLst>
              <a:ext uri="{FF2B5EF4-FFF2-40B4-BE49-F238E27FC236}">
                <a16:creationId xmlns:a16="http://schemas.microsoft.com/office/drawing/2014/main" id="{CF3180F0-B59F-ED20-24AF-27C97473A449}"/>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43834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6CE5C-F175-C23F-4200-C007ED8C4AD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3BE8A098-A2AC-03CA-358E-B8C208BACADB}"/>
              </a:ext>
            </a:extLst>
          </p:cNvPr>
          <p:cNvSpPr txBox="1"/>
          <p:nvPr/>
        </p:nvSpPr>
        <p:spPr>
          <a:xfrm>
            <a:off x="1568823" y="3136612"/>
            <a:ext cx="9054353" cy="584775"/>
          </a:xfrm>
          <a:prstGeom prst="rect">
            <a:avLst/>
          </a:prstGeom>
          <a:noFill/>
        </p:spPr>
        <p:txBody>
          <a:bodyPr wrap="square" rtlCol="0">
            <a:spAutoFit/>
          </a:bodyPr>
          <a:lstStyle/>
          <a:p>
            <a:pPr algn="ctr"/>
            <a:r>
              <a:rPr lang="en-US" sz="3200" b="1" noProof="0" dirty="0"/>
              <a:t>Theoretical</a:t>
            </a:r>
            <a:r>
              <a:rPr lang="de-DE" sz="3200" b="1" dirty="0"/>
              <a:t> Background</a:t>
            </a:r>
          </a:p>
        </p:txBody>
      </p:sp>
    </p:spTree>
    <p:extLst>
      <p:ext uri="{BB962C8B-B14F-4D97-AF65-F5344CB8AC3E}">
        <p14:creationId xmlns:p14="http://schemas.microsoft.com/office/powerpoint/2010/main" val="37092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FB8E-2B63-3A81-77C4-14BF97EAD35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610721-C168-6F1C-1AE1-FA8427385F51}"/>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FE5820FC-B6AB-D5E6-EE89-B9CC46D66CA0}"/>
              </a:ext>
            </a:extLst>
          </p:cNvPr>
          <p:cNvSpPr txBox="1"/>
          <p:nvPr/>
        </p:nvSpPr>
        <p:spPr>
          <a:xfrm>
            <a:off x="785678" y="1543844"/>
            <a:ext cx="10421457" cy="415498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The need for an integrated analysis of household economic welfare at the micro level has been acknowledged in various forums, including the report of the Commission on the Measurement of Economic Performance and Social Progress (Stiglitz et al. (2009)) and the Vienna Memorandum issued by the Conference of the Directors-General of National Statistical Institutes (DGINS) in 2016, among others, </a:t>
            </a:r>
          </a:p>
          <a:p>
            <a:pPr marL="285750" indent="-285750">
              <a:spcAft>
                <a:spcPts val="1200"/>
              </a:spcAft>
              <a:buFont typeface="Arial" panose="020B0604020202020204" pitchFamily="34" charset="0"/>
              <a:buChar char="•"/>
            </a:pPr>
            <a:r>
              <a:rPr lang="en-US" dirty="0"/>
              <a:t>There has been many attempts in the recent years with different aims to statistically merge SILC and HBS.  Among others: </a:t>
            </a:r>
            <a:r>
              <a:rPr lang="en-US" i="1" dirty="0"/>
              <a:t>(Rude &amp; </a:t>
            </a:r>
            <a:r>
              <a:rPr lang="en-US" i="1" dirty="0" err="1"/>
              <a:t>Robayo</a:t>
            </a:r>
            <a:r>
              <a:rPr lang="en-US" i="1" dirty="0"/>
              <a:t>-April, 2024) </a:t>
            </a:r>
            <a:r>
              <a:rPr lang="en-US" dirty="0"/>
              <a:t>which combined mentioned dataset to evaluate Energy Expenditures for </a:t>
            </a:r>
            <a:r>
              <a:rPr lang="en-US" dirty="0" err="1"/>
              <a:t>Bolgaria</a:t>
            </a:r>
            <a:r>
              <a:rPr lang="en-US" dirty="0"/>
              <a:t>, </a:t>
            </a:r>
            <a:r>
              <a:rPr lang="en-US" i="1" dirty="0"/>
              <a:t>(Tran &amp; Osier, 2023) </a:t>
            </a:r>
            <a:r>
              <a:rPr lang="en-US" dirty="0"/>
              <a:t>which measured multidimensional poverty on selected European countries, </a:t>
            </a:r>
            <a:r>
              <a:rPr lang="en-US" i="1" dirty="0"/>
              <a:t>(Balestra &amp; Oehler, 2023) measured distribution of income, consumption and wealth.</a:t>
            </a:r>
          </a:p>
          <a:p>
            <a:pPr marL="285750" indent="-285750">
              <a:spcAft>
                <a:spcPts val="1200"/>
              </a:spcAft>
              <a:buFont typeface="Arial" panose="020B0604020202020204" pitchFamily="34" charset="0"/>
              <a:buChar char="•"/>
            </a:pPr>
            <a:r>
              <a:rPr lang="en-US" dirty="0"/>
              <a:t>We also have Eurostat experimental statistics which includes their views on how to matched mentioned two datasets.</a:t>
            </a:r>
          </a:p>
          <a:p>
            <a:pPr marL="285750" indent="-285750">
              <a:spcAft>
                <a:spcPts val="1200"/>
              </a:spcAft>
              <a:buFont typeface="Arial" panose="020B0604020202020204" pitchFamily="34" charset="0"/>
              <a:buChar char="•"/>
            </a:pPr>
            <a:r>
              <a:rPr lang="en-US" dirty="0"/>
              <a:t>Microdata provides </a:t>
            </a:r>
            <a:r>
              <a:rPr lang="en-US" b="1" dirty="0"/>
              <a:t>granular insights</a:t>
            </a:r>
            <a:r>
              <a:rPr lang="en-US" dirty="0"/>
              <a:t> into income distribution, consumption, and household behavior. It enables </a:t>
            </a:r>
            <a:r>
              <a:rPr lang="en-US" b="1" dirty="0"/>
              <a:t>age-specific</a:t>
            </a:r>
            <a:r>
              <a:rPr lang="en-US" dirty="0"/>
              <a:t> economic estimates essential for </a:t>
            </a:r>
            <a:r>
              <a:rPr lang="en-US" b="1" dirty="0"/>
              <a:t>NTA</a:t>
            </a:r>
            <a:r>
              <a:rPr lang="en-US" dirty="0"/>
              <a:t> and policymaking, allowing for a more precise understanding of intergenerational transfers and economic welfare</a:t>
            </a:r>
            <a:endParaRPr lang="en-US" i="1" dirty="0"/>
          </a:p>
        </p:txBody>
      </p:sp>
    </p:spTree>
    <p:extLst>
      <p:ext uri="{BB962C8B-B14F-4D97-AF65-F5344CB8AC3E}">
        <p14:creationId xmlns:p14="http://schemas.microsoft.com/office/powerpoint/2010/main" val="404937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BF43-9850-F048-8194-F5317FB030FF}"/>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A2C59111-7176-70AE-5BB8-0F405DA79EAF}"/>
              </a:ext>
            </a:extLst>
          </p:cNvPr>
          <p:cNvSpPr txBox="1"/>
          <p:nvPr/>
        </p:nvSpPr>
        <p:spPr>
          <a:xfrm>
            <a:off x="1568823" y="3136612"/>
            <a:ext cx="9054353" cy="584775"/>
          </a:xfrm>
          <a:prstGeom prst="rect">
            <a:avLst/>
          </a:prstGeom>
          <a:noFill/>
        </p:spPr>
        <p:txBody>
          <a:bodyPr wrap="square" rtlCol="0">
            <a:spAutoFit/>
          </a:bodyPr>
          <a:lstStyle/>
          <a:p>
            <a:pPr algn="ctr"/>
            <a:r>
              <a:rPr lang="de-DE" sz="3200" b="1" dirty="0" err="1"/>
              <a:t>Empirical</a:t>
            </a:r>
            <a:r>
              <a:rPr lang="de-DE" sz="3200" b="1" dirty="0"/>
              <a:t> Part</a:t>
            </a:r>
          </a:p>
        </p:txBody>
      </p:sp>
    </p:spTree>
    <p:extLst>
      <p:ext uri="{BB962C8B-B14F-4D97-AF65-F5344CB8AC3E}">
        <p14:creationId xmlns:p14="http://schemas.microsoft.com/office/powerpoint/2010/main" val="268888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A8152-F13D-123B-7D5E-E4B9872BAD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937129-F06A-7D98-740B-A806333A5A23}"/>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913739F4-C6D2-D278-043E-D8521A942E29}"/>
              </a:ext>
            </a:extLst>
          </p:cNvPr>
          <p:cNvSpPr txBox="1"/>
          <p:nvPr/>
        </p:nvSpPr>
        <p:spPr>
          <a:xfrm>
            <a:off x="641950" y="1331248"/>
            <a:ext cx="11084829" cy="4678204"/>
          </a:xfrm>
          <a:prstGeom prst="rect">
            <a:avLst/>
          </a:prstGeom>
          <a:noFill/>
        </p:spPr>
        <p:txBody>
          <a:bodyPr wrap="none" rtlCol="0">
            <a:spAutoFit/>
          </a:bodyPr>
          <a:lstStyle/>
          <a:p>
            <a:pPr>
              <a:spcAft>
                <a:spcPts val="1200"/>
              </a:spcAft>
            </a:pPr>
            <a:r>
              <a:rPr lang="en-US" b="1" dirty="0"/>
              <a:t>Necessary steps:</a:t>
            </a:r>
          </a:p>
          <a:p>
            <a:pPr marL="342900" indent="-342900">
              <a:spcAft>
                <a:spcPts val="1200"/>
              </a:spcAft>
              <a:buFont typeface="+mj-lt"/>
              <a:buAutoNum type="arabicPeriod"/>
            </a:pPr>
            <a:r>
              <a:rPr lang="en-US" dirty="0"/>
              <a:t>Choosing data sets -&gt; </a:t>
            </a:r>
            <a:r>
              <a:rPr lang="en-US" dirty="0">
                <a:solidFill>
                  <a:schemeClr val="bg1">
                    <a:lumMod val="50000"/>
                  </a:schemeClr>
                </a:solidFill>
              </a:rPr>
              <a:t>In our case SILC &amp; HBS</a:t>
            </a:r>
          </a:p>
          <a:p>
            <a:pPr marL="342900" indent="-342900">
              <a:spcAft>
                <a:spcPts val="1200"/>
              </a:spcAft>
              <a:buFont typeface="+mj-lt"/>
              <a:buAutoNum type="arabicPeriod"/>
            </a:pPr>
            <a:r>
              <a:rPr lang="en-US" dirty="0"/>
              <a:t>Harmonization of reference periods and units</a:t>
            </a:r>
          </a:p>
          <a:p>
            <a:pPr marL="342900" indent="-342900">
              <a:spcAft>
                <a:spcPts val="1200"/>
              </a:spcAft>
              <a:buFont typeface="+mj-lt"/>
              <a:buAutoNum type="arabicPeriod"/>
            </a:pPr>
            <a:r>
              <a:rPr lang="en-US" dirty="0"/>
              <a:t>Harmonization of variables and its classification -&gt; </a:t>
            </a:r>
            <a:r>
              <a:rPr lang="en-US" dirty="0">
                <a:solidFill>
                  <a:schemeClr val="bg1">
                    <a:lumMod val="50000"/>
                  </a:schemeClr>
                </a:solidFill>
              </a:rPr>
              <a:t>majority of variables had to be harmonized between datasets</a:t>
            </a:r>
          </a:p>
          <a:p>
            <a:pPr marL="342900" indent="-342900">
              <a:spcAft>
                <a:spcPts val="1200"/>
              </a:spcAft>
              <a:buFont typeface="+mj-lt"/>
              <a:buAutoNum type="arabicPeriod"/>
            </a:pPr>
            <a:r>
              <a:rPr lang="en-US" dirty="0"/>
              <a:t>Adjustment for measurement errors</a:t>
            </a:r>
          </a:p>
          <a:p>
            <a:pPr marL="342900" indent="-342900">
              <a:spcAft>
                <a:spcPts val="1200"/>
              </a:spcAft>
              <a:buFont typeface="+mj-lt"/>
              <a:buAutoNum type="arabicPeriod"/>
            </a:pPr>
            <a:r>
              <a:rPr lang="en-US" dirty="0"/>
              <a:t>Adjustment for missing data –&gt; </a:t>
            </a:r>
            <a:r>
              <a:rPr lang="en-US" dirty="0">
                <a:solidFill>
                  <a:schemeClr val="bg1">
                    <a:lumMod val="50000"/>
                  </a:schemeClr>
                </a:solidFill>
              </a:rPr>
              <a:t>option to either predict values based on other variables or delete missing obs.</a:t>
            </a:r>
          </a:p>
          <a:p>
            <a:pPr marL="342900" indent="-342900">
              <a:spcAft>
                <a:spcPts val="1200"/>
              </a:spcAft>
              <a:buFont typeface="+mj-lt"/>
              <a:buAutoNum type="arabicPeriod"/>
            </a:pPr>
            <a:r>
              <a:rPr lang="en-US" dirty="0"/>
              <a:t>Measuring coherence of distributions –&gt; </a:t>
            </a:r>
            <a:r>
              <a:rPr lang="en-US" dirty="0">
                <a:solidFill>
                  <a:schemeClr val="bg1">
                    <a:lumMod val="50000"/>
                  </a:schemeClr>
                </a:solidFill>
              </a:rPr>
              <a:t>different distance measure can be used, in our case – Hellinger distance</a:t>
            </a:r>
          </a:p>
          <a:p>
            <a:pPr marL="342900" indent="-342900">
              <a:spcAft>
                <a:spcPts val="1200"/>
              </a:spcAft>
              <a:buFont typeface="+mj-lt"/>
              <a:buAutoNum type="arabicPeriod"/>
            </a:pPr>
            <a:r>
              <a:rPr lang="en-US" dirty="0"/>
              <a:t>Choosing the matching variables -&gt; </a:t>
            </a:r>
            <a:r>
              <a:rPr lang="en-US" dirty="0">
                <a:solidFill>
                  <a:schemeClr val="bg1">
                    <a:lumMod val="50000"/>
                  </a:schemeClr>
                </a:solidFill>
              </a:rPr>
              <a:t>based on the previous step and specific threshold</a:t>
            </a:r>
          </a:p>
          <a:p>
            <a:pPr marL="342900" indent="-342900">
              <a:spcAft>
                <a:spcPts val="1200"/>
              </a:spcAft>
              <a:buFont typeface="+mj-lt"/>
              <a:buAutoNum type="arabicPeriod"/>
            </a:pPr>
            <a:r>
              <a:rPr lang="en-US" dirty="0"/>
              <a:t>Propensity score model </a:t>
            </a:r>
            <a:r>
              <a:rPr lang="en-US" dirty="0">
                <a:solidFill>
                  <a:schemeClr val="bg1">
                    <a:lumMod val="50000"/>
                  </a:schemeClr>
                </a:solidFill>
              </a:rPr>
              <a:t>–&gt; achieved by various data packages (in Stata for example </a:t>
            </a:r>
            <a:r>
              <a:rPr lang="en-US" dirty="0" err="1">
                <a:solidFill>
                  <a:schemeClr val="bg1">
                    <a:lumMod val="50000"/>
                  </a:schemeClr>
                </a:solidFill>
              </a:rPr>
              <a:t>teffects</a:t>
            </a:r>
            <a:r>
              <a:rPr lang="en-US" dirty="0">
                <a:solidFill>
                  <a:schemeClr val="bg1">
                    <a:lumMod val="50000"/>
                  </a:schemeClr>
                </a:solidFill>
              </a:rPr>
              <a:t>, psmatch2, etc.)</a:t>
            </a:r>
          </a:p>
          <a:p>
            <a:pPr marL="342900" indent="-342900">
              <a:spcAft>
                <a:spcPts val="1200"/>
              </a:spcAft>
              <a:buFont typeface="+mj-lt"/>
              <a:buAutoNum type="arabicPeriod"/>
            </a:pPr>
            <a:r>
              <a:rPr lang="en-US" dirty="0"/>
              <a:t>Final data manipulation</a:t>
            </a:r>
          </a:p>
          <a:p>
            <a:pPr marL="342900" indent="-342900">
              <a:spcAft>
                <a:spcPts val="1200"/>
              </a:spcAft>
              <a:buFont typeface="+mj-lt"/>
              <a:buAutoNum type="arabicPeriod"/>
            </a:pPr>
            <a:endParaRPr lang="en-US" dirty="0"/>
          </a:p>
        </p:txBody>
      </p:sp>
    </p:spTree>
    <p:extLst>
      <p:ext uri="{BB962C8B-B14F-4D97-AF65-F5344CB8AC3E}">
        <p14:creationId xmlns:p14="http://schemas.microsoft.com/office/powerpoint/2010/main" val="328614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42FAB-BD71-4151-A616-4B83AB9216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2124E8D-EBF9-B6C3-2F7E-47DB62244437}"/>
              </a:ext>
            </a:extLst>
          </p:cNvPr>
          <p:cNvSpPr>
            <a:spLocks noGrp="1"/>
          </p:cNvSpPr>
          <p:nvPr>
            <p:ph type="subTitle" idx="1"/>
          </p:nvPr>
        </p:nvSpPr>
        <p:spPr/>
        <p:txBody>
          <a:bodyPr/>
          <a:lstStyle/>
          <a:p>
            <a:endParaRPr lang="en-US"/>
          </a:p>
        </p:txBody>
      </p:sp>
      <p:pic>
        <p:nvPicPr>
          <p:cNvPr id="5" name="Picture 4" descr="A diagram of different types of materials&#10;&#10;AI-generated content may be incorrect.">
            <a:extLst>
              <a:ext uri="{FF2B5EF4-FFF2-40B4-BE49-F238E27FC236}">
                <a16:creationId xmlns:a16="http://schemas.microsoft.com/office/drawing/2014/main" id="{3E018690-F2C8-A4C3-D544-6D8092E14868}"/>
              </a:ext>
            </a:extLst>
          </p:cNvPr>
          <p:cNvPicPr>
            <a:picLocks noChangeAspect="1"/>
          </p:cNvPicPr>
          <p:nvPr/>
        </p:nvPicPr>
        <p:blipFill>
          <a:blip r:embed="rId3"/>
          <a:stretch>
            <a:fillRect/>
          </a:stretch>
        </p:blipFill>
        <p:spPr>
          <a:xfrm>
            <a:off x="3106993" y="3208635"/>
            <a:ext cx="5978013" cy="2621040"/>
          </a:xfrm>
          <a:prstGeom prst="rect">
            <a:avLst/>
          </a:prstGeom>
        </p:spPr>
      </p:pic>
      <p:sp>
        <p:nvSpPr>
          <p:cNvPr id="6" name="TextBox 5">
            <a:extLst>
              <a:ext uri="{FF2B5EF4-FFF2-40B4-BE49-F238E27FC236}">
                <a16:creationId xmlns:a16="http://schemas.microsoft.com/office/drawing/2014/main" id="{3DD1CD42-2783-DFE1-F67B-7AF40C9DFB68}"/>
              </a:ext>
            </a:extLst>
          </p:cNvPr>
          <p:cNvSpPr txBox="1"/>
          <p:nvPr/>
        </p:nvSpPr>
        <p:spPr>
          <a:xfrm>
            <a:off x="934064" y="1238865"/>
            <a:ext cx="3060133" cy="369332"/>
          </a:xfrm>
          <a:prstGeom prst="rect">
            <a:avLst/>
          </a:prstGeom>
          <a:noFill/>
        </p:spPr>
        <p:txBody>
          <a:bodyPr wrap="none" rtlCol="0">
            <a:spAutoFit/>
          </a:bodyPr>
          <a:lstStyle/>
          <a:p>
            <a:r>
              <a:rPr lang="en-US" dirty="0"/>
              <a:t>Concept of statistical matching</a:t>
            </a:r>
          </a:p>
        </p:txBody>
      </p:sp>
      <p:sp>
        <p:nvSpPr>
          <p:cNvPr id="8" name="TextBox 7">
            <a:extLst>
              <a:ext uri="{FF2B5EF4-FFF2-40B4-BE49-F238E27FC236}">
                <a16:creationId xmlns:a16="http://schemas.microsoft.com/office/drawing/2014/main" id="{15456080-164E-5BC2-D4A8-CB8636CAD250}"/>
              </a:ext>
            </a:extLst>
          </p:cNvPr>
          <p:cNvSpPr txBox="1"/>
          <p:nvPr/>
        </p:nvSpPr>
        <p:spPr>
          <a:xfrm>
            <a:off x="934064" y="1713510"/>
            <a:ext cx="10323871" cy="1600438"/>
          </a:xfrm>
          <a:prstGeom prst="rect">
            <a:avLst/>
          </a:prstGeom>
          <a:noFill/>
        </p:spPr>
        <p:txBody>
          <a:bodyPr wrap="square">
            <a:spAutoFit/>
          </a:bodyPr>
          <a:lstStyle/>
          <a:p>
            <a:r>
              <a:rPr lang="en-US" sz="1400" dirty="0">
                <a:effectLst/>
                <a:latin typeface="Calibri" panose="020F0502020204030204" pitchFamily="34" charset="0"/>
                <a:cs typeface="Calibri" panose="020F0502020204030204" pitchFamily="34" charset="0"/>
              </a:rPr>
              <a:t>Statistical matching is a term used to describe the merging of two data sets. In this context, the datasets are households from the same population. The typical approach is to define one dataset as the recipient (EU-SILC) and the other as the donor (HBS). The recipient dataset contains a variable called Y, which represents the material deprivation that is not present in the donor dataset. Conversely, the donor dataset contains a variable called Z, which represents expenditure and is only present in the donor dataset. The aim is to use the information contained in the set of variables common to both datasets, X, to establish a link between the donor and recipient datasets. Consequently, expenditure is linked to EU-SILC, which provides information on income, material deprivation and work intensity (</a:t>
            </a:r>
            <a:r>
              <a:rPr lang="en-US" sz="1400" dirty="0" err="1">
                <a:effectLst/>
                <a:latin typeface="Calibri" panose="020F0502020204030204" pitchFamily="34" charset="0"/>
                <a:cs typeface="Calibri" panose="020F0502020204030204" pitchFamily="34" charset="0"/>
              </a:rPr>
              <a:t>Donateillo</a:t>
            </a:r>
            <a:r>
              <a:rPr lang="en-US" sz="1400" dirty="0">
                <a:latin typeface="Calibri" panose="020F0502020204030204" pitchFamily="34" charset="0"/>
                <a:cs typeface="Calibri" panose="020F0502020204030204" pitchFamily="34" charset="0"/>
              </a:rPr>
              <a:t> et al, 2018).</a:t>
            </a:r>
            <a:endParaRPr lang="en-US" sz="1400" dirty="0">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857926D-6B14-663E-5B5C-04282EF0E97F}"/>
              </a:ext>
            </a:extLst>
          </p:cNvPr>
          <p:cNvSpPr txBox="1"/>
          <p:nvPr/>
        </p:nvSpPr>
        <p:spPr>
          <a:xfrm>
            <a:off x="5073444" y="5713280"/>
            <a:ext cx="2949678" cy="261610"/>
          </a:xfrm>
          <a:prstGeom prst="rect">
            <a:avLst/>
          </a:prstGeom>
          <a:noFill/>
        </p:spPr>
        <p:txBody>
          <a:bodyPr wrap="square" rtlCol="0">
            <a:spAutoFit/>
          </a:bodyPr>
          <a:lstStyle/>
          <a:p>
            <a:r>
              <a:rPr lang="en-US" sz="1100" i="1" dirty="0"/>
              <a:t>Source: (Serafino &amp; Tonkin, 2017) </a:t>
            </a:r>
          </a:p>
        </p:txBody>
      </p:sp>
    </p:spTree>
    <p:extLst>
      <p:ext uri="{BB962C8B-B14F-4D97-AF65-F5344CB8AC3E}">
        <p14:creationId xmlns:p14="http://schemas.microsoft.com/office/powerpoint/2010/main" val="105920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06FF-868F-C55C-9715-F7AE4AF6EB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C841E10-A246-629A-DB50-8F63CE27DF1C}"/>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7F0AFDEA-A5E0-74C6-E56F-6CEE8ECB92A9}"/>
              </a:ext>
            </a:extLst>
          </p:cNvPr>
          <p:cNvSpPr txBox="1"/>
          <p:nvPr/>
        </p:nvSpPr>
        <p:spPr>
          <a:xfrm>
            <a:off x="690644" y="1189176"/>
            <a:ext cx="8036654" cy="369332"/>
          </a:xfrm>
          <a:prstGeom prst="rect">
            <a:avLst/>
          </a:prstGeom>
          <a:noFill/>
        </p:spPr>
        <p:txBody>
          <a:bodyPr wrap="square" rtlCol="0">
            <a:spAutoFit/>
          </a:bodyPr>
          <a:lstStyle/>
          <a:p>
            <a:r>
              <a:rPr lang="en-US" b="1" dirty="0"/>
              <a:t>Possibilities of matching methods:</a:t>
            </a:r>
          </a:p>
        </p:txBody>
      </p:sp>
      <p:graphicFrame>
        <p:nvGraphicFramePr>
          <p:cNvPr id="5" name="Table 4">
            <a:extLst>
              <a:ext uri="{FF2B5EF4-FFF2-40B4-BE49-F238E27FC236}">
                <a16:creationId xmlns:a16="http://schemas.microsoft.com/office/drawing/2014/main" id="{5D88061A-F108-F41C-6824-3D58074234D3}"/>
              </a:ext>
            </a:extLst>
          </p:cNvPr>
          <p:cNvGraphicFramePr>
            <a:graphicFrameLocks noGrp="1"/>
          </p:cNvGraphicFramePr>
          <p:nvPr>
            <p:extLst>
              <p:ext uri="{D42A27DB-BD31-4B8C-83A1-F6EECF244321}">
                <p14:modId xmlns:p14="http://schemas.microsoft.com/office/powerpoint/2010/main" val="2385134"/>
              </p:ext>
            </p:extLst>
          </p:nvPr>
        </p:nvGraphicFramePr>
        <p:xfrm>
          <a:off x="690644" y="1736454"/>
          <a:ext cx="9686540" cy="3563038"/>
        </p:xfrm>
        <a:graphic>
          <a:graphicData uri="http://schemas.openxmlformats.org/drawingml/2006/table">
            <a:tbl>
              <a:tblPr>
                <a:tableStyleId>{5C22544A-7EE6-4342-B048-85BDC9FD1C3A}</a:tableStyleId>
              </a:tblPr>
              <a:tblGrid>
                <a:gridCol w="1809119">
                  <a:extLst>
                    <a:ext uri="{9D8B030D-6E8A-4147-A177-3AD203B41FA5}">
                      <a16:colId xmlns:a16="http://schemas.microsoft.com/office/drawing/2014/main" val="3125981113"/>
                    </a:ext>
                  </a:extLst>
                </a:gridCol>
                <a:gridCol w="2512091">
                  <a:extLst>
                    <a:ext uri="{9D8B030D-6E8A-4147-A177-3AD203B41FA5}">
                      <a16:colId xmlns:a16="http://schemas.microsoft.com/office/drawing/2014/main" val="1675989284"/>
                    </a:ext>
                  </a:extLst>
                </a:gridCol>
                <a:gridCol w="2512091">
                  <a:extLst>
                    <a:ext uri="{9D8B030D-6E8A-4147-A177-3AD203B41FA5}">
                      <a16:colId xmlns:a16="http://schemas.microsoft.com/office/drawing/2014/main" val="2192299851"/>
                    </a:ext>
                  </a:extLst>
                </a:gridCol>
                <a:gridCol w="2853239">
                  <a:extLst>
                    <a:ext uri="{9D8B030D-6E8A-4147-A177-3AD203B41FA5}">
                      <a16:colId xmlns:a16="http://schemas.microsoft.com/office/drawing/2014/main" val="913511612"/>
                    </a:ext>
                  </a:extLst>
                </a:gridCol>
              </a:tblGrid>
              <a:tr h="523951">
                <a:tc>
                  <a:txBody>
                    <a:bodyPr/>
                    <a:lstStyle/>
                    <a:p>
                      <a:pPr algn="ctr" fontAlgn="ctr"/>
                      <a:r>
                        <a:rPr lang="en-US" sz="1200" b="1" u="none" strike="noStrike" dirty="0">
                          <a:effectLst/>
                        </a:rPr>
                        <a:t>Method</a:t>
                      </a:r>
                      <a:endParaRPr lang="en-US" sz="1200" b="1"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200" b="1" u="none" strike="noStrike" kern="1200" dirty="0">
                          <a:solidFill>
                            <a:schemeClr val="dk1"/>
                          </a:solidFill>
                          <a:effectLst/>
                          <a:latin typeface="+mn-lt"/>
                          <a:ea typeface="+mn-ea"/>
                          <a:cs typeface="+mn-cs"/>
                        </a:rPr>
                        <a:t>What it does</a:t>
                      </a:r>
                    </a:p>
                  </a:txBody>
                  <a:tcPr marL="9525" marR="9525" marT="9525" marB="0" anchor="ctr">
                    <a:lnB w="12700" cap="flat" cmpd="sng" algn="ctr">
                      <a:solidFill>
                        <a:schemeClr val="tx1"/>
                      </a:solidFill>
                      <a:prstDash val="solid"/>
                      <a:round/>
                      <a:headEnd type="none" w="med" len="med"/>
                      <a:tailEnd type="none" w="med" len="med"/>
                    </a:lnB>
                    <a:solidFill>
                      <a:srgbClr val="E9ECF5"/>
                    </a:solidFill>
                  </a:tcPr>
                </a:tc>
                <a:tc>
                  <a:txBody>
                    <a:bodyPr/>
                    <a:lstStyle/>
                    <a:p>
                      <a:pPr marL="0" algn="ctr" defTabSz="914400" rtl="0" eaLnBrk="1" fontAlgn="ctr" latinLnBrk="0" hangingPunct="1"/>
                      <a:r>
                        <a:rPr lang="en-US" sz="1400" u="none" strike="noStrike" kern="1200" dirty="0">
                          <a:solidFill>
                            <a:schemeClr val="tx1"/>
                          </a:solidFill>
                          <a:effectLst/>
                          <a:latin typeface="+mn-lt"/>
                          <a:ea typeface="+mn-ea"/>
                          <a:cs typeface="+mn-cs"/>
                        </a:rPr>
                        <a:t>Pros</a:t>
                      </a:r>
                    </a:p>
                  </a:txBody>
                  <a:tcPr marL="9525" marR="9525" marT="9525" marB="0"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sz="1400" u="none" strike="noStrike" dirty="0">
                          <a:solidFill>
                            <a:schemeClr val="tx1"/>
                          </a:solidFill>
                          <a:effectLst/>
                        </a:rPr>
                        <a:t>Cons</a:t>
                      </a:r>
                      <a:endParaRPr lang="en-US" sz="1400" b="0" i="0" u="none" strike="noStrike" dirty="0">
                        <a:solidFill>
                          <a:schemeClr val="tx1"/>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FF98AF"/>
                    </a:solidFill>
                  </a:tcPr>
                </a:tc>
                <a:extLst>
                  <a:ext uri="{0D108BD9-81ED-4DB2-BD59-A6C34878D82A}">
                    <a16:rowId xmlns:a16="http://schemas.microsoft.com/office/drawing/2014/main" val="360189751"/>
                  </a:ext>
                </a:extLst>
              </a:tr>
              <a:tr h="1191237">
                <a:tc>
                  <a:txBody>
                    <a:bodyPr/>
                    <a:lstStyle/>
                    <a:p>
                      <a:pPr algn="l" fontAlgn="ctr"/>
                      <a:r>
                        <a:rPr lang="en-US" sz="1200" b="1" u="none" strike="noStrike" dirty="0">
                          <a:effectLst/>
                        </a:rPr>
                        <a:t>Non-Parametric Methods</a:t>
                      </a:r>
                    </a:p>
                    <a:p>
                      <a:pPr algn="l" fontAlgn="ctr"/>
                      <a:endParaRPr lang="en-US" sz="1200" b="1" i="0" u="none" strike="noStrike" dirty="0">
                        <a:solidFill>
                          <a:srgbClr val="000000"/>
                        </a:solidFill>
                        <a:effectLst/>
                        <a:latin typeface="Aptos Narrow" panose="020B0004020202020204" pitchFamily="34" charset="0"/>
                      </a:endParaRPr>
                    </a:p>
                    <a:p>
                      <a:pPr algn="l" fontAlgn="ctr"/>
                      <a:r>
                        <a:rPr lang="en-US" sz="1200" b="0" i="0" u="none" strike="noStrike" dirty="0">
                          <a:solidFill>
                            <a:srgbClr val="000000"/>
                          </a:solidFill>
                          <a:effectLst/>
                          <a:latin typeface="Aptos Narrow" panose="020B0004020202020204" pitchFamily="34" charset="0"/>
                        </a:rPr>
                        <a:t>e.g. Hot Deck Imputation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dirty="0"/>
                        <a:t>Matches households in</a:t>
                      </a:r>
                      <a:r>
                        <a:rPr lang="en-US" sz="1200" b="1" dirty="0"/>
                        <a:t> recipient</a:t>
                      </a:r>
                      <a:r>
                        <a:rPr lang="en-US" sz="1200" dirty="0"/>
                        <a:t> with similar households in </a:t>
                      </a:r>
                      <a:r>
                        <a:rPr lang="en-US" sz="1200" b="1" dirty="0"/>
                        <a:t>donor</a:t>
                      </a:r>
                      <a:r>
                        <a:rPr lang="en-US" sz="1200" dirty="0"/>
                        <a:t> using a </a:t>
                      </a:r>
                      <a:r>
                        <a:rPr lang="en-US" sz="1200" b="1" dirty="0"/>
                        <a:t>distance function</a:t>
                      </a:r>
                      <a:r>
                        <a:rPr lang="en-US" sz="1200" dirty="0"/>
                        <a:t>.</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171450" indent="-171450" algn="l" fontAlgn="ctr">
                        <a:buFont typeface="Arial" panose="020B0604020202020204" pitchFamily="34" charset="0"/>
                        <a:buChar char="•"/>
                      </a:pPr>
                      <a:r>
                        <a:rPr lang="en-US" sz="1200" u="none" strike="noStrike" dirty="0">
                          <a:effectLst/>
                        </a:rPr>
                        <a:t>Provides a structured approach, allowing for systematic relationships between variables.</a:t>
                      </a:r>
                      <a:endParaRPr lang="en-US" sz="1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171450" indent="-171450" algn="l" fontAlgn="ctr">
                        <a:buFont typeface="Arial" panose="020B0604020202020204" pitchFamily="34" charset="0"/>
                        <a:buChar char="•"/>
                      </a:pPr>
                      <a:r>
                        <a:rPr lang="en-US" sz="1200" u="none" strike="noStrike" dirty="0">
                          <a:effectLst/>
                        </a:rPr>
                        <a:t>Model dependence – accuracy relies on correctly specifying the regression equation.</a:t>
                      </a:r>
                    </a:p>
                    <a:p>
                      <a:pPr marL="171450" indent="-171450" algn="l" fontAlgn="ctr">
                        <a:buFont typeface="Arial" panose="020B0604020202020204" pitchFamily="34" charset="0"/>
                        <a:buChar char="•"/>
                      </a:pPr>
                      <a:r>
                        <a:rPr lang="en-US" sz="1200" u="none" strike="noStrike" dirty="0">
                          <a:effectLst/>
                        </a:rPr>
                        <a:t>Regression towards the mean – imputed values may be biased toward the average, reducing variability in the data.</a:t>
                      </a:r>
                      <a:endParaRPr lang="en-US" sz="12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8714779"/>
                  </a:ext>
                </a:extLst>
              </a:tr>
              <a:tr h="344518">
                <a:tc>
                  <a:txBody>
                    <a:bodyPr/>
                    <a:lstStyle/>
                    <a:p>
                      <a:pPr algn="l" fontAlgn="ctr"/>
                      <a:r>
                        <a:rPr lang="en-US" sz="1200" b="1" u="none" strike="noStrike" dirty="0">
                          <a:effectLst/>
                        </a:rPr>
                        <a:t>Parametric Methods</a:t>
                      </a:r>
                    </a:p>
                    <a:p>
                      <a:pPr algn="l" fontAlgn="ctr"/>
                      <a:endParaRPr lang="en-US" sz="1200" b="1" i="0" u="none" strike="noStrike" dirty="0">
                        <a:solidFill>
                          <a:srgbClr val="000000"/>
                        </a:solidFill>
                        <a:effectLst/>
                        <a:latin typeface="Aptos Narrow" panose="020B0004020202020204" pitchFamily="34" charset="0"/>
                      </a:endParaRPr>
                    </a:p>
                    <a:p>
                      <a:pPr algn="l" fontAlgn="ctr"/>
                      <a:r>
                        <a:rPr lang="en-US" sz="1200" b="0" i="0" u="none" strike="noStrike" dirty="0">
                          <a:solidFill>
                            <a:srgbClr val="000000"/>
                          </a:solidFill>
                          <a:effectLst/>
                          <a:latin typeface="Aptos Narrow" panose="020B0004020202020204" pitchFamily="34" charset="0"/>
                        </a:rPr>
                        <a:t>e.g. Multivariate Regression</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dirty="0"/>
                        <a:t>Uses </a:t>
                      </a:r>
                      <a:r>
                        <a:rPr lang="en-US" sz="1200" b="1" dirty="0"/>
                        <a:t>regression models</a:t>
                      </a:r>
                      <a:r>
                        <a:rPr lang="en-US" sz="1200" dirty="0"/>
                        <a:t> to predict missing expenditure values based on observed income and household characteristics.</a:t>
                      </a:r>
                    </a:p>
                    <a:p>
                      <a:pPr algn="l" fontAlgn="ctr"/>
                      <a:endParaRPr lang="en-US" sz="12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Provides a structured approach, allowing for systematic relationships between variables.</a:t>
                      </a:r>
                    </a:p>
                  </a:txBody>
                  <a:tcPr marL="9525" marR="9525" marT="9525"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dirty="0"/>
                        <a:t>Model dependence</a:t>
                      </a:r>
                      <a:r>
                        <a:rPr lang="en-US" sz="1200" dirty="0"/>
                        <a:t> – accuracy relies on correctly specifying the regression equation.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1" dirty="0"/>
                        <a:t>Regression towards the mean</a:t>
                      </a:r>
                      <a:r>
                        <a:rPr lang="en-US" sz="1200" dirty="0"/>
                        <a:t> – imputed values may be biased toward the average, reducing variability in the data.</a:t>
                      </a:r>
                    </a:p>
                  </a:txBody>
                  <a:tcPr marL="9525" marR="9525" marT="9525" marB="0" anchor="ctr"/>
                </a:tc>
                <a:extLst>
                  <a:ext uri="{0D108BD9-81ED-4DB2-BD59-A6C34878D82A}">
                    <a16:rowId xmlns:a16="http://schemas.microsoft.com/office/drawing/2014/main" val="39112679"/>
                  </a:ext>
                </a:extLst>
              </a:tr>
              <a:tr h="344518">
                <a:tc>
                  <a:txBody>
                    <a:bodyPr/>
                    <a:lstStyle/>
                    <a:p>
                      <a:pPr algn="l" fontAlgn="ctr"/>
                      <a:r>
                        <a:rPr lang="en-US" sz="1200" b="1" u="none" strike="noStrike" dirty="0">
                          <a:effectLst/>
                        </a:rPr>
                        <a:t>Mixed Method</a:t>
                      </a:r>
                      <a:br>
                        <a:rPr lang="en-US" sz="1200" b="1" u="none" strike="noStrike" dirty="0">
                          <a:effectLst/>
                        </a:rPr>
                      </a:br>
                      <a:br>
                        <a:rPr lang="en-US" sz="1200" b="1" u="none" strike="noStrike" dirty="0">
                          <a:effectLst/>
                        </a:rPr>
                      </a:br>
                      <a:r>
                        <a:rPr lang="en-US" sz="1200" b="0" u="none" strike="noStrike" dirty="0">
                          <a:effectLst/>
                        </a:rPr>
                        <a:t>e.g. Predictive Mean Matching</a:t>
                      </a:r>
                      <a:endParaRPr lang="en-US" sz="1200" b="1" i="0" u="none" strike="noStrike" dirty="0">
                        <a:solidFill>
                          <a:srgbClr val="000000"/>
                        </a:solidFill>
                        <a:effectLst/>
                        <a:latin typeface="Aptos Narrow" panose="020B00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dirty="0"/>
                        <a:t>Uses a </a:t>
                      </a:r>
                      <a:r>
                        <a:rPr lang="en-US" sz="1200" b="1" dirty="0"/>
                        <a:t>parametric model</a:t>
                      </a:r>
                      <a:r>
                        <a:rPr lang="en-US" sz="1200" dirty="0"/>
                        <a:t> to estimate intermediate values of expenditure.</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t>Balances </a:t>
                      </a:r>
                      <a:r>
                        <a:rPr lang="en-US" sz="1200" b="1" dirty="0"/>
                        <a:t>model-based estimation</a:t>
                      </a:r>
                      <a:r>
                        <a:rPr lang="en-US" sz="1200" dirty="0"/>
                        <a:t> with </a:t>
                      </a:r>
                      <a:r>
                        <a:rPr lang="en-US" sz="1200" b="1" dirty="0"/>
                        <a:t>real data variability</a:t>
                      </a:r>
                      <a:r>
                        <a:rPr lang="en-US" sz="1200" dirty="0"/>
                        <a:t>, improving robustness</a:t>
                      </a:r>
                    </a:p>
                  </a:txBody>
                  <a:tcPr marL="9525" marR="9525" marT="9525"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dirty="0"/>
                        <a:t>More complex and computationally intensive due to multiple imputed datasets and averaging results.</a:t>
                      </a:r>
                    </a:p>
                    <a:p>
                      <a:pPr algn="l" fontAlgn="ctr"/>
                      <a:endParaRPr lang="en-US" sz="12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471203667"/>
                  </a:ext>
                </a:extLst>
              </a:tr>
            </a:tbl>
          </a:graphicData>
        </a:graphic>
      </p:graphicFrame>
    </p:spTree>
    <p:extLst>
      <p:ext uri="{BB962C8B-B14F-4D97-AF65-F5344CB8AC3E}">
        <p14:creationId xmlns:p14="http://schemas.microsoft.com/office/powerpoint/2010/main" val="15863181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TotalTime>
  <Words>1128</Words>
  <Application>Microsoft Macintosh PowerPoint</Application>
  <PresentationFormat>Widescreen</PresentationFormat>
  <Paragraphs>158</Paragraphs>
  <Slides>13</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.AppleSystemUIFont</vt:lpstr>
      <vt:lpstr>Adelle Rg</vt:lpstr>
      <vt:lpstr>Aptos</vt:lpstr>
      <vt:lpstr>Aptos Narrow</vt:lpstr>
      <vt:lpstr>Arial</vt:lpstr>
      <vt:lpstr>Arial Narrow</vt:lpstr>
      <vt:lpstr>Calibri</vt:lpstr>
      <vt:lpstr>Times</vt:lpstr>
      <vt:lpstr>var(--it-font-primary)</vt:lpstr>
      <vt:lpstr>Tema de Office</vt:lpstr>
      <vt:lpstr>Statistical matching of different microdata sets The 15th Global Meeting of the NTA Network – Bangkok, Thailand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Verbič, Matic</cp:lastModifiedBy>
  <cp:revision>86</cp:revision>
  <dcterms:created xsi:type="dcterms:W3CDTF">2023-06-02T12:18:48Z</dcterms:created>
  <dcterms:modified xsi:type="dcterms:W3CDTF">2025-03-11T01:45:02Z</dcterms:modified>
</cp:coreProperties>
</file>