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39"/>
  </p:notesMasterIdLst>
  <p:handoutMasterIdLst>
    <p:handoutMasterId r:id="rId40"/>
  </p:handoutMasterIdLst>
  <p:sldIdLst>
    <p:sldId id="288" r:id="rId2"/>
    <p:sldId id="291" r:id="rId3"/>
    <p:sldId id="292" r:id="rId4"/>
    <p:sldId id="293" r:id="rId5"/>
    <p:sldId id="325" r:id="rId6"/>
    <p:sldId id="294" r:id="rId7"/>
    <p:sldId id="327" r:id="rId8"/>
    <p:sldId id="295" r:id="rId9"/>
    <p:sldId id="296" r:id="rId10"/>
    <p:sldId id="297" r:id="rId11"/>
    <p:sldId id="298" r:id="rId12"/>
    <p:sldId id="299" r:id="rId13"/>
    <p:sldId id="301" r:id="rId14"/>
    <p:sldId id="300" r:id="rId15"/>
    <p:sldId id="302" r:id="rId16"/>
    <p:sldId id="303" r:id="rId17"/>
    <p:sldId id="305" r:id="rId18"/>
    <p:sldId id="306" r:id="rId19"/>
    <p:sldId id="307" r:id="rId20"/>
    <p:sldId id="308" r:id="rId21"/>
    <p:sldId id="309" r:id="rId22"/>
    <p:sldId id="310" r:id="rId23"/>
    <p:sldId id="311" r:id="rId24"/>
    <p:sldId id="312" r:id="rId25"/>
    <p:sldId id="313" r:id="rId26"/>
    <p:sldId id="316" r:id="rId27"/>
    <p:sldId id="315" r:id="rId28"/>
    <p:sldId id="317" r:id="rId29"/>
    <p:sldId id="318" r:id="rId30"/>
    <p:sldId id="319" r:id="rId31"/>
    <p:sldId id="320" r:id="rId32"/>
    <p:sldId id="321" r:id="rId33"/>
    <p:sldId id="322" r:id="rId34"/>
    <p:sldId id="314" r:id="rId35"/>
    <p:sldId id="323" r:id="rId36"/>
    <p:sldId id="326" r:id="rId37"/>
    <p:sldId id="324" r:id="rId38"/>
  </p:sldIdLst>
  <p:sldSz cx="9144000" cy="6858000" type="screen4x3"/>
  <p:notesSz cx="6781800" cy="9918700"/>
  <p:defaultTextStyle>
    <a:defPPr>
      <a:defRPr lang="da-DK"/>
    </a:defPPr>
    <a:lvl1pPr algn="l" rtl="0" fontAlgn="base">
      <a:spcBef>
        <a:spcPct val="0"/>
      </a:spcBef>
      <a:spcAft>
        <a:spcPct val="0"/>
      </a:spcAft>
      <a:defRPr sz="1600" i="1" kern="1200">
        <a:solidFill>
          <a:srgbClr val="6E6E6F"/>
        </a:solidFill>
        <a:latin typeface="Verdana" charset="0"/>
        <a:ea typeface="+mn-ea"/>
        <a:cs typeface="Times New Roman" pitchFamily="26" charset="0"/>
      </a:defRPr>
    </a:lvl1pPr>
    <a:lvl2pPr marL="457200" algn="l" rtl="0" fontAlgn="base">
      <a:spcBef>
        <a:spcPct val="0"/>
      </a:spcBef>
      <a:spcAft>
        <a:spcPct val="0"/>
      </a:spcAft>
      <a:defRPr sz="1600" i="1" kern="1200">
        <a:solidFill>
          <a:srgbClr val="6E6E6F"/>
        </a:solidFill>
        <a:latin typeface="Verdana" charset="0"/>
        <a:ea typeface="+mn-ea"/>
        <a:cs typeface="Times New Roman" pitchFamily="26" charset="0"/>
      </a:defRPr>
    </a:lvl2pPr>
    <a:lvl3pPr marL="914400" algn="l" rtl="0" fontAlgn="base">
      <a:spcBef>
        <a:spcPct val="0"/>
      </a:spcBef>
      <a:spcAft>
        <a:spcPct val="0"/>
      </a:spcAft>
      <a:defRPr sz="1600" i="1" kern="1200">
        <a:solidFill>
          <a:srgbClr val="6E6E6F"/>
        </a:solidFill>
        <a:latin typeface="Verdana" charset="0"/>
        <a:ea typeface="+mn-ea"/>
        <a:cs typeface="Times New Roman" pitchFamily="26" charset="0"/>
      </a:defRPr>
    </a:lvl3pPr>
    <a:lvl4pPr marL="1371600" algn="l" rtl="0" fontAlgn="base">
      <a:spcBef>
        <a:spcPct val="0"/>
      </a:spcBef>
      <a:spcAft>
        <a:spcPct val="0"/>
      </a:spcAft>
      <a:defRPr sz="1600" i="1" kern="1200">
        <a:solidFill>
          <a:srgbClr val="6E6E6F"/>
        </a:solidFill>
        <a:latin typeface="Verdana" charset="0"/>
        <a:ea typeface="+mn-ea"/>
        <a:cs typeface="Times New Roman" pitchFamily="26" charset="0"/>
      </a:defRPr>
    </a:lvl4pPr>
    <a:lvl5pPr marL="1828800" algn="l" rtl="0" fontAlgn="base">
      <a:spcBef>
        <a:spcPct val="0"/>
      </a:spcBef>
      <a:spcAft>
        <a:spcPct val="0"/>
      </a:spcAft>
      <a:defRPr sz="1600" i="1" kern="1200">
        <a:solidFill>
          <a:srgbClr val="6E6E6F"/>
        </a:solidFill>
        <a:latin typeface="Verdana" charset="0"/>
        <a:ea typeface="+mn-ea"/>
        <a:cs typeface="Times New Roman" pitchFamily="26" charset="0"/>
      </a:defRPr>
    </a:lvl5pPr>
    <a:lvl6pPr marL="2286000" algn="l" defTabSz="914400" rtl="0" eaLnBrk="1" latinLnBrk="0" hangingPunct="1">
      <a:defRPr sz="1600" i="1" kern="1200">
        <a:solidFill>
          <a:srgbClr val="6E6E6F"/>
        </a:solidFill>
        <a:latin typeface="Verdana" charset="0"/>
        <a:ea typeface="+mn-ea"/>
        <a:cs typeface="Times New Roman" pitchFamily="26" charset="0"/>
      </a:defRPr>
    </a:lvl6pPr>
    <a:lvl7pPr marL="2743200" algn="l" defTabSz="914400" rtl="0" eaLnBrk="1" latinLnBrk="0" hangingPunct="1">
      <a:defRPr sz="1600" i="1" kern="1200">
        <a:solidFill>
          <a:srgbClr val="6E6E6F"/>
        </a:solidFill>
        <a:latin typeface="Verdana" charset="0"/>
        <a:ea typeface="+mn-ea"/>
        <a:cs typeface="Times New Roman" pitchFamily="26" charset="0"/>
      </a:defRPr>
    </a:lvl7pPr>
    <a:lvl8pPr marL="3200400" algn="l" defTabSz="914400" rtl="0" eaLnBrk="1" latinLnBrk="0" hangingPunct="1">
      <a:defRPr sz="1600" i="1" kern="1200">
        <a:solidFill>
          <a:srgbClr val="6E6E6F"/>
        </a:solidFill>
        <a:latin typeface="Verdana" charset="0"/>
        <a:ea typeface="+mn-ea"/>
        <a:cs typeface="Times New Roman" pitchFamily="26" charset="0"/>
      </a:defRPr>
    </a:lvl8pPr>
    <a:lvl9pPr marL="3657600" algn="l" defTabSz="914400" rtl="0" eaLnBrk="1" latinLnBrk="0" hangingPunct="1">
      <a:defRPr sz="1600" i="1" kern="1200">
        <a:solidFill>
          <a:srgbClr val="6E6E6F"/>
        </a:solidFill>
        <a:latin typeface="Verdana" charset="0"/>
        <a:ea typeface="+mn-ea"/>
        <a:cs typeface="Times New Roman" pitchFamily="26"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showPr>
  <p:clrMru>
    <a:srgbClr val="040404"/>
    <a:srgbClr val="6E6E6F"/>
    <a:srgbClr val="DC0217"/>
    <a:srgbClr val="4B4F55"/>
    <a:srgbClr val="1B0807"/>
    <a:srgbClr val="C2C2C2"/>
    <a:srgbClr val="FFFFFF"/>
    <a:srgbClr val="EE332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86" autoAdjust="0"/>
    <p:restoredTop sz="79363" autoAdjust="0"/>
  </p:normalViewPr>
  <p:slideViewPr>
    <p:cSldViewPr showGuides="1">
      <p:cViewPr varScale="1">
        <p:scale>
          <a:sx n="57" d="100"/>
          <a:sy n="57" d="100"/>
        </p:scale>
        <p:origin x="-1818" y="-90"/>
      </p:cViewPr>
      <p:guideLst>
        <p:guide orient="horz" pos="1117"/>
        <p:guide orient="horz" pos="816"/>
        <p:guide orient="horz" pos="4201"/>
        <p:guide orient="horz" pos="520"/>
        <p:guide orient="horz" pos="584"/>
        <p:guide pos="389"/>
        <p:guide pos="536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p:scale>
          <a:sx n="75" d="100"/>
          <a:sy n="75" d="100"/>
        </p:scale>
        <p:origin x="-1368" y="1416"/>
      </p:cViewPr>
      <p:guideLst>
        <p:guide orient="horz" pos="3124"/>
        <p:guide pos="21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29384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0" smtClean="0">
                <a:solidFill>
                  <a:schemeClr val="tx1"/>
                </a:solidFill>
                <a:latin typeface="Times New Roman" pitchFamily="18" charset="0"/>
                <a:cs typeface="Times New Roman" pitchFamily="18" charset="0"/>
              </a:defRPr>
            </a:lvl1pPr>
          </a:lstStyle>
          <a:p>
            <a:pPr>
              <a:defRPr/>
            </a:pPr>
            <a:endParaRPr lang="da-DK"/>
          </a:p>
        </p:txBody>
      </p:sp>
      <p:sp>
        <p:nvSpPr>
          <p:cNvPr id="89091" name="Rectangle 3"/>
          <p:cNvSpPr>
            <a:spLocks noGrp="1" noChangeArrowheads="1"/>
          </p:cNvSpPr>
          <p:nvPr>
            <p:ph type="dt" sz="quarter" idx="1"/>
          </p:nvPr>
        </p:nvSpPr>
        <p:spPr bwMode="auto">
          <a:xfrm>
            <a:off x="3843338" y="0"/>
            <a:ext cx="293846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smtClean="0">
                <a:solidFill>
                  <a:schemeClr val="tx1"/>
                </a:solidFill>
                <a:latin typeface="Times New Roman" pitchFamily="18" charset="0"/>
                <a:cs typeface="Times New Roman" pitchFamily="18" charset="0"/>
              </a:defRPr>
            </a:lvl1pPr>
          </a:lstStyle>
          <a:p>
            <a:pPr>
              <a:defRPr/>
            </a:pPr>
            <a:endParaRPr lang="da-DK"/>
          </a:p>
        </p:txBody>
      </p:sp>
      <p:sp>
        <p:nvSpPr>
          <p:cNvPr id="89092" name="Rectangle 4"/>
          <p:cNvSpPr>
            <a:spLocks noGrp="1" noChangeArrowheads="1"/>
          </p:cNvSpPr>
          <p:nvPr>
            <p:ph type="ftr" sz="quarter" idx="2"/>
          </p:nvPr>
        </p:nvSpPr>
        <p:spPr bwMode="auto">
          <a:xfrm>
            <a:off x="0" y="9421813"/>
            <a:ext cx="29384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0" smtClean="0">
                <a:solidFill>
                  <a:schemeClr val="tx1"/>
                </a:solidFill>
                <a:latin typeface="Times New Roman" pitchFamily="18" charset="0"/>
                <a:cs typeface="Times New Roman" pitchFamily="18" charset="0"/>
              </a:defRPr>
            </a:lvl1pPr>
          </a:lstStyle>
          <a:p>
            <a:pPr>
              <a:defRPr/>
            </a:pPr>
            <a:endParaRPr lang="da-DK"/>
          </a:p>
        </p:txBody>
      </p:sp>
      <p:sp>
        <p:nvSpPr>
          <p:cNvPr id="89093" name="Rectangle 5"/>
          <p:cNvSpPr>
            <a:spLocks noGrp="1" noChangeArrowheads="1"/>
          </p:cNvSpPr>
          <p:nvPr>
            <p:ph type="sldNum" sz="quarter" idx="3"/>
          </p:nvPr>
        </p:nvSpPr>
        <p:spPr bwMode="auto">
          <a:xfrm>
            <a:off x="3843338" y="9421813"/>
            <a:ext cx="293846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0" smtClean="0">
                <a:solidFill>
                  <a:schemeClr val="tx1"/>
                </a:solidFill>
                <a:latin typeface="Times New Roman" pitchFamily="18" charset="0"/>
                <a:cs typeface="Times New Roman" pitchFamily="18" charset="0"/>
              </a:defRPr>
            </a:lvl1pPr>
          </a:lstStyle>
          <a:p>
            <a:pPr>
              <a:defRPr/>
            </a:pPr>
            <a:fld id="{3525A641-BBB1-4194-9625-D6604BE3A0E5}" type="slidenum">
              <a:rPr lang="da-DK"/>
              <a:pPr>
                <a:defRPr/>
              </a:pPr>
              <a:t>‹#›</a:t>
            </a:fld>
            <a:endParaRPr lang="da-DK"/>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384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0" smtClean="0">
                <a:solidFill>
                  <a:schemeClr val="tx1"/>
                </a:solidFill>
                <a:latin typeface="Times New Roman" pitchFamily="18" charset="0"/>
                <a:cs typeface="Times New Roman" pitchFamily="18" charset="0"/>
              </a:defRPr>
            </a:lvl1pPr>
          </a:lstStyle>
          <a:p>
            <a:pPr>
              <a:defRPr/>
            </a:pPr>
            <a:endParaRPr lang="da-DK"/>
          </a:p>
        </p:txBody>
      </p:sp>
      <p:sp>
        <p:nvSpPr>
          <p:cNvPr id="7171" name="Rectangle 3"/>
          <p:cNvSpPr>
            <a:spLocks noGrp="1" noChangeArrowheads="1"/>
          </p:cNvSpPr>
          <p:nvPr>
            <p:ph type="dt" idx="1"/>
          </p:nvPr>
        </p:nvSpPr>
        <p:spPr bwMode="auto">
          <a:xfrm>
            <a:off x="3843338" y="0"/>
            <a:ext cx="293846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smtClean="0">
                <a:solidFill>
                  <a:schemeClr val="tx1"/>
                </a:solidFill>
                <a:latin typeface="Times New Roman" pitchFamily="18" charset="0"/>
                <a:cs typeface="Times New Roman" pitchFamily="18" charset="0"/>
              </a:defRPr>
            </a:lvl1pPr>
          </a:lstStyle>
          <a:p>
            <a:pPr>
              <a:defRPr/>
            </a:pPr>
            <a:endParaRPr lang="da-DK"/>
          </a:p>
        </p:txBody>
      </p:sp>
      <p:sp>
        <p:nvSpPr>
          <p:cNvPr id="6148" name="Rectangle 4"/>
          <p:cNvSpPr>
            <a:spLocks noGrp="1" noRot="1" noChangeAspect="1" noChangeArrowheads="1" noTextEdit="1"/>
          </p:cNvSpPr>
          <p:nvPr>
            <p:ph type="sldImg" idx="2"/>
          </p:nvPr>
        </p:nvSpPr>
        <p:spPr bwMode="auto">
          <a:xfrm>
            <a:off x="912813" y="744538"/>
            <a:ext cx="4959350" cy="3719512"/>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03288" y="4711700"/>
            <a:ext cx="4975225" cy="44624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a-DK" noProof="0" smtClean="0"/>
              <a:t>Klik for at redigere teksttypografierne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p>
        </p:txBody>
      </p:sp>
      <p:sp>
        <p:nvSpPr>
          <p:cNvPr id="7174" name="Rectangle 6"/>
          <p:cNvSpPr>
            <a:spLocks noGrp="1" noChangeArrowheads="1"/>
          </p:cNvSpPr>
          <p:nvPr>
            <p:ph type="ftr" sz="quarter" idx="4"/>
          </p:nvPr>
        </p:nvSpPr>
        <p:spPr bwMode="auto">
          <a:xfrm>
            <a:off x="0" y="9421813"/>
            <a:ext cx="29384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0" smtClean="0">
                <a:solidFill>
                  <a:schemeClr val="tx1"/>
                </a:solidFill>
                <a:latin typeface="Times New Roman" pitchFamily="18" charset="0"/>
                <a:cs typeface="Times New Roman" pitchFamily="18" charset="0"/>
              </a:defRPr>
            </a:lvl1pPr>
          </a:lstStyle>
          <a:p>
            <a:pPr>
              <a:defRPr/>
            </a:pPr>
            <a:endParaRPr lang="da-DK"/>
          </a:p>
        </p:txBody>
      </p:sp>
      <p:sp>
        <p:nvSpPr>
          <p:cNvPr id="7175" name="Rectangle 7"/>
          <p:cNvSpPr>
            <a:spLocks noGrp="1" noChangeArrowheads="1"/>
          </p:cNvSpPr>
          <p:nvPr>
            <p:ph type="sldNum" sz="quarter" idx="5"/>
          </p:nvPr>
        </p:nvSpPr>
        <p:spPr bwMode="auto">
          <a:xfrm>
            <a:off x="3843338" y="9421813"/>
            <a:ext cx="293846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0" smtClean="0">
                <a:solidFill>
                  <a:schemeClr val="tx1"/>
                </a:solidFill>
                <a:latin typeface="Times New Roman" pitchFamily="18" charset="0"/>
                <a:cs typeface="Times New Roman" pitchFamily="18" charset="0"/>
              </a:defRPr>
            </a:lvl1pPr>
          </a:lstStyle>
          <a:p>
            <a:pPr>
              <a:defRPr/>
            </a:pPr>
            <a:fld id="{5DCD6761-D481-489E-9E91-D394ADEA0BFF}" type="slidenum">
              <a:rPr lang="da-DK"/>
              <a:pPr>
                <a:defRPr/>
              </a:pPr>
              <a:t>‹#›</a:t>
            </a:fld>
            <a:endParaRPr lang="da-DK"/>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5DCD6761-D481-489E-9E91-D394ADEA0BFF}" type="slidenum">
              <a:rPr lang="da-DK" smtClean="0"/>
              <a:pPr>
                <a:defRPr/>
              </a:pPr>
              <a:t>1</a:t>
            </a:fld>
            <a:endParaRPr lang="da-D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5DCD6761-D481-489E-9E91-D394ADEA0BFF}" type="slidenum">
              <a:rPr lang="da-DK" smtClean="0"/>
              <a:pPr>
                <a:defRPr/>
              </a:pPr>
              <a:t>2</a:t>
            </a:fld>
            <a:endParaRPr lang="da-D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5DCD6761-D481-489E-9E91-D394ADEA0BFF}" type="slidenum">
              <a:rPr lang="da-DK" smtClean="0"/>
              <a:pPr>
                <a:defRPr/>
              </a:pPr>
              <a:t>12</a:t>
            </a:fld>
            <a:endParaRPr lang="da-D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5DCD6761-D481-489E-9E91-D394ADEA0BFF}" type="slidenum">
              <a:rPr lang="da-DK" smtClean="0"/>
              <a:pPr>
                <a:defRPr/>
              </a:pPr>
              <a:t>18</a:t>
            </a:fld>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67586" name="Rectangle 26"/>
          <p:cNvSpPr>
            <a:spLocks noGrp="1" noChangeArrowheads="1"/>
          </p:cNvSpPr>
          <p:nvPr>
            <p:ph type="subTitle" idx="1" hasCustomPrompt="1"/>
          </p:nvPr>
        </p:nvSpPr>
        <p:spPr>
          <a:xfrm>
            <a:off x="617538" y="4953000"/>
            <a:ext cx="3382958" cy="1262082"/>
          </a:xfrm>
        </p:spPr>
        <p:txBody>
          <a:bodyPr/>
          <a:lstStyle>
            <a:lvl1pPr marL="0" indent="0" eaLnBrk="1" hangingPunct="1">
              <a:buFontTx/>
              <a:buNone/>
              <a:defRPr sz="2000" baseline="0">
                <a:solidFill>
                  <a:srgbClr val="040404"/>
                </a:solidFill>
              </a:defRPr>
            </a:lvl1pPr>
          </a:lstStyle>
          <a:p>
            <a:r>
              <a:rPr lang="en-US" dirty="0" smtClean="0"/>
              <a:t>Click to edit name of speaker &amp; date (Arial 20pt)</a:t>
            </a:r>
            <a:endParaRPr lang="en-GB" dirty="0" smtClean="0"/>
          </a:p>
          <a:p>
            <a:pPr eaLnBrk="1" hangingPunct="1">
              <a:buFontTx/>
              <a:buNone/>
            </a:pPr>
            <a:endParaRPr lang="en-US" dirty="0"/>
          </a:p>
        </p:txBody>
      </p:sp>
      <p:sp>
        <p:nvSpPr>
          <p:cNvPr id="67587" name="Rectangle 3"/>
          <p:cNvSpPr>
            <a:spLocks noChangeArrowheads="1"/>
          </p:cNvSpPr>
          <p:nvPr/>
        </p:nvSpPr>
        <p:spPr bwMode="auto">
          <a:xfrm>
            <a:off x="0" y="1303338"/>
            <a:ext cx="9144000" cy="439737"/>
          </a:xfrm>
          <a:prstGeom prst="rect">
            <a:avLst/>
          </a:prstGeom>
          <a:solidFill>
            <a:srgbClr val="999999"/>
          </a:solidFill>
          <a:ln w="9525">
            <a:noFill/>
            <a:miter lim="800000"/>
            <a:headEnd/>
            <a:tailEnd/>
          </a:ln>
          <a:effectLst/>
        </p:spPr>
        <p:txBody>
          <a:bodyPr wrap="none" anchor="ctr"/>
          <a:lstStyle/>
          <a:p>
            <a:pPr algn="ctr"/>
            <a:endParaRPr lang="en-US"/>
          </a:p>
        </p:txBody>
      </p:sp>
      <p:pic>
        <p:nvPicPr>
          <p:cNvPr id="67589" name="Picture 5"/>
          <p:cNvPicPr>
            <a:picLocks noChangeAspect="1" noChangeArrowheads="1"/>
          </p:cNvPicPr>
          <p:nvPr/>
        </p:nvPicPr>
        <p:blipFill>
          <a:blip r:embed="rId2" cstate="print"/>
          <a:srcRect/>
          <a:stretch>
            <a:fillRect/>
          </a:stretch>
        </p:blipFill>
        <p:spPr bwMode="auto">
          <a:xfrm>
            <a:off x="515938" y="165100"/>
            <a:ext cx="2062162" cy="1006475"/>
          </a:xfrm>
          <a:prstGeom prst="rect">
            <a:avLst/>
          </a:prstGeom>
          <a:noFill/>
        </p:spPr>
      </p:pic>
      <p:sp>
        <p:nvSpPr>
          <p:cNvPr id="67590" name="Rectangle 6"/>
          <p:cNvSpPr>
            <a:spLocks noChangeArrowheads="1"/>
          </p:cNvSpPr>
          <p:nvPr userDrawn="1"/>
        </p:nvSpPr>
        <p:spPr bwMode="auto">
          <a:xfrm>
            <a:off x="0" y="1303338"/>
            <a:ext cx="9144000" cy="439737"/>
          </a:xfrm>
          <a:prstGeom prst="rect">
            <a:avLst/>
          </a:prstGeom>
          <a:solidFill>
            <a:srgbClr val="999999"/>
          </a:solidFill>
          <a:ln w="9525">
            <a:noFill/>
            <a:miter lim="800000"/>
            <a:headEnd/>
            <a:tailEnd/>
          </a:ln>
          <a:effectLst/>
        </p:spPr>
        <p:txBody>
          <a:bodyPr wrap="none" anchor="ctr"/>
          <a:lstStyle/>
          <a:p>
            <a:pPr algn="ctr"/>
            <a:endParaRPr lang="en-US"/>
          </a:p>
        </p:txBody>
      </p:sp>
      <p:pic>
        <p:nvPicPr>
          <p:cNvPr id="67591" name="Picture 7"/>
          <p:cNvPicPr>
            <a:picLocks noChangeAspect="1" noChangeArrowheads="1"/>
          </p:cNvPicPr>
          <p:nvPr userDrawn="1"/>
        </p:nvPicPr>
        <p:blipFill>
          <a:blip r:embed="rId2" cstate="print"/>
          <a:srcRect/>
          <a:stretch>
            <a:fillRect/>
          </a:stretch>
        </p:blipFill>
        <p:spPr bwMode="auto">
          <a:xfrm>
            <a:off x="515938" y="165100"/>
            <a:ext cx="2062162" cy="1006475"/>
          </a:xfrm>
          <a:prstGeom prst="rect">
            <a:avLst/>
          </a:prstGeom>
          <a:noFill/>
        </p:spPr>
      </p:pic>
      <p:sp>
        <p:nvSpPr>
          <p:cNvPr id="16" name="Title 15"/>
          <p:cNvSpPr>
            <a:spLocks noGrp="1"/>
          </p:cNvSpPr>
          <p:nvPr>
            <p:ph type="title" hasCustomPrompt="1"/>
          </p:nvPr>
        </p:nvSpPr>
        <p:spPr>
          <a:xfrm>
            <a:off x="617538" y="2000240"/>
            <a:ext cx="7899400" cy="2714644"/>
          </a:xfrm>
        </p:spPr>
        <p:txBody>
          <a:bodyPr anchor="t"/>
          <a:lstStyle>
            <a:lvl1pPr>
              <a:defRPr sz="2800" baseline="0">
                <a:solidFill>
                  <a:srgbClr val="040404"/>
                </a:solidFill>
              </a:defRPr>
            </a:lvl1pPr>
          </a:lstStyle>
          <a:p>
            <a:r>
              <a:rPr lang="en-US" dirty="0" smtClean="0"/>
              <a:t>Click to add a title (Arial 28pt)</a:t>
            </a:r>
            <a:endParaRPr lang="en-GB" dirty="0"/>
          </a:p>
        </p:txBody>
      </p:sp>
      <p:sp>
        <p:nvSpPr>
          <p:cNvPr id="8" name="Footer Placeholder 7"/>
          <p:cNvSpPr>
            <a:spLocks noGrp="1"/>
          </p:cNvSpPr>
          <p:nvPr>
            <p:ph type="ftr" sz="quarter" idx="10"/>
          </p:nvPr>
        </p:nvSpPr>
        <p:spPr>
          <a:xfrm>
            <a:off x="4572000" y="6500834"/>
            <a:ext cx="4000528" cy="225643"/>
          </a:xfrm>
        </p:spPr>
        <p:txBody>
          <a:bodyPr lIns="0" rIns="0"/>
          <a:lstStyle/>
          <a:p>
            <a:r>
              <a:rPr lang="en-GB" dirty="0" smtClean="0"/>
              <a:t>© Imperial College Business School</a:t>
            </a:r>
            <a:endParaRPr lang="en-GB" dirty="0"/>
          </a:p>
        </p:txBody>
      </p:sp>
      <p:sp>
        <p:nvSpPr>
          <p:cNvPr id="17" name="Slide Number Placeholder 5"/>
          <p:cNvSpPr>
            <a:spLocks noGrp="1"/>
          </p:cNvSpPr>
          <p:nvPr>
            <p:ph type="sldNum" sz="quarter" idx="4"/>
          </p:nvPr>
        </p:nvSpPr>
        <p:spPr>
          <a:xfrm>
            <a:off x="509574" y="6421461"/>
            <a:ext cx="2133600" cy="365125"/>
          </a:xfrm>
          <a:prstGeom prst="rect">
            <a:avLst/>
          </a:prstGeom>
        </p:spPr>
        <p:txBody>
          <a:bodyPr vert="horz" lIns="91440" tIns="45720" rIns="91440" bIns="45720" rtlCol="0" anchor="ctr"/>
          <a:lstStyle>
            <a:lvl1pPr algn="l">
              <a:defRPr sz="800" i="0">
                <a:solidFill>
                  <a:schemeClr val="tx1">
                    <a:tint val="75000"/>
                  </a:schemeClr>
                </a:solidFill>
                <a:latin typeface="+mj-lt"/>
              </a:defRPr>
            </a:lvl1pPr>
          </a:lstStyle>
          <a:p>
            <a:fld id="{F3B372AC-DC5B-4FD6-882C-35F96B904938}"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 (</a:t>
            </a:r>
            <a:r>
              <a:rPr lang="en-US" dirty="0" err="1" smtClean="0"/>
              <a:t>Arial,bold</a:t>
            </a:r>
            <a:r>
              <a:rPr lang="en-US" dirty="0" smtClean="0"/>
              <a:t> 24pt)</a:t>
            </a:r>
            <a:endParaRPr lang="en-GB" dirty="0"/>
          </a:p>
        </p:txBody>
      </p:sp>
      <p:sp>
        <p:nvSpPr>
          <p:cNvPr id="3" name="Content Placeholder 2"/>
          <p:cNvSpPr>
            <a:spLocks noGrp="1"/>
          </p:cNvSpPr>
          <p:nvPr>
            <p:ph idx="1" hasCustomPrompt="1"/>
          </p:nvPr>
        </p:nvSpPr>
        <p:spPr/>
        <p:txBody>
          <a:bodyPr/>
          <a:lstStyle>
            <a:lvl1pPr>
              <a:defRPr sz="2300"/>
            </a:lvl1pPr>
            <a:lvl2pPr>
              <a:defRPr sz="2200"/>
            </a:lvl2pPr>
            <a:lvl3pPr>
              <a:defRPr sz="2200"/>
            </a:lvl3pPr>
            <a:lvl4pPr>
              <a:defRPr sz="2000"/>
            </a:lvl4pPr>
            <a:lvl5pPr>
              <a:defRPr sz="2000"/>
            </a:lvl5pPr>
          </a:lstStyle>
          <a:p>
            <a:pPr lvl="0"/>
            <a:r>
              <a:rPr lang="en-US" dirty="0" smtClean="0"/>
              <a:t>Click to edit Master text styles </a:t>
            </a:r>
            <a:r>
              <a:rPr lang="da-DK" dirty="0" smtClean="0"/>
              <a:t>(Arial 23pt)</a:t>
            </a:r>
            <a:endParaRPr lang="en-US" dirty="0" smtClean="0"/>
          </a:p>
          <a:p>
            <a:pPr lvl="1"/>
            <a:r>
              <a:rPr lang="en-US" dirty="0" smtClean="0"/>
              <a:t>Second level (Arial 22pt)</a:t>
            </a:r>
          </a:p>
          <a:p>
            <a:pPr lvl="2"/>
            <a:r>
              <a:rPr lang="en-US" dirty="0" smtClean="0"/>
              <a:t>Third level (Arial 22pt)</a:t>
            </a:r>
          </a:p>
          <a:p>
            <a:pPr lvl="3"/>
            <a:r>
              <a:rPr lang="en-US" dirty="0" smtClean="0"/>
              <a:t>Fourth level (Arial 20pt)</a:t>
            </a:r>
          </a:p>
          <a:p>
            <a:pPr lvl="4"/>
            <a:r>
              <a:rPr lang="en-US" dirty="0" smtClean="0"/>
              <a:t>Fifth level (Arial 20pt)</a:t>
            </a:r>
            <a:endParaRPr lang="en-GB" dirty="0"/>
          </a:p>
        </p:txBody>
      </p:sp>
      <p:sp>
        <p:nvSpPr>
          <p:cNvPr id="4" name="Footer Placeholder 3"/>
          <p:cNvSpPr>
            <a:spLocks noGrp="1"/>
          </p:cNvSpPr>
          <p:nvPr>
            <p:ph type="ftr" sz="quarter" idx="10"/>
          </p:nvPr>
        </p:nvSpPr>
        <p:spPr/>
        <p:txBody>
          <a:bodyPr lIns="0" rIns="0"/>
          <a:lstStyle/>
          <a:p>
            <a:r>
              <a:rPr lang="en-GB" dirty="0" smtClean="0"/>
              <a:t>© Imperial College Business School</a:t>
            </a:r>
            <a:endParaRPr lang="en-GB" dirty="0"/>
          </a:p>
        </p:txBody>
      </p:sp>
      <p:sp>
        <p:nvSpPr>
          <p:cNvPr id="6" name="Slide Number Placeholder 5"/>
          <p:cNvSpPr>
            <a:spLocks noGrp="1"/>
          </p:cNvSpPr>
          <p:nvPr>
            <p:ph type="sldNum" sz="quarter" idx="4"/>
          </p:nvPr>
        </p:nvSpPr>
        <p:spPr>
          <a:xfrm>
            <a:off x="509574" y="6421461"/>
            <a:ext cx="2133600" cy="365125"/>
          </a:xfrm>
          <a:prstGeom prst="rect">
            <a:avLst/>
          </a:prstGeom>
        </p:spPr>
        <p:txBody>
          <a:bodyPr vert="horz" lIns="91440" tIns="45720" rIns="91440" bIns="45720" rtlCol="0" anchor="ctr"/>
          <a:lstStyle>
            <a:lvl1pPr algn="l">
              <a:defRPr sz="800" i="0">
                <a:solidFill>
                  <a:schemeClr val="tx1">
                    <a:tint val="75000"/>
                  </a:schemeClr>
                </a:solidFill>
                <a:latin typeface="+mj-lt"/>
              </a:defRPr>
            </a:lvl1pPr>
          </a:lstStyle>
          <a:p>
            <a:fld id="{F3B372AC-DC5B-4FD6-882C-35F96B904938}"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 (</a:t>
            </a:r>
            <a:r>
              <a:rPr lang="en-US" dirty="0" err="1" smtClean="0"/>
              <a:t>Arial,bold</a:t>
            </a:r>
            <a:r>
              <a:rPr lang="en-US" dirty="0" smtClean="0"/>
              <a:t> 24pt)</a:t>
            </a:r>
            <a:endParaRPr lang="en-GB" dirty="0"/>
          </a:p>
        </p:txBody>
      </p:sp>
      <p:sp>
        <p:nvSpPr>
          <p:cNvPr id="3" name="Content Placeholder 2"/>
          <p:cNvSpPr>
            <a:spLocks noGrp="1"/>
          </p:cNvSpPr>
          <p:nvPr>
            <p:ph sz="half" idx="1" hasCustomPrompt="1"/>
          </p:nvPr>
        </p:nvSpPr>
        <p:spPr>
          <a:xfrm>
            <a:off x="617538" y="1981200"/>
            <a:ext cx="3873500" cy="4229100"/>
          </a:xfrm>
        </p:spPr>
        <p:txBody>
          <a:bodyPr/>
          <a:lstStyle>
            <a:lvl1pPr>
              <a:defRPr sz="2300"/>
            </a:lvl1pPr>
            <a:lvl2pPr>
              <a:defRPr sz="2200"/>
            </a:lvl2pPr>
            <a:lvl3pPr>
              <a:defRPr sz="22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 </a:t>
            </a:r>
            <a:r>
              <a:rPr lang="da-DK" dirty="0" smtClean="0"/>
              <a:t>(Arial 23pt)</a:t>
            </a:r>
            <a:endParaRPr lang="en-US" dirty="0" smtClean="0"/>
          </a:p>
          <a:p>
            <a:pPr lvl="1"/>
            <a:r>
              <a:rPr lang="en-US" dirty="0" smtClean="0"/>
              <a:t>Second level (Arial 22pt)</a:t>
            </a:r>
          </a:p>
          <a:p>
            <a:pPr lvl="2"/>
            <a:r>
              <a:rPr lang="en-US" dirty="0" smtClean="0"/>
              <a:t>Third level (Arial 22pt)</a:t>
            </a:r>
          </a:p>
          <a:p>
            <a:pPr lvl="3"/>
            <a:r>
              <a:rPr lang="en-US" dirty="0" smtClean="0"/>
              <a:t>Fourth level (Arial 20pt)</a:t>
            </a:r>
          </a:p>
          <a:p>
            <a:pPr lvl="4"/>
            <a:r>
              <a:rPr lang="en-US" dirty="0" smtClean="0"/>
              <a:t>Fifth level (Arial 20pt)</a:t>
            </a:r>
            <a:endParaRPr lang="en-GB" dirty="0"/>
          </a:p>
        </p:txBody>
      </p:sp>
      <p:sp>
        <p:nvSpPr>
          <p:cNvPr id="4" name="Content Placeholder 3"/>
          <p:cNvSpPr>
            <a:spLocks noGrp="1"/>
          </p:cNvSpPr>
          <p:nvPr>
            <p:ph sz="half" idx="2"/>
          </p:nvPr>
        </p:nvSpPr>
        <p:spPr>
          <a:xfrm>
            <a:off x="4643438" y="1981200"/>
            <a:ext cx="3873500" cy="4229100"/>
          </a:xfrm>
        </p:spPr>
        <p:txBody>
          <a:bodyPr/>
          <a:lstStyle>
            <a:lvl1pPr>
              <a:defRPr sz="2300"/>
            </a:lvl1pPr>
            <a:lvl2pPr>
              <a:defRPr sz="2200"/>
            </a:lvl2pPr>
            <a:lvl3pPr>
              <a:defRPr sz="22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0"/>
          </p:nvPr>
        </p:nvSpPr>
        <p:spPr/>
        <p:txBody>
          <a:bodyPr lIns="0" rIns="0"/>
          <a:lstStyle/>
          <a:p>
            <a:r>
              <a:rPr lang="en-GB" smtClean="0"/>
              <a:t>© Imperial College Business School</a:t>
            </a:r>
            <a:endParaRPr lang="en-GB" dirty="0"/>
          </a:p>
        </p:txBody>
      </p:sp>
      <p:sp>
        <p:nvSpPr>
          <p:cNvPr id="7" name="Slide Number Placeholder 5"/>
          <p:cNvSpPr>
            <a:spLocks noGrp="1"/>
          </p:cNvSpPr>
          <p:nvPr>
            <p:ph type="sldNum" sz="quarter" idx="4"/>
          </p:nvPr>
        </p:nvSpPr>
        <p:spPr>
          <a:xfrm>
            <a:off x="509574" y="6421461"/>
            <a:ext cx="2133600" cy="365125"/>
          </a:xfrm>
          <a:prstGeom prst="rect">
            <a:avLst/>
          </a:prstGeom>
        </p:spPr>
        <p:txBody>
          <a:bodyPr vert="horz" lIns="91440" tIns="45720" rIns="91440" bIns="45720" rtlCol="0" anchor="ctr"/>
          <a:lstStyle>
            <a:lvl1pPr algn="l">
              <a:defRPr sz="800" i="0">
                <a:solidFill>
                  <a:schemeClr val="tx1">
                    <a:tint val="75000"/>
                  </a:schemeClr>
                </a:solidFill>
                <a:latin typeface="+mj-lt"/>
              </a:defRPr>
            </a:lvl1pPr>
          </a:lstStyle>
          <a:p>
            <a:fld id="{F3B372AC-DC5B-4FD6-882C-35F96B904938}"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616154" y="1993748"/>
            <a:ext cx="3812970" cy="639762"/>
          </a:xfrm>
        </p:spPr>
        <p:txBody>
          <a:bodyPr anchor="b"/>
          <a:lstStyle>
            <a:lvl1pPr marL="0" indent="0">
              <a:buNone/>
              <a:defRPr sz="23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 (Arial 23pt)</a:t>
            </a:r>
          </a:p>
        </p:txBody>
      </p:sp>
      <p:sp>
        <p:nvSpPr>
          <p:cNvPr id="4" name="Content Placeholder 3"/>
          <p:cNvSpPr>
            <a:spLocks noGrp="1"/>
          </p:cNvSpPr>
          <p:nvPr>
            <p:ph sz="half" idx="2" hasCustomPrompt="1"/>
          </p:nvPr>
        </p:nvSpPr>
        <p:spPr>
          <a:xfrm>
            <a:off x="616154" y="2633510"/>
            <a:ext cx="3812970" cy="3795886"/>
          </a:xfrm>
        </p:spPr>
        <p:txBody>
          <a:bodyPr/>
          <a:lstStyle>
            <a:lvl1pPr>
              <a:defRPr sz="2300"/>
            </a:lvl1pPr>
            <a:lvl2pPr>
              <a:defRPr sz="2200"/>
            </a:lvl2pPr>
            <a:lvl3pPr>
              <a:defRPr sz="2200"/>
            </a:lvl3pPr>
            <a:lvl4pPr>
              <a:defRPr sz="2000" baseline="0"/>
            </a:lvl4pPr>
            <a:lvl5pPr>
              <a:defRPr sz="2000"/>
            </a:lvl5pPr>
            <a:lvl6pPr>
              <a:defRPr sz="1600"/>
            </a:lvl6pPr>
            <a:lvl7pPr>
              <a:defRPr sz="1600"/>
            </a:lvl7pPr>
            <a:lvl8pPr>
              <a:defRPr sz="1600"/>
            </a:lvl8pPr>
            <a:lvl9pPr>
              <a:defRPr sz="1600"/>
            </a:lvl9pPr>
          </a:lstStyle>
          <a:p>
            <a:pPr lvl="0"/>
            <a:r>
              <a:rPr lang="en-US" dirty="0" smtClean="0"/>
              <a:t>Click to edit Master text styles (Arial 23pt)</a:t>
            </a:r>
          </a:p>
          <a:p>
            <a:pPr lvl="1"/>
            <a:r>
              <a:rPr lang="en-US" dirty="0" smtClean="0"/>
              <a:t>Second level (Arial 22pt)</a:t>
            </a:r>
          </a:p>
          <a:p>
            <a:pPr lvl="2"/>
            <a:r>
              <a:rPr lang="en-US" dirty="0" smtClean="0"/>
              <a:t>Third level (Arial 22pt)</a:t>
            </a:r>
          </a:p>
          <a:p>
            <a:pPr lvl="3"/>
            <a:r>
              <a:rPr lang="en-US" dirty="0" smtClean="0"/>
              <a:t>Fourth level (Arial 20pt)</a:t>
            </a:r>
          </a:p>
          <a:p>
            <a:pPr lvl="4"/>
            <a:r>
              <a:rPr lang="en-US" dirty="0" smtClean="0"/>
              <a:t>Fifth level (Arial 20pt)</a:t>
            </a:r>
            <a:endParaRPr lang="en-GB" dirty="0"/>
          </a:p>
        </p:txBody>
      </p:sp>
      <p:sp>
        <p:nvSpPr>
          <p:cNvPr id="5" name="Text Placeholder 4"/>
          <p:cNvSpPr>
            <a:spLocks noGrp="1"/>
          </p:cNvSpPr>
          <p:nvPr>
            <p:ph type="body" sz="quarter" idx="3" hasCustomPrompt="1"/>
          </p:nvPr>
        </p:nvSpPr>
        <p:spPr>
          <a:xfrm>
            <a:off x="4851479" y="1993748"/>
            <a:ext cx="3712959" cy="639762"/>
          </a:xfrm>
        </p:spPr>
        <p:txBody>
          <a:bodyPr anchor="b"/>
          <a:lstStyle>
            <a:lvl1pPr marL="0" indent="0">
              <a:buNone/>
              <a:defRPr sz="23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 (Arial 23pt)</a:t>
            </a:r>
          </a:p>
        </p:txBody>
      </p:sp>
      <p:sp>
        <p:nvSpPr>
          <p:cNvPr id="6" name="Content Placeholder 5"/>
          <p:cNvSpPr>
            <a:spLocks noGrp="1"/>
          </p:cNvSpPr>
          <p:nvPr>
            <p:ph sz="quarter" idx="4" hasCustomPrompt="1"/>
          </p:nvPr>
        </p:nvSpPr>
        <p:spPr>
          <a:xfrm>
            <a:off x="4851479" y="2633510"/>
            <a:ext cx="3712959" cy="3795886"/>
          </a:xfrm>
        </p:spPr>
        <p:txBody>
          <a:bodyPr/>
          <a:lstStyle>
            <a:lvl1pPr>
              <a:defRPr sz="2300"/>
            </a:lvl1pPr>
            <a:lvl2pPr>
              <a:defRPr sz="2200"/>
            </a:lvl2pPr>
            <a:lvl3pPr>
              <a:defRPr sz="22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 (</a:t>
            </a:r>
            <a:r>
              <a:rPr lang="en-US" dirty="0" err="1" smtClean="0"/>
              <a:t>Arail</a:t>
            </a:r>
            <a:r>
              <a:rPr lang="en-US" dirty="0" smtClean="0"/>
              <a:t> 23pt)</a:t>
            </a:r>
          </a:p>
          <a:p>
            <a:pPr lvl="1"/>
            <a:r>
              <a:rPr lang="en-US" dirty="0" smtClean="0"/>
              <a:t>Second level (Arial 22pt)</a:t>
            </a:r>
          </a:p>
          <a:p>
            <a:pPr lvl="2"/>
            <a:r>
              <a:rPr lang="en-US" dirty="0" smtClean="0"/>
              <a:t>Third level (Arial 22pt)</a:t>
            </a:r>
          </a:p>
          <a:p>
            <a:pPr lvl="3"/>
            <a:r>
              <a:rPr lang="en-US" dirty="0" smtClean="0"/>
              <a:t>Fourth level (Arial 20pt)</a:t>
            </a:r>
          </a:p>
          <a:p>
            <a:pPr lvl="4"/>
            <a:r>
              <a:rPr lang="en-US" dirty="0" smtClean="0"/>
              <a:t>Fifth level (Arial 20pt)</a:t>
            </a:r>
            <a:endParaRPr lang="en-GB" dirty="0"/>
          </a:p>
        </p:txBody>
      </p:sp>
      <p:sp>
        <p:nvSpPr>
          <p:cNvPr id="7" name="Title 1"/>
          <p:cNvSpPr>
            <a:spLocks noGrp="1"/>
          </p:cNvSpPr>
          <p:nvPr>
            <p:ph type="title" hasCustomPrompt="1"/>
          </p:nvPr>
        </p:nvSpPr>
        <p:spPr>
          <a:xfrm>
            <a:off x="617538" y="1295400"/>
            <a:ext cx="8026428" cy="450850"/>
          </a:xfrm>
        </p:spPr>
        <p:txBody>
          <a:bodyPr/>
          <a:lstStyle>
            <a:lvl1pPr>
              <a:defRPr/>
            </a:lvl1pPr>
          </a:lstStyle>
          <a:p>
            <a:r>
              <a:rPr lang="en-US" dirty="0" smtClean="0"/>
              <a:t>Click to edit Master title style (</a:t>
            </a:r>
            <a:r>
              <a:rPr lang="en-US" dirty="0" err="1" smtClean="0"/>
              <a:t>Arial,bold</a:t>
            </a:r>
            <a:r>
              <a:rPr lang="en-US" dirty="0" smtClean="0"/>
              <a:t> 24pt)</a:t>
            </a:r>
            <a:endParaRPr lang="en-GB" dirty="0"/>
          </a:p>
        </p:txBody>
      </p:sp>
      <p:sp>
        <p:nvSpPr>
          <p:cNvPr id="8" name="Footer Placeholder 7"/>
          <p:cNvSpPr>
            <a:spLocks noGrp="1"/>
          </p:cNvSpPr>
          <p:nvPr>
            <p:ph type="ftr" sz="quarter" idx="10"/>
          </p:nvPr>
        </p:nvSpPr>
        <p:spPr/>
        <p:txBody>
          <a:bodyPr lIns="0" rIns="0"/>
          <a:lstStyle/>
          <a:p>
            <a:r>
              <a:rPr lang="en-GB" smtClean="0"/>
              <a:t>© Imperial College Business School</a:t>
            </a:r>
            <a:endParaRPr lang="en-GB" dirty="0"/>
          </a:p>
        </p:txBody>
      </p:sp>
      <p:sp>
        <p:nvSpPr>
          <p:cNvPr id="10" name="Slide Number Placeholder 5"/>
          <p:cNvSpPr>
            <a:spLocks noGrp="1"/>
          </p:cNvSpPr>
          <p:nvPr>
            <p:ph type="sldNum" sz="quarter" idx="11"/>
          </p:nvPr>
        </p:nvSpPr>
        <p:spPr>
          <a:xfrm>
            <a:off x="509574" y="6421461"/>
            <a:ext cx="2133600" cy="365125"/>
          </a:xfrm>
          <a:prstGeom prst="rect">
            <a:avLst/>
          </a:prstGeom>
        </p:spPr>
        <p:txBody>
          <a:bodyPr vert="horz" lIns="91440" tIns="45720" rIns="91440" bIns="45720" rtlCol="0" anchor="ctr"/>
          <a:lstStyle>
            <a:lvl1pPr algn="l">
              <a:defRPr sz="800" i="0">
                <a:solidFill>
                  <a:schemeClr val="tx1">
                    <a:tint val="75000"/>
                  </a:schemeClr>
                </a:solidFill>
                <a:latin typeface="+mj-lt"/>
              </a:defRPr>
            </a:lvl1pPr>
          </a:lstStyle>
          <a:p>
            <a:fld id="{F3B372AC-DC5B-4FD6-882C-35F96B904938}"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 (</a:t>
            </a:r>
            <a:r>
              <a:rPr lang="en-US" dirty="0" err="1" smtClean="0"/>
              <a:t>Arial,bold</a:t>
            </a:r>
            <a:r>
              <a:rPr lang="en-US" dirty="0" smtClean="0"/>
              <a:t> 24pt)</a:t>
            </a:r>
            <a:endParaRPr lang="en-GB" dirty="0"/>
          </a:p>
        </p:txBody>
      </p:sp>
      <p:sp>
        <p:nvSpPr>
          <p:cNvPr id="3" name="Footer Placeholder 2"/>
          <p:cNvSpPr>
            <a:spLocks noGrp="1"/>
          </p:cNvSpPr>
          <p:nvPr>
            <p:ph type="ftr" sz="quarter" idx="10"/>
          </p:nvPr>
        </p:nvSpPr>
        <p:spPr/>
        <p:txBody>
          <a:bodyPr lIns="0" rIns="0"/>
          <a:lstStyle/>
          <a:p>
            <a:r>
              <a:rPr lang="en-GB" smtClean="0"/>
              <a:t>© Imperial College Business School</a:t>
            </a:r>
            <a:endParaRPr lang="en-GB" dirty="0"/>
          </a:p>
        </p:txBody>
      </p:sp>
      <p:sp>
        <p:nvSpPr>
          <p:cNvPr id="4" name="Slide Number Placeholder 5"/>
          <p:cNvSpPr>
            <a:spLocks noGrp="1"/>
          </p:cNvSpPr>
          <p:nvPr>
            <p:ph type="sldNum" sz="quarter" idx="4"/>
          </p:nvPr>
        </p:nvSpPr>
        <p:spPr>
          <a:xfrm>
            <a:off x="509574" y="642146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B372AC-DC5B-4FD6-882C-35F96B904938}"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857620" y="1987714"/>
            <a:ext cx="4659318" cy="4320140"/>
          </a:xfrm>
        </p:spPr>
        <p:txBody>
          <a:bodyPr/>
          <a:lstStyle>
            <a:lvl1pPr>
              <a:defRPr sz="2300"/>
            </a:lvl1pPr>
            <a:lvl2pPr>
              <a:defRPr sz="2200" baseline="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 (Arial 23pt)</a:t>
            </a:r>
          </a:p>
          <a:p>
            <a:pPr lvl="1"/>
            <a:r>
              <a:rPr lang="en-US" dirty="0" smtClean="0"/>
              <a:t>Second level (Arial 22pt)</a:t>
            </a:r>
          </a:p>
          <a:p>
            <a:pPr lvl="2"/>
            <a:r>
              <a:rPr lang="en-US" dirty="0" smtClean="0"/>
              <a:t>Third level (Arial 22pt)</a:t>
            </a:r>
          </a:p>
          <a:p>
            <a:pPr lvl="3"/>
            <a:r>
              <a:rPr lang="en-US" dirty="0" smtClean="0"/>
              <a:t>Fourth level (Arial 20 pt)</a:t>
            </a:r>
          </a:p>
          <a:p>
            <a:pPr lvl="4"/>
            <a:r>
              <a:rPr lang="en-US" dirty="0" smtClean="0"/>
              <a:t>Fifth level (Arial 20pt)</a:t>
            </a:r>
            <a:endParaRPr lang="en-GB" dirty="0"/>
          </a:p>
        </p:txBody>
      </p:sp>
      <p:sp>
        <p:nvSpPr>
          <p:cNvPr id="4" name="Text Placeholder 3"/>
          <p:cNvSpPr>
            <a:spLocks noGrp="1"/>
          </p:cNvSpPr>
          <p:nvPr>
            <p:ph type="body" sz="half" idx="2" hasCustomPrompt="1"/>
          </p:nvPr>
        </p:nvSpPr>
        <p:spPr>
          <a:xfrm>
            <a:off x="622467" y="1986180"/>
            <a:ext cx="3008313" cy="4352925"/>
          </a:xfrm>
        </p:spPr>
        <p:txBody>
          <a:bodyPr/>
          <a:lstStyle>
            <a:lvl1pPr marL="0" indent="0">
              <a:buNone/>
              <a:defRPr sz="23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 (Arial 23pt)</a:t>
            </a:r>
          </a:p>
        </p:txBody>
      </p:sp>
      <p:sp>
        <p:nvSpPr>
          <p:cNvPr id="5" name="Title 1"/>
          <p:cNvSpPr>
            <a:spLocks noGrp="1"/>
          </p:cNvSpPr>
          <p:nvPr>
            <p:ph type="title" hasCustomPrompt="1"/>
          </p:nvPr>
        </p:nvSpPr>
        <p:spPr>
          <a:xfrm>
            <a:off x="617538" y="1295400"/>
            <a:ext cx="7899400" cy="450850"/>
          </a:xfrm>
        </p:spPr>
        <p:txBody>
          <a:bodyPr/>
          <a:lstStyle>
            <a:lvl1pPr>
              <a:defRPr/>
            </a:lvl1pPr>
          </a:lstStyle>
          <a:p>
            <a:r>
              <a:rPr lang="en-US" dirty="0" smtClean="0"/>
              <a:t>Click to edit Master title style (</a:t>
            </a:r>
            <a:r>
              <a:rPr lang="en-US" dirty="0" err="1" smtClean="0"/>
              <a:t>Arial,bold</a:t>
            </a:r>
            <a:r>
              <a:rPr lang="en-US" dirty="0" smtClean="0"/>
              <a:t> 24pt)</a:t>
            </a:r>
            <a:endParaRPr lang="en-GB" dirty="0"/>
          </a:p>
        </p:txBody>
      </p:sp>
      <p:sp>
        <p:nvSpPr>
          <p:cNvPr id="6" name="Footer Placeholder 5"/>
          <p:cNvSpPr>
            <a:spLocks noGrp="1"/>
          </p:cNvSpPr>
          <p:nvPr>
            <p:ph type="ftr" sz="quarter" idx="10"/>
          </p:nvPr>
        </p:nvSpPr>
        <p:spPr/>
        <p:txBody>
          <a:bodyPr lIns="0" rIns="0"/>
          <a:lstStyle/>
          <a:p>
            <a:r>
              <a:rPr lang="en-GB" smtClean="0"/>
              <a:t>© Imperial College Business School</a:t>
            </a:r>
            <a:endParaRPr lang="en-GB" dirty="0"/>
          </a:p>
        </p:txBody>
      </p:sp>
      <p:sp>
        <p:nvSpPr>
          <p:cNvPr id="8" name="Slide Number Placeholder 5"/>
          <p:cNvSpPr>
            <a:spLocks noGrp="1"/>
          </p:cNvSpPr>
          <p:nvPr>
            <p:ph type="sldNum" sz="quarter" idx="4"/>
          </p:nvPr>
        </p:nvSpPr>
        <p:spPr>
          <a:xfrm>
            <a:off x="509574" y="6421461"/>
            <a:ext cx="2133600" cy="365125"/>
          </a:xfrm>
          <a:prstGeom prst="rect">
            <a:avLst/>
          </a:prstGeom>
        </p:spPr>
        <p:txBody>
          <a:bodyPr vert="horz" lIns="91440" tIns="45720" rIns="91440" bIns="45720" rtlCol="0" anchor="ctr"/>
          <a:lstStyle>
            <a:lvl1pPr algn="l">
              <a:defRPr sz="800" i="0">
                <a:solidFill>
                  <a:schemeClr val="tx1">
                    <a:tint val="75000"/>
                  </a:schemeClr>
                </a:solidFill>
                <a:latin typeface="+mj-lt"/>
              </a:defRPr>
            </a:lvl1pPr>
          </a:lstStyle>
          <a:p>
            <a:fld id="{F3B372AC-DC5B-4FD6-882C-35F96B904938}"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with Website">
    <p:spTree>
      <p:nvGrpSpPr>
        <p:cNvPr id="1" name=""/>
        <p:cNvGrpSpPr/>
        <p:nvPr/>
      </p:nvGrpSpPr>
      <p:grpSpPr>
        <a:xfrm>
          <a:off x="0" y="0"/>
          <a:ext cx="0" cy="0"/>
          <a:chOff x="0" y="0"/>
          <a:chExt cx="0" cy="0"/>
        </a:xfrm>
      </p:grpSpPr>
      <p:sp>
        <p:nvSpPr>
          <p:cNvPr id="2" name="Rectangle 1"/>
          <p:cNvSpPr/>
          <p:nvPr userDrawn="1"/>
        </p:nvSpPr>
        <p:spPr bwMode="auto">
          <a:xfrm>
            <a:off x="0" y="1054100"/>
            <a:ext cx="9144000" cy="58039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1" u="none" strike="noStrike" cap="none" normalizeH="0" baseline="0" smtClean="0">
              <a:ln>
                <a:noFill/>
              </a:ln>
              <a:solidFill>
                <a:srgbClr val="6E6E6F"/>
              </a:solidFill>
              <a:effectLst/>
              <a:latin typeface="Verdana" charset="0"/>
              <a:cs typeface="Times New Roman" pitchFamily="26" charset="0"/>
            </a:endParaRPr>
          </a:p>
        </p:txBody>
      </p:sp>
      <p:sp>
        <p:nvSpPr>
          <p:cNvPr id="3" name="Footer Placeholder 2"/>
          <p:cNvSpPr>
            <a:spLocks noGrp="1"/>
          </p:cNvSpPr>
          <p:nvPr>
            <p:ph type="ftr" sz="quarter" idx="10"/>
          </p:nvPr>
        </p:nvSpPr>
        <p:spPr/>
        <p:txBody>
          <a:bodyPr lIns="0" rIns="0"/>
          <a:lstStyle/>
          <a:p>
            <a:r>
              <a:rPr lang="en-GB" smtClean="0"/>
              <a:t>© Imperial College Business School</a:t>
            </a:r>
            <a:endParaRPr lang="en-GB" dirty="0"/>
          </a:p>
        </p:txBody>
      </p:sp>
      <p:sp>
        <p:nvSpPr>
          <p:cNvPr id="4" name="TextBox 3"/>
          <p:cNvSpPr txBox="1"/>
          <p:nvPr userDrawn="1"/>
        </p:nvSpPr>
        <p:spPr>
          <a:xfrm>
            <a:off x="1071538" y="6524584"/>
            <a:ext cx="3286148" cy="153888"/>
          </a:xfrm>
          <a:prstGeom prst="rect">
            <a:avLst/>
          </a:prstGeom>
          <a:noFill/>
        </p:spPr>
        <p:txBody>
          <a:bodyPr wrap="square" lIns="0" tIns="0" rIns="0" bIns="0" rtlCol="0">
            <a:spAutoFit/>
          </a:bodyPr>
          <a:lstStyle/>
          <a:p>
            <a:r>
              <a:rPr lang="en-GB" sz="1000" i="0" dirty="0" smtClean="0">
                <a:solidFill>
                  <a:srgbClr val="040404"/>
                </a:solidFill>
                <a:latin typeface="+mj-lt"/>
              </a:rPr>
              <a:t>www.imperial.ac.uk/business-school</a:t>
            </a:r>
          </a:p>
        </p:txBody>
      </p:sp>
      <p:sp>
        <p:nvSpPr>
          <p:cNvPr id="5" name="Title 1"/>
          <p:cNvSpPr>
            <a:spLocks noGrp="1"/>
          </p:cNvSpPr>
          <p:nvPr>
            <p:ph type="title" hasCustomPrompt="1"/>
          </p:nvPr>
        </p:nvSpPr>
        <p:spPr>
          <a:xfrm>
            <a:off x="617538" y="500042"/>
            <a:ext cx="7899400" cy="450850"/>
          </a:xfrm>
        </p:spPr>
        <p:txBody>
          <a:bodyPr/>
          <a:lstStyle>
            <a:lvl1pPr>
              <a:defRPr>
                <a:solidFill>
                  <a:srgbClr val="040404"/>
                </a:solidFill>
              </a:defRPr>
            </a:lvl1pPr>
          </a:lstStyle>
          <a:p>
            <a:r>
              <a:rPr lang="en-US" dirty="0" smtClean="0"/>
              <a:t>Click to edit Master title style Arial (24pt)</a:t>
            </a:r>
            <a:endParaRPr lang="en-GB" dirty="0"/>
          </a:p>
        </p:txBody>
      </p:sp>
      <p:sp>
        <p:nvSpPr>
          <p:cNvPr id="6" name="Content Placeholder 2"/>
          <p:cNvSpPr>
            <a:spLocks noGrp="1"/>
          </p:cNvSpPr>
          <p:nvPr>
            <p:ph idx="1" hasCustomPrompt="1"/>
          </p:nvPr>
        </p:nvSpPr>
        <p:spPr>
          <a:xfrm>
            <a:off x="617538" y="1185842"/>
            <a:ext cx="7899400" cy="5100678"/>
          </a:xfrm>
        </p:spPr>
        <p:txBody>
          <a:bodyPr/>
          <a:lstStyle>
            <a:lvl1pPr>
              <a:defRPr sz="2300" baseline="0"/>
            </a:lvl1pPr>
            <a:lvl2pPr>
              <a:defRPr sz="2200"/>
            </a:lvl2pPr>
            <a:lvl3pPr>
              <a:defRPr sz="2200"/>
            </a:lvl3pPr>
            <a:lvl4pPr>
              <a:defRPr sz="2000"/>
            </a:lvl4pPr>
            <a:lvl5pPr>
              <a:defRPr sz="2000"/>
            </a:lvl5pPr>
          </a:lstStyle>
          <a:p>
            <a:pPr lvl="0"/>
            <a:r>
              <a:rPr lang="en-US" dirty="0" smtClean="0"/>
              <a:t>Click to edit Master text styles (Arial 23pt)</a:t>
            </a:r>
          </a:p>
          <a:p>
            <a:pPr lvl="1"/>
            <a:r>
              <a:rPr lang="en-US" dirty="0" smtClean="0"/>
              <a:t>Second level (Arial 22pt)</a:t>
            </a:r>
          </a:p>
          <a:p>
            <a:pPr lvl="2"/>
            <a:r>
              <a:rPr lang="en-US" dirty="0" smtClean="0"/>
              <a:t>Third level (Arial 22pt)</a:t>
            </a:r>
          </a:p>
          <a:p>
            <a:pPr lvl="3"/>
            <a:r>
              <a:rPr lang="en-US" dirty="0" smtClean="0"/>
              <a:t>Fourth level (Arial 20pt)</a:t>
            </a:r>
          </a:p>
          <a:p>
            <a:pPr lvl="4"/>
            <a:r>
              <a:rPr lang="en-US" dirty="0" smtClean="0"/>
              <a:t>Fifth level (Arial 20pt)</a:t>
            </a:r>
            <a:endParaRPr lang="en-GB" dirty="0"/>
          </a:p>
        </p:txBody>
      </p:sp>
      <p:sp>
        <p:nvSpPr>
          <p:cNvPr id="10" name="Slide Number Placeholder 5"/>
          <p:cNvSpPr>
            <a:spLocks noGrp="1"/>
          </p:cNvSpPr>
          <p:nvPr>
            <p:ph type="sldNum" sz="quarter" idx="4"/>
          </p:nvPr>
        </p:nvSpPr>
        <p:spPr>
          <a:xfrm>
            <a:off x="509574" y="6421461"/>
            <a:ext cx="2133600" cy="365125"/>
          </a:xfrm>
          <a:prstGeom prst="rect">
            <a:avLst/>
          </a:prstGeom>
        </p:spPr>
        <p:txBody>
          <a:bodyPr vert="horz" lIns="91440" tIns="45720" rIns="91440" bIns="45720" rtlCol="0" anchor="ctr"/>
          <a:lstStyle>
            <a:lvl1pPr algn="l">
              <a:defRPr sz="800" i="0">
                <a:solidFill>
                  <a:schemeClr val="tx1">
                    <a:tint val="75000"/>
                  </a:schemeClr>
                </a:solidFill>
                <a:latin typeface="+mj-lt"/>
              </a:defRPr>
            </a:lvl1pPr>
          </a:lstStyle>
          <a:p>
            <a:fld id="{F3B372AC-DC5B-4FD6-882C-35F96B904938}"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26"/>
          <p:cNvSpPr>
            <a:spLocks noGrp="1" noChangeArrowheads="1"/>
          </p:cNvSpPr>
          <p:nvPr>
            <p:ph type="body" idx="1"/>
          </p:nvPr>
        </p:nvSpPr>
        <p:spPr bwMode="auto">
          <a:xfrm>
            <a:off x="617538" y="1981200"/>
            <a:ext cx="7899400" cy="42291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 </a:t>
            </a:r>
            <a:r>
              <a:rPr lang="da-DK" dirty="0" smtClean="0"/>
              <a:t>(Arial 23pt)</a:t>
            </a:r>
            <a:endParaRPr lang="en-US" dirty="0" smtClean="0"/>
          </a:p>
          <a:p>
            <a:pPr lvl="1"/>
            <a:r>
              <a:rPr lang="en-US" dirty="0" smtClean="0"/>
              <a:t>Second level (Arial 22pt)</a:t>
            </a:r>
          </a:p>
          <a:p>
            <a:pPr lvl="2"/>
            <a:r>
              <a:rPr lang="en-US" dirty="0" smtClean="0"/>
              <a:t>Third level (Arial 22pt)</a:t>
            </a:r>
          </a:p>
          <a:p>
            <a:pPr lvl="3"/>
            <a:r>
              <a:rPr lang="en-US" dirty="0" smtClean="0"/>
              <a:t>Fourth level (Arial 20pt)</a:t>
            </a:r>
          </a:p>
          <a:p>
            <a:pPr lvl="4"/>
            <a:r>
              <a:rPr lang="en-US" dirty="0" smtClean="0"/>
              <a:t>Fifth level (Arial 20pt)</a:t>
            </a:r>
            <a:endParaRPr lang="da-DK" dirty="0" smtClean="0"/>
          </a:p>
        </p:txBody>
      </p:sp>
      <p:sp>
        <p:nvSpPr>
          <p:cNvPr id="66563" name="Rectangle 3"/>
          <p:cNvSpPr>
            <a:spLocks noChangeArrowheads="1"/>
          </p:cNvSpPr>
          <p:nvPr/>
        </p:nvSpPr>
        <p:spPr bwMode="auto">
          <a:xfrm>
            <a:off x="0" y="1303338"/>
            <a:ext cx="9144000" cy="439737"/>
          </a:xfrm>
          <a:prstGeom prst="rect">
            <a:avLst/>
          </a:prstGeom>
          <a:solidFill>
            <a:srgbClr val="999999"/>
          </a:solidFill>
          <a:ln w="9525">
            <a:noFill/>
            <a:miter lim="800000"/>
            <a:headEnd/>
            <a:tailEnd/>
          </a:ln>
          <a:effectLst/>
        </p:spPr>
        <p:txBody>
          <a:bodyPr wrap="none" anchor="ctr"/>
          <a:lstStyle/>
          <a:p>
            <a:pPr algn="ctr"/>
            <a:endParaRPr lang="en-US"/>
          </a:p>
        </p:txBody>
      </p:sp>
      <p:sp>
        <p:nvSpPr>
          <p:cNvPr id="66564" name="Rectangle 25"/>
          <p:cNvSpPr>
            <a:spLocks noGrp="1" noChangeArrowheads="1"/>
          </p:cNvSpPr>
          <p:nvPr>
            <p:ph type="title"/>
          </p:nvPr>
        </p:nvSpPr>
        <p:spPr bwMode="auto">
          <a:xfrm>
            <a:off x="617538" y="1295400"/>
            <a:ext cx="7899400" cy="45085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Master title style</a:t>
            </a:r>
            <a:endParaRPr lang="da-DK" smtClean="0"/>
          </a:p>
        </p:txBody>
      </p:sp>
      <p:pic>
        <p:nvPicPr>
          <p:cNvPr id="66565" name="Picture 5"/>
          <p:cNvPicPr>
            <a:picLocks noChangeAspect="1" noChangeArrowheads="1"/>
          </p:cNvPicPr>
          <p:nvPr/>
        </p:nvPicPr>
        <p:blipFill>
          <a:blip r:embed="rId9" cstate="print"/>
          <a:srcRect/>
          <a:stretch>
            <a:fillRect/>
          </a:stretch>
        </p:blipFill>
        <p:spPr bwMode="auto">
          <a:xfrm>
            <a:off x="544513" y="295275"/>
            <a:ext cx="1452562" cy="711200"/>
          </a:xfrm>
          <a:prstGeom prst="rect">
            <a:avLst/>
          </a:prstGeom>
          <a:noFill/>
        </p:spPr>
      </p:pic>
      <p:sp>
        <p:nvSpPr>
          <p:cNvPr id="66566" name="Rectangle 6"/>
          <p:cNvSpPr>
            <a:spLocks noChangeArrowheads="1"/>
          </p:cNvSpPr>
          <p:nvPr/>
        </p:nvSpPr>
        <p:spPr bwMode="auto">
          <a:xfrm>
            <a:off x="0" y="1303338"/>
            <a:ext cx="9144000" cy="439737"/>
          </a:xfrm>
          <a:prstGeom prst="rect">
            <a:avLst/>
          </a:prstGeom>
          <a:solidFill>
            <a:srgbClr val="999999"/>
          </a:solidFill>
          <a:ln w="9525">
            <a:noFill/>
            <a:miter lim="800000"/>
            <a:headEnd/>
            <a:tailEnd/>
          </a:ln>
          <a:effectLst/>
        </p:spPr>
        <p:txBody>
          <a:bodyPr wrap="none" anchor="ctr"/>
          <a:lstStyle/>
          <a:p>
            <a:pPr algn="ctr"/>
            <a:endParaRPr lang="en-US"/>
          </a:p>
        </p:txBody>
      </p:sp>
      <p:pic>
        <p:nvPicPr>
          <p:cNvPr id="66567" name="Picture 7"/>
          <p:cNvPicPr>
            <a:picLocks noChangeAspect="1" noChangeArrowheads="1"/>
          </p:cNvPicPr>
          <p:nvPr/>
        </p:nvPicPr>
        <p:blipFill>
          <a:blip r:embed="rId9" cstate="print"/>
          <a:srcRect/>
          <a:stretch>
            <a:fillRect/>
          </a:stretch>
        </p:blipFill>
        <p:spPr bwMode="auto">
          <a:xfrm>
            <a:off x="544513" y="295275"/>
            <a:ext cx="1452562" cy="711200"/>
          </a:xfrm>
          <a:prstGeom prst="rect">
            <a:avLst/>
          </a:prstGeom>
          <a:noFill/>
        </p:spPr>
      </p:pic>
      <p:sp>
        <p:nvSpPr>
          <p:cNvPr id="8" name="Footer Placeholder 7"/>
          <p:cNvSpPr>
            <a:spLocks noGrp="1"/>
          </p:cNvSpPr>
          <p:nvPr>
            <p:ph type="ftr" sz="quarter" idx="3"/>
          </p:nvPr>
        </p:nvSpPr>
        <p:spPr>
          <a:xfrm>
            <a:off x="4559474" y="6500834"/>
            <a:ext cx="4013054" cy="250695"/>
          </a:xfrm>
          <a:prstGeom prst="rect">
            <a:avLst/>
          </a:prstGeom>
        </p:spPr>
        <p:txBody>
          <a:bodyPr vert="horz" lIns="0" tIns="45720" rIns="0" bIns="45720" rtlCol="0" anchor="ctr"/>
          <a:lstStyle>
            <a:lvl1pPr algn="r">
              <a:defRPr sz="800" i="0">
                <a:solidFill>
                  <a:schemeClr val="tx1">
                    <a:lumMod val="50000"/>
                  </a:schemeClr>
                </a:solidFill>
                <a:latin typeface="+mj-lt"/>
              </a:defRPr>
            </a:lvl1pPr>
          </a:lstStyle>
          <a:p>
            <a:r>
              <a:rPr lang="en-GB" dirty="0" smtClean="0"/>
              <a:t>© Imperial College Business School</a:t>
            </a:r>
            <a:endParaRPr lang="en-GB" dirty="0"/>
          </a:p>
        </p:txBody>
      </p:sp>
      <p:sp>
        <p:nvSpPr>
          <p:cNvPr id="12" name="TextBox 11"/>
          <p:cNvSpPr txBox="1"/>
          <p:nvPr/>
        </p:nvSpPr>
        <p:spPr>
          <a:xfrm>
            <a:off x="1857356" y="6500834"/>
            <a:ext cx="714380" cy="246221"/>
          </a:xfrm>
          <a:prstGeom prst="rect">
            <a:avLst/>
          </a:prstGeom>
          <a:noFill/>
        </p:spPr>
        <p:txBody>
          <a:bodyPr wrap="square" lIns="0" tIns="0" rIns="0" bIns="0" rtlCol="0">
            <a:spAutoFit/>
          </a:bodyPr>
          <a:lstStyle/>
          <a:p>
            <a:endParaRPr lang="en-GB" i="0" dirty="0" err="1" smtClean="0">
              <a:latin typeface="+mj-lt"/>
            </a:endParaRPr>
          </a:p>
        </p:txBody>
      </p:sp>
      <p:sp>
        <p:nvSpPr>
          <p:cNvPr id="18" name="Slide Number Placeholder 5"/>
          <p:cNvSpPr>
            <a:spLocks noGrp="1"/>
          </p:cNvSpPr>
          <p:nvPr>
            <p:ph type="sldNum" sz="quarter" idx="4"/>
          </p:nvPr>
        </p:nvSpPr>
        <p:spPr>
          <a:xfrm>
            <a:off x="509574" y="6421461"/>
            <a:ext cx="2133600" cy="365125"/>
          </a:xfrm>
          <a:prstGeom prst="rect">
            <a:avLst/>
          </a:prstGeom>
        </p:spPr>
        <p:txBody>
          <a:bodyPr vert="horz" lIns="91440" tIns="45720" rIns="91440" bIns="45720" rtlCol="0" anchor="ctr"/>
          <a:lstStyle>
            <a:lvl1pPr algn="l">
              <a:defRPr sz="800" i="0">
                <a:solidFill>
                  <a:schemeClr val="tx1">
                    <a:tint val="75000"/>
                  </a:schemeClr>
                </a:solidFill>
                <a:latin typeface="+mj-lt"/>
              </a:defRPr>
            </a:lvl1pPr>
          </a:lstStyle>
          <a:p>
            <a:fld id="{F3B372AC-DC5B-4FD6-882C-35F96B904938}"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7" r:id="rId3"/>
    <p:sldLayoutId id="2147483668" r:id="rId4"/>
    <p:sldLayoutId id="2147483669" r:id="rId5"/>
    <p:sldLayoutId id="2147483671" r:id="rId6"/>
    <p:sldLayoutId id="2147483672" r:id="rId7"/>
  </p:sldLayoutIdLst>
  <p:hf sldNum="0" hdr="0" dt="0"/>
  <p:txStyles>
    <p:titleStyle>
      <a:lvl1pPr algn="l" rtl="0" eaLnBrk="1" fontAlgn="base" hangingPunct="1">
        <a:spcBef>
          <a:spcPct val="0"/>
        </a:spcBef>
        <a:spcAft>
          <a:spcPct val="0"/>
        </a:spcAft>
        <a:defRPr sz="2400" b="1">
          <a:solidFill>
            <a:srgbClr val="FFFFFF"/>
          </a:solidFill>
          <a:latin typeface="+mj-lt"/>
          <a:ea typeface="+mj-ea"/>
          <a:cs typeface="+mj-cs"/>
        </a:defRPr>
      </a:lvl1pPr>
      <a:lvl2pPr algn="l" rtl="0" eaLnBrk="1" fontAlgn="base" hangingPunct="1">
        <a:spcBef>
          <a:spcPct val="0"/>
        </a:spcBef>
        <a:spcAft>
          <a:spcPct val="0"/>
        </a:spcAft>
        <a:defRPr sz="2400" b="1">
          <a:solidFill>
            <a:srgbClr val="FFFFFF"/>
          </a:solidFill>
          <a:latin typeface="Arial" charset="0"/>
        </a:defRPr>
      </a:lvl2pPr>
      <a:lvl3pPr algn="l" rtl="0" eaLnBrk="1" fontAlgn="base" hangingPunct="1">
        <a:spcBef>
          <a:spcPct val="0"/>
        </a:spcBef>
        <a:spcAft>
          <a:spcPct val="0"/>
        </a:spcAft>
        <a:defRPr sz="2400" b="1">
          <a:solidFill>
            <a:srgbClr val="FFFFFF"/>
          </a:solidFill>
          <a:latin typeface="Arial" charset="0"/>
        </a:defRPr>
      </a:lvl3pPr>
      <a:lvl4pPr algn="l" rtl="0" eaLnBrk="1" fontAlgn="base" hangingPunct="1">
        <a:spcBef>
          <a:spcPct val="0"/>
        </a:spcBef>
        <a:spcAft>
          <a:spcPct val="0"/>
        </a:spcAft>
        <a:defRPr sz="2400" b="1">
          <a:solidFill>
            <a:srgbClr val="FFFFFF"/>
          </a:solidFill>
          <a:latin typeface="Arial" charset="0"/>
        </a:defRPr>
      </a:lvl4pPr>
      <a:lvl5pPr algn="l" rtl="0" eaLnBrk="1" fontAlgn="base" hangingPunct="1">
        <a:spcBef>
          <a:spcPct val="0"/>
        </a:spcBef>
        <a:spcAft>
          <a:spcPct val="0"/>
        </a:spcAft>
        <a:defRPr sz="2400" b="1">
          <a:solidFill>
            <a:srgbClr val="FFFFFF"/>
          </a:solidFill>
          <a:latin typeface="Arial" charset="0"/>
        </a:defRPr>
      </a:lvl5pPr>
      <a:lvl6pPr marL="457200" algn="l" rtl="0" eaLnBrk="1" fontAlgn="base" hangingPunct="1">
        <a:spcBef>
          <a:spcPct val="0"/>
        </a:spcBef>
        <a:spcAft>
          <a:spcPct val="0"/>
        </a:spcAft>
        <a:defRPr sz="2400" b="1">
          <a:solidFill>
            <a:srgbClr val="FFFFFF"/>
          </a:solidFill>
          <a:latin typeface="Arial" charset="0"/>
        </a:defRPr>
      </a:lvl6pPr>
      <a:lvl7pPr marL="914400" algn="l" rtl="0" eaLnBrk="1" fontAlgn="base" hangingPunct="1">
        <a:spcBef>
          <a:spcPct val="0"/>
        </a:spcBef>
        <a:spcAft>
          <a:spcPct val="0"/>
        </a:spcAft>
        <a:defRPr sz="2400" b="1">
          <a:solidFill>
            <a:srgbClr val="FFFFFF"/>
          </a:solidFill>
          <a:latin typeface="Arial" charset="0"/>
        </a:defRPr>
      </a:lvl7pPr>
      <a:lvl8pPr marL="1371600" algn="l" rtl="0" eaLnBrk="1" fontAlgn="base" hangingPunct="1">
        <a:spcBef>
          <a:spcPct val="0"/>
        </a:spcBef>
        <a:spcAft>
          <a:spcPct val="0"/>
        </a:spcAft>
        <a:defRPr sz="2400" b="1">
          <a:solidFill>
            <a:srgbClr val="FFFFFF"/>
          </a:solidFill>
          <a:latin typeface="Arial" charset="0"/>
        </a:defRPr>
      </a:lvl8pPr>
      <a:lvl9pPr marL="1828800" algn="l" rtl="0" eaLnBrk="1" fontAlgn="base" hangingPunct="1">
        <a:spcBef>
          <a:spcPct val="0"/>
        </a:spcBef>
        <a:spcAft>
          <a:spcPct val="0"/>
        </a:spcAft>
        <a:defRPr sz="2400" b="1">
          <a:solidFill>
            <a:srgbClr val="FFFFFF"/>
          </a:solidFill>
          <a:latin typeface="Arial" charset="0"/>
        </a:defRPr>
      </a:lvl9pPr>
    </p:titleStyle>
    <p:bodyStyle>
      <a:lvl1pPr marL="342900" indent="-342900" algn="l" rtl="0" eaLnBrk="1" fontAlgn="base" hangingPunct="1">
        <a:spcBef>
          <a:spcPct val="20000"/>
        </a:spcBef>
        <a:spcAft>
          <a:spcPct val="0"/>
        </a:spcAft>
        <a:buFont typeface="Times"/>
        <a:buChar char="•"/>
        <a:defRPr sz="2300">
          <a:solidFill>
            <a:srgbClr val="4B4F55"/>
          </a:solidFill>
          <a:latin typeface="+mn-lt"/>
          <a:ea typeface="+mn-ea"/>
          <a:cs typeface="+mn-cs"/>
        </a:defRPr>
      </a:lvl1pPr>
      <a:lvl2pPr marL="571500" indent="-190500" algn="l" rtl="0" eaLnBrk="1" fontAlgn="base" hangingPunct="1">
        <a:spcBef>
          <a:spcPct val="20000"/>
        </a:spcBef>
        <a:spcAft>
          <a:spcPct val="0"/>
        </a:spcAft>
        <a:buChar char="•"/>
        <a:defRPr sz="2200">
          <a:solidFill>
            <a:srgbClr val="4B4F55"/>
          </a:solidFill>
          <a:latin typeface="+mn-lt"/>
        </a:defRPr>
      </a:lvl2pPr>
      <a:lvl3pPr marL="952500" indent="-190500" algn="l" rtl="0" eaLnBrk="1" fontAlgn="base" hangingPunct="1">
        <a:spcBef>
          <a:spcPct val="20000"/>
        </a:spcBef>
        <a:spcAft>
          <a:spcPct val="0"/>
        </a:spcAft>
        <a:buFont typeface="Times"/>
        <a:buChar char="•"/>
        <a:defRPr sz="2200">
          <a:solidFill>
            <a:srgbClr val="4B4F55"/>
          </a:solidFill>
          <a:latin typeface="+mn-lt"/>
        </a:defRPr>
      </a:lvl3pPr>
      <a:lvl4pPr marL="1333500" indent="-190500" algn="l" rtl="0" eaLnBrk="1" fontAlgn="base" hangingPunct="1">
        <a:spcBef>
          <a:spcPct val="20000"/>
        </a:spcBef>
        <a:spcAft>
          <a:spcPct val="0"/>
        </a:spcAft>
        <a:buFont typeface="Times"/>
        <a:buChar char="•"/>
        <a:defRPr sz="2000">
          <a:solidFill>
            <a:srgbClr val="4B4F55"/>
          </a:solidFill>
          <a:latin typeface="+mn-lt"/>
        </a:defRPr>
      </a:lvl4pPr>
      <a:lvl5pPr marL="1727200" indent="-203200" algn="l" rtl="0" eaLnBrk="1" fontAlgn="base" hangingPunct="1">
        <a:spcBef>
          <a:spcPct val="20000"/>
        </a:spcBef>
        <a:spcAft>
          <a:spcPct val="0"/>
        </a:spcAft>
        <a:buFont typeface="Times"/>
        <a:buChar char="•"/>
        <a:defRPr sz="2000" baseline="0">
          <a:solidFill>
            <a:srgbClr val="4B4F55"/>
          </a:solidFill>
          <a:latin typeface="+mn-lt"/>
        </a:defRPr>
      </a:lvl5pPr>
      <a:lvl6pPr marL="2184400" indent="-203200" algn="l" rtl="0" eaLnBrk="1" fontAlgn="base" hangingPunct="1">
        <a:spcBef>
          <a:spcPct val="20000"/>
        </a:spcBef>
        <a:spcAft>
          <a:spcPct val="0"/>
        </a:spcAft>
        <a:buFont typeface="Times"/>
        <a:buChar char="•"/>
        <a:defRPr sz="1400">
          <a:solidFill>
            <a:srgbClr val="4B4F55"/>
          </a:solidFill>
          <a:latin typeface="+mn-lt"/>
        </a:defRPr>
      </a:lvl6pPr>
      <a:lvl7pPr marL="2641600" indent="-203200" algn="l" rtl="0" eaLnBrk="1" fontAlgn="base" hangingPunct="1">
        <a:spcBef>
          <a:spcPct val="20000"/>
        </a:spcBef>
        <a:spcAft>
          <a:spcPct val="0"/>
        </a:spcAft>
        <a:buFont typeface="Times"/>
        <a:buChar char="•"/>
        <a:defRPr sz="1400">
          <a:solidFill>
            <a:srgbClr val="4B4F55"/>
          </a:solidFill>
          <a:latin typeface="+mn-lt"/>
        </a:defRPr>
      </a:lvl7pPr>
      <a:lvl8pPr marL="3098800" indent="-203200" algn="l" rtl="0" eaLnBrk="1" fontAlgn="base" hangingPunct="1">
        <a:spcBef>
          <a:spcPct val="20000"/>
        </a:spcBef>
        <a:spcAft>
          <a:spcPct val="0"/>
        </a:spcAft>
        <a:buFont typeface="Times"/>
        <a:buChar char="•"/>
        <a:defRPr sz="1400">
          <a:solidFill>
            <a:srgbClr val="4B4F55"/>
          </a:solidFill>
          <a:latin typeface="+mn-lt"/>
        </a:defRPr>
      </a:lvl8pPr>
      <a:lvl9pPr marL="3556000" indent="-203200" algn="l" rtl="0" eaLnBrk="1" fontAlgn="base" hangingPunct="1">
        <a:spcBef>
          <a:spcPct val="20000"/>
        </a:spcBef>
        <a:spcAft>
          <a:spcPct val="0"/>
        </a:spcAft>
        <a:buFont typeface="Times"/>
        <a:buChar char="•"/>
        <a:defRPr sz="1400">
          <a:solidFill>
            <a:srgbClr val="4B4F5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ntaccounts.or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6.bin"/></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roof-18.jpg                                                    0008BF3DServer 2                       C2BBAAE9:"/>
          <p:cNvPicPr>
            <a:picLocks noChangeAspect="1" noChangeArrowheads="1"/>
          </p:cNvPicPr>
          <p:nvPr/>
        </p:nvPicPr>
        <p:blipFill>
          <a:blip r:embed="rId3" cstate="print"/>
          <a:srcRect/>
          <a:stretch>
            <a:fillRect/>
          </a:stretch>
        </p:blipFill>
        <p:spPr bwMode="auto">
          <a:xfrm>
            <a:off x="0" y="1739900"/>
            <a:ext cx="9156700" cy="5118100"/>
          </a:xfrm>
          <a:prstGeom prst="rect">
            <a:avLst/>
          </a:prstGeom>
          <a:noFill/>
        </p:spPr>
      </p:pic>
      <p:sp>
        <p:nvSpPr>
          <p:cNvPr id="2" name="Subtitle 1"/>
          <p:cNvSpPr>
            <a:spLocks noGrp="1"/>
          </p:cNvSpPr>
          <p:nvPr>
            <p:ph type="subTitle" idx="1"/>
          </p:nvPr>
        </p:nvSpPr>
        <p:spPr>
          <a:xfrm>
            <a:off x="617538" y="4903222"/>
            <a:ext cx="4240214" cy="1262082"/>
          </a:xfrm>
        </p:spPr>
        <p:txBody>
          <a:bodyPr/>
          <a:lstStyle/>
          <a:p>
            <a:r>
              <a:rPr lang="en-GB" dirty="0" smtClean="0"/>
              <a:t>David </a:t>
            </a:r>
            <a:r>
              <a:rPr lang="en-GB" dirty="0" smtClean="0"/>
              <a:t>McCarthy</a:t>
            </a:r>
            <a:endParaRPr lang="en-GB" dirty="0" smtClean="0"/>
          </a:p>
          <a:p>
            <a:r>
              <a:rPr lang="en-GB" dirty="0" smtClean="0"/>
              <a:t>27</a:t>
            </a:r>
            <a:r>
              <a:rPr lang="en-GB" baseline="30000" dirty="0" smtClean="0"/>
              <a:t>th</a:t>
            </a:r>
            <a:r>
              <a:rPr lang="en-GB" dirty="0" smtClean="0"/>
              <a:t> January 2011</a:t>
            </a:r>
            <a:endParaRPr lang="en-GB" dirty="0" smtClean="0"/>
          </a:p>
          <a:p>
            <a:r>
              <a:rPr lang="en-GB" dirty="0" smtClean="0"/>
              <a:t>UK Treasury</a:t>
            </a:r>
            <a:endParaRPr lang="en-GB" dirty="0" smtClean="0"/>
          </a:p>
        </p:txBody>
      </p:sp>
      <p:sp>
        <p:nvSpPr>
          <p:cNvPr id="3" name="Title 2"/>
          <p:cNvSpPr>
            <a:spLocks noGrp="1"/>
          </p:cNvSpPr>
          <p:nvPr>
            <p:ph type="title"/>
          </p:nvPr>
        </p:nvSpPr>
        <p:spPr/>
        <p:txBody>
          <a:bodyPr/>
          <a:lstStyle/>
          <a:p>
            <a:r>
              <a:rPr lang="en-GB" dirty="0" smtClean="0"/>
              <a:t>First estimates of UK National Transfer Accounts</a:t>
            </a:r>
            <a:endParaRPr lang="en-GB" dirty="0"/>
          </a:p>
        </p:txBody>
      </p:sp>
      <p:sp>
        <p:nvSpPr>
          <p:cNvPr id="6" name="Footer Placeholder 5"/>
          <p:cNvSpPr>
            <a:spLocks noGrp="1"/>
          </p:cNvSpPr>
          <p:nvPr>
            <p:ph type="ftr" sz="quarter" idx="10"/>
          </p:nvPr>
        </p:nvSpPr>
        <p:spPr/>
        <p:txBody>
          <a:bodyPr/>
          <a:lstStyle/>
          <a:p>
            <a:r>
              <a:rPr lang="en-GB" smtClean="0"/>
              <a:t>© Imperial College Business School</a:t>
            </a:r>
            <a:endParaRPr lang="en-GB" dirty="0"/>
          </a:p>
        </p:txBody>
      </p:sp>
      <p:sp>
        <p:nvSpPr>
          <p:cNvPr id="8" name="Slide Number Placeholder 7"/>
          <p:cNvSpPr>
            <a:spLocks noGrp="1"/>
          </p:cNvSpPr>
          <p:nvPr>
            <p:ph type="sldNum" sz="quarter" idx="4"/>
          </p:nvPr>
        </p:nvSpPr>
        <p:spPr/>
        <p:txBody>
          <a:bodyPr/>
          <a:lstStyle/>
          <a:p>
            <a:fld id="{F3B372AC-DC5B-4FD6-882C-35F96B904938}" type="slidenum">
              <a:rPr lang="en-GB" smtClean="0"/>
              <a:pPr/>
              <a:t>1</a:t>
            </a:fld>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1"/>
          <p:cNvPicPr>
            <a:picLocks noChangeAspect="1" noChangeArrowheads="1"/>
          </p:cNvPicPr>
          <p:nvPr/>
        </p:nvPicPr>
        <p:blipFill>
          <a:blip r:embed="rId2" cstate="print"/>
          <a:srcRect/>
          <a:stretch>
            <a:fillRect/>
          </a:stretch>
        </p:blipFill>
        <p:spPr bwMode="auto">
          <a:xfrm>
            <a:off x="1475656" y="2492896"/>
            <a:ext cx="5739730" cy="3456384"/>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GB" b="0" dirty="0" smtClean="0">
                <a:latin typeface="Calibri" pitchFamily="34" charset="0"/>
                <a:cs typeface="Calibri" pitchFamily="34" charset="0"/>
              </a:rPr>
              <a:t>Economic lifecycle: UK</a:t>
            </a:r>
            <a:endParaRPr lang="en-GB" b="0" dirty="0">
              <a:latin typeface="Calibri" pitchFamily="34" charset="0"/>
              <a:cs typeface="Calibri" pitchFamily="34" charset="0"/>
            </a:endParaRPr>
          </a:p>
        </p:txBody>
      </p:sp>
      <p:sp>
        <p:nvSpPr>
          <p:cNvPr id="3" name="Content Placeholder 2"/>
          <p:cNvSpPr>
            <a:spLocks noGrp="1"/>
          </p:cNvSpPr>
          <p:nvPr>
            <p:ph idx="1"/>
          </p:nvPr>
        </p:nvSpPr>
        <p:spPr/>
        <p:txBody>
          <a:bodyPr/>
          <a:lstStyle/>
          <a:p>
            <a:r>
              <a:rPr lang="en-GB" sz="2000" dirty="0" smtClean="0">
                <a:latin typeface="Calibri" pitchFamily="34" charset="0"/>
                <a:cs typeface="Calibri" pitchFamily="34" charset="0"/>
              </a:rPr>
              <a:t>Consumption exceeds labour income below age 23 and above age 57</a:t>
            </a:r>
            <a:endParaRPr lang="en-GB" sz="2000" dirty="0">
              <a:latin typeface="Calibri" pitchFamily="34" charset="0"/>
              <a:cs typeface="Calibri" pitchFamily="34" charset="0"/>
            </a:endParaRPr>
          </a:p>
        </p:txBody>
      </p:sp>
      <p:cxnSp>
        <p:nvCxnSpPr>
          <p:cNvPr id="6" name="Straight Arrow Connector 8"/>
          <p:cNvCxnSpPr>
            <a:cxnSpLocks noChangeShapeType="1"/>
          </p:cNvCxnSpPr>
          <p:nvPr/>
        </p:nvCxnSpPr>
        <p:spPr bwMode="auto">
          <a:xfrm rot="16200000" flipV="1">
            <a:off x="3527884" y="3969060"/>
            <a:ext cx="504056" cy="288032"/>
          </a:xfrm>
          <a:prstGeom prst="straightConnector1">
            <a:avLst/>
          </a:prstGeom>
          <a:noFill/>
          <a:ln w="12700" algn="ctr">
            <a:solidFill>
              <a:srgbClr val="C00000"/>
            </a:solidFill>
            <a:round/>
            <a:headEnd/>
            <a:tailEnd type="arrow" w="med" len="med"/>
          </a:ln>
        </p:spPr>
      </p:cxnSp>
      <p:sp>
        <p:nvSpPr>
          <p:cNvPr id="7" name="TextBox 9"/>
          <p:cNvSpPr txBox="1">
            <a:spLocks noChangeArrowheads="1"/>
          </p:cNvSpPr>
          <p:nvPr/>
        </p:nvSpPr>
        <p:spPr bwMode="auto">
          <a:xfrm>
            <a:off x="3563888" y="4365104"/>
            <a:ext cx="1785938" cy="400110"/>
          </a:xfrm>
          <a:prstGeom prst="rect">
            <a:avLst/>
          </a:prstGeom>
          <a:noFill/>
          <a:ln w="9525">
            <a:noFill/>
            <a:miter lim="800000"/>
            <a:headEnd/>
            <a:tailEnd/>
          </a:ln>
        </p:spPr>
        <p:txBody>
          <a:bodyPr wrap="square">
            <a:spAutoFit/>
          </a:bodyPr>
          <a:lstStyle/>
          <a:p>
            <a:pPr eaLnBrk="0" hangingPunct="0">
              <a:spcBef>
                <a:spcPct val="20000"/>
              </a:spcBef>
            </a:pPr>
            <a:r>
              <a:rPr lang="en-GB" sz="2000" dirty="0" smtClean="0">
                <a:solidFill>
                  <a:srgbClr val="C00000"/>
                </a:solidFill>
                <a:latin typeface="Calibri" pitchFamily="34" charset="0"/>
              </a:rPr>
              <a:t>Age 23</a:t>
            </a:r>
            <a:endParaRPr lang="en-US" sz="2000" dirty="0">
              <a:solidFill>
                <a:srgbClr val="C00000"/>
              </a:solidFill>
              <a:latin typeface="Calibri" pitchFamily="34" charset="0"/>
            </a:endParaRPr>
          </a:p>
        </p:txBody>
      </p:sp>
      <p:cxnSp>
        <p:nvCxnSpPr>
          <p:cNvPr id="10" name="Straight Arrow Connector 8"/>
          <p:cNvCxnSpPr>
            <a:cxnSpLocks noChangeShapeType="1"/>
          </p:cNvCxnSpPr>
          <p:nvPr/>
        </p:nvCxnSpPr>
        <p:spPr bwMode="auto">
          <a:xfrm rot="10800000">
            <a:off x="5580112" y="3645024"/>
            <a:ext cx="504056" cy="360040"/>
          </a:xfrm>
          <a:prstGeom prst="straightConnector1">
            <a:avLst/>
          </a:prstGeom>
          <a:noFill/>
          <a:ln w="12700" algn="ctr">
            <a:solidFill>
              <a:srgbClr val="C00000"/>
            </a:solidFill>
            <a:round/>
            <a:headEnd/>
            <a:tailEnd type="arrow" w="med" len="med"/>
          </a:ln>
        </p:spPr>
      </p:cxnSp>
      <p:sp>
        <p:nvSpPr>
          <p:cNvPr id="11" name="TextBox 9"/>
          <p:cNvSpPr txBox="1">
            <a:spLocks noChangeArrowheads="1"/>
          </p:cNvSpPr>
          <p:nvPr/>
        </p:nvSpPr>
        <p:spPr bwMode="auto">
          <a:xfrm>
            <a:off x="5796136" y="4005064"/>
            <a:ext cx="1785938" cy="400110"/>
          </a:xfrm>
          <a:prstGeom prst="rect">
            <a:avLst/>
          </a:prstGeom>
          <a:noFill/>
          <a:ln w="9525">
            <a:noFill/>
            <a:miter lim="800000"/>
            <a:headEnd/>
            <a:tailEnd/>
          </a:ln>
        </p:spPr>
        <p:txBody>
          <a:bodyPr wrap="square">
            <a:spAutoFit/>
          </a:bodyPr>
          <a:lstStyle/>
          <a:p>
            <a:pPr eaLnBrk="0" hangingPunct="0">
              <a:spcBef>
                <a:spcPct val="20000"/>
              </a:spcBef>
            </a:pPr>
            <a:r>
              <a:rPr lang="en-GB" sz="2000" dirty="0" smtClean="0">
                <a:solidFill>
                  <a:srgbClr val="C00000"/>
                </a:solidFill>
                <a:latin typeface="Calibri" pitchFamily="34" charset="0"/>
              </a:rPr>
              <a:t>Age 57</a:t>
            </a:r>
            <a:endParaRPr lang="en-US" sz="2000" dirty="0">
              <a:solidFill>
                <a:srgbClr val="C00000"/>
              </a:solidFill>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latin typeface="Calibri" pitchFamily="34" charset="0"/>
                <a:cs typeface="Calibri" pitchFamily="34" charset="0"/>
              </a:rPr>
              <a:t>Methodology and data sources</a:t>
            </a:r>
            <a:endParaRPr lang="en-GB" b="0" dirty="0">
              <a:latin typeface="Calibri" pitchFamily="34" charset="0"/>
              <a:cs typeface="Calibri" pitchFamily="34" charset="0"/>
            </a:endParaRPr>
          </a:p>
        </p:txBody>
      </p:sp>
      <p:sp>
        <p:nvSpPr>
          <p:cNvPr id="3" name="Content Placeholder 2"/>
          <p:cNvSpPr>
            <a:spLocks noGrp="1"/>
          </p:cNvSpPr>
          <p:nvPr>
            <p:ph idx="1"/>
          </p:nvPr>
        </p:nvSpPr>
        <p:spPr/>
        <p:txBody>
          <a:bodyPr/>
          <a:lstStyle/>
          <a:p>
            <a:r>
              <a:rPr lang="en-GB" sz="2000" dirty="0" smtClean="0">
                <a:latin typeface="Calibri" pitchFamily="34" charset="0"/>
                <a:cs typeface="Calibri" pitchFamily="34" charset="0"/>
              </a:rPr>
              <a:t>Basic principle is to use a nationally representative survey to estimate age profiles for the variable of interest</a:t>
            </a:r>
          </a:p>
          <a:p>
            <a:r>
              <a:rPr lang="en-GB" sz="2000" dirty="0" smtClean="0">
                <a:latin typeface="Calibri" pitchFamily="34" charset="0"/>
                <a:cs typeface="Calibri" pitchFamily="34" charset="0"/>
              </a:rPr>
              <a:t>Smooth the profile using a Gaussian smoother</a:t>
            </a:r>
          </a:p>
          <a:p>
            <a:r>
              <a:rPr lang="en-GB" sz="2000" dirty="0" smtClean="0">
                <a:latin typeface="Calibri" pitchFamily="34" charset="0"/>
                <a:cs typeface="Calibri" pitchFamily="34" charset="0"/>
              </a:rPr>
              <a:t>Use the national population to set the aggregate value implied by the smoothed profile equal to the appropriate control value from the National Accounts</a:t>
            </a:r>
          </a:p>
          <a:p>
            <a:r>
              <a:rPr lang="en-GB" sz="2000" dirty="0" smtClean="0">
                <a:latin typeface="Calibri" pitchFamily="34" charset="0"/>
                <a:cs typeface="Calibri" pitchFamily="34" charset="0"/>
              </a:rPr>
              <a:t>We estimated 27 separate profiles (phew!) and used three surveys for our data:</a:t>
            </a:r>
          </a:p>
          <a:p>
            <a:pPr lvl="1"/>
            <a:r>
              <a:rPr lang="en-GB" sz="1900" dirty="0" smtClean="0">
                <a:latin typeface="Calibri" pitchFamily="34" charset="0"/>
                <a:cs typeface="Calibri" pitchFamily="34" charset="0"/>
              </a:rPr>
              <a:t>Food and Expenditure Survey, 2006</a:t>
            </a:r>
          </a:p>
          <a:p>
            <a:pPr lvl="1"/>
            <a:r>
              <a:rPr lang="en-GB" sz="1900" dirty="0" smtClean="0">
                <a:latin typeface="Calibri" pitchFamily="34" charset="0"/>
                <a:cs typeface="Calibri" pitchFamily="34" charset="0"/>
              </a:rPr>
              <a:t>Family Resources Survey, 2006</a:t>
            </a:r>
          </a:p>
          <a:p>
            <a:pPr lvl="1"/>
            <a:r>
              <a:rPr lang="en-GB" sz="1900" dirty="0" smtClean="0">
                <a:latin typeface="Calibri" pitchFamily="34" charset="0"/>
                <a:cs typeface="Calibri" pitchFamily="34" charset="0"/>
              </a:rPr>
              <a:t>Wealth and Asset Survey, 2006/8</a:t>
            </a:r>
          </a:p>
          <a:p>
            <a:r>
              <a:rPr lang="en-GB" sz="2000" dirty="0" smtClean="0">
                <a:latin typeface="Calibri" pitchFamily="34" charset="0"/>
                <a:cs typeface="Calibri" pitchFamily="34" charset="0"/>
              </a:rPr>
              <a:t>We used National Accounts data for 2007 from the 2008 Blue Book</a:t>
            </a:r>
          </a:p>
          <a:p>
            <a:r>
              <a:rPr lang="en-GB" sz="2000" dirty="0" smtClean="0">
                <a:latin typeface="Calibri" pitchFamily="34" charset="0"/>
                <a:cs typeface="Calibri" pitchFamily="34" charset="0"/>
              </a:rPr>
              <a:t>(Data problems: students, care homes, age top-coding)</a:t>
            </a:r>
            <a:endParaRPr lang="en-GB" sz="2000" dirty="0">
              <a:latin typeface="Calibri" pitchFamily="34" charset="0"/>
              <a:cs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5" name="Picture 1"/>
          <p:cNvPicPr>
            <a:picLocks noChangeAspect="1" noChangeArrowheads="1"/>
          </p:cNvPicPr>
          <p:nvPr/>
        </p:nvPicPr>
        <p:blipFill>
          <a:blip r:embed="rId3" cstate="print"/>
          <a:srcRect/>
          <a:stretch>
            <a:fillRect/>
          </a:stretch>
        </p:blipFill>
        <p:spPr bwMode="auto">
          <a:xfrm>
            <a:off x="1818096" y="1916832"/>
            <a:ext cx="5058160" cy="376369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GB" b="0" dirty="0" smtClean="0">
                <a:latin typeface="Calibri" pitchFamily="34" charset="0"/>
                <a:cs typeface="Calibri" pitchFamily="34" charset="0"/>
              </a:rPr>
              <a:t>Numbers are consistent with National Accounts</a:t>
            </a:r>
            <a:endParaRPr lang="en-GB" b="0" dirty="0">
              <a:latin typeface="Calibri" pitchFamily="34" charset="0"/>
              <a:cs typeface="Calibri" pitchFamily="34" charset="0"/>
            </a:endParaRPr>
          </a:p>
        </p:txBody>
      </p:sp>
      <p:cxnSp>
        <p:nvCxnSpPr>
          <p:cNvPr id="6" name="Straight Arrow Connector 8"/>
          <p:cNvCxnSpPr>
            <a:cxnSpLocks noChangeShapeType="1"/>
            <a:stCxn id="7" idx="0"/>
          </p:cNvCxnSpPr>
          <p:nvPr/>
        </p:nvCxnSpPr>
        <p:spPr bwMode="auto">
          <a:xfrm rot="5400000" flipH="1" flipV="1">
            <a:off x="1781691" y="4311099"/>
            <a:ext cx="1080118" cy="756084"/>
          </a:xfrm>
          <a:prstGeom prst="straightConnector1">
            <a:avLst/>
          </a:prstGeom>
          <a:noFill/>
          <a:ln w="12700" algn="ctr">
            <a:solidFill>
              <a:srgbClr val="C00000"/>
            </a:solidFill>
            <a:round/>
            <a:headEnd/>
            <a:tailEnd type="arrow" w="med" len="med"/>
          </a:ln>
        </p:spPr>
      </p:cxnSp>
      <p:sp>
        <p:nvSpPr>
          <p:cNvPr id="7" name="TextBox 9"/>
          <p:cNvSpPr txBox="1">
            <a:spLocks noChangeArrowheads="1"/>
          </p:cNvSpPr>
          <p:nvPr/>
        </p:nvSpPr>
        <p:spPr bwMode="auto">
          <a:xfrm>
            <a:off x="899592" y="5229200"/>
            <a:ext cx="2088232" cy="707886"/>
          </a:xfrm>
          <a:prstGeom prst="rect">
            <a:avLst/>
          </a:prstGeom>
          <a:noFill/>
          <a:ln w="9525">
            <a:noFill/>
            <a:miter lim="800000"/>
            <a:headEnd/>
            <a:tailEnd/>
          </a:ln>
        </p:spPr>
        <p:txBody>
          <a:bodyPr wrap="square">
            <a:spAutoFit/>
          </a:bodyPr>
          <a:lstStyle/>
          <a:p>
            <a:pPr eaLnBrk="0" hangingPunct="0">
              <a:spcBef>
                <a:spcPct val="20000"/>
              </a:spcBef>
            </a:pPr>
            <a:r>
              <a:rPr lang="en-GB" sz="2000" dirty="0" smtClean="0">
                <a:solidFill>
                  <a:srgbClr val="C00000"/>
                </a:solidFill>
                <a:latin typeface="Calibri" pitchFamily="34" charset="0"/>
              </a:rPr>
              <a:t>£</a:t>
            </a:r>
            <a:r>
              <a:rPr lang="en-GB" sz="2000" dirty="0" smtClean="0">
                <a:solidFill>
                  <a:srgbClr val="C00000"/>
                </a:solidFill>
                <a:latin typeface="Calibri" pitchFamily="34" charset="0"/>
              </a:rPr>
              <a:t>193bn </a:t>
            </a:r>
            <a:r>
              <a:rPr lang="en-GB" sz="2000" dirty="0" smtClean="0">
                <a:solidFill>
                  <a:srgbClr val="C00000"/>
                </a:solidFill>
                <a:latin typeface="Calibri" pitchFamily="34" charset="0"/>
              </a:rPr>
              <a:t>, around 14% of GDP</a:t>
            </a:r>
            <a:endParaRPr lang="en-US" sz="2000" dirty="0">
              <a:solidFill>
                <a:srgbClr val="C00000"/>
              </a:solidFill>
              <a:latin typeface="Calibri" pitchFamily="34" charset="0"/>
            </a:endParaRPr>
          </a:p>
        </p:txBody>
      </p:sp>
      <p:cxnSp>
        <p:nvCxnSpPr>
          <p:cNvPr id="8" name="Straight Arrow Connector 8"/>
          <p:cNvCxnSpPr>
            <a:cxnSpLocks noChangeShapeType="1"/>
          </p:cNvCxnSpPr>
          <p:nvPr/>
        </p:nvCxnSpPr>
        <p:spPr bwMode="auto">
          <a:xfrm rot="16200000" flipV="1">
            <a:off x="5724128" y="4509120"/>
            <a:ext cx="1008112" cy="576064"/>
          </a:xfrm>
          <a:prstGeom prst="straightConnector1">
            <a:avLst/>
          </a:prstGeom>
          <a:noFill/>
          <a:ln w="12700" algn="ctr">
            <a:solidFill>
              <a:srgbClr val="C00000"/>
            </a:solidFill>
            <a:round/>
            <a:headEnd/>
            <a:tailEnd type="arrow" w="med" len="med"/>
          </a:ln>
        </p:spPr>
      </p:cxnSp>
      <p:sp>
        <p:nvSpPr>
          <p:cNvPr id="9" name="TextBox 9"/>
          <p:cNvSpPr txBox="1">
            <a:spLocks noChangeArrowheads="1"/>
          </p:cNvSpPr>
          <p:nvPr/>
        </p:nvSpPr>
        <p:spPr bwMode="auto">
          <a:xfrm>
            <a:off x="5868144" y="5301208"/>
            <a:ext cx="2088232" cy="707886"/>
          </a:xfrm>
          <a:prstGeom prst="rect">
            <a:avLst/>
          </a:prstGeom>
          <a:noFill/>
          <a:ln w="9525">
            <a:noFill/>
            <a:miter lim="800000"/>
            <a:headEnd/>
            <a:tailEnd/>
          </a:ln>
        </p:spPr>
        <p:txBody>
          <a:bodyPr wrap="square">
            <a:spAutoFit/>
          </a:bodyPr>
          <a:lstStyle/>
          <a:p>
            <a:pPr eaLnBrk="0" hangingPunct="0">
              <a:spcBef>
                <a:spcPct val="20000"/>
              </a:spcBef>
            </a:pPr>
            <a:r>
              <a:rPr lang="en-GB" sz="2000" dirty="0" smtClean="0">
                <a:solidFill>
                  <a:srgbClr val="C00000"/>
                </a:solidFill>
                <a:latin typeface="Calibri" pitchFamily="34" charset="0"/>
              </a:rPr>
              <a:t>£</a:t>
            </a:r>
            <a:r>
              <a:rPr lang="en-GB" sz="2000" dirty="0" smtClean="0">
                <a:solidFill>
                  <a:srgbClr val="C00000"/>
                </a:solidFill>
                <a:latin typeface="Calibri" pitchFamily="34" charset="0"/>
              </a:rPr>
              <a:t>217bn</a:t>
            </a:r>
            <a:r>
              <a:rPr lang="en-GB" sz="2000" dirty="0" smtClean="0">
                <a:solidFill>
                  <a:srgbClr val="C00000"/>
                </a:solidFill>
                <a:latin typeface="Calibri" pitchFamily="34" charset="0"/>
              </a:rPr>
              <a:t>, around 15% of GDP</a:t>
            </a:r>
            <a:endParaRPr lang="en-US" sz="2000" dirty="0">
              <a:solidFill>
                <a:srgbClr val="C00000"/>
              </a:solidFill>
              <a:latin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latin typeface="Calibri" pitchFamily="34" charset="0"/>
                <a:cs typeface="Calibri" pitchFamily="34" charset="0"/>
              </a:rPr>
              <a:t>Consumption profiles</a:t>
            </a:r>
            <a:endParaRPr lang="en-GB" b="0" dirty="0">
              <a:latin typeface="Calibri" pitchFamily="34" charset="0"/>
              <a:cs typeface="Calibri" pitchFamily="34" charset="0"/>
            </a:endParaRPr>
          </a:p>
        </p:txBody>
      </p:sp>
      <p:sp>
        <p:nvSpPr>
          <p:cNvPr id="3" name="Content Placeholder 2"/>
          <p:cNvSpPr>
            <a:spLocks noGrp="1"/>
          </p:cNvSpPr>
          <p:nvPr>
            <p:ph idx="1"/>
          </p:nvPr>
        </p:nvSpPr>
        <p:spPr>
          <a:xfrm>
            <a:off x="617538" y="1916832"/>
            <a:ext cx="8274942" cy="4229100"/>
          </a:xfrm>
        </p:spPr>
        <p:txBody>
          <a:bodyPr/>
          <a:lstStyle/>
          <a:p>
            <a:r>
              <a:rPr lang="en-GB" sz="2000" i="1" dirty="0" smtClean="0">
                <a:latin typeface="Calibri" pitchFamily="34" charset="0"/>
                <a:cs typeface="Calibri" pitchFamily="34" charset="0"/>
              </a:rPr>
              <a:t>Public health </a:t>
            </a:r>
            <a:r>
              <a:rPr lang="en-GB" sz="2000" dirty="0" smtClean="0">
                <a:latin typeface="Calibri" pitchFamily="34" charset="0"/>
                <a:cs typeface="Calibri" pitchFamily="34" charset="0"/>
              </a:rPr>
              <a:t>estimated using a combination of unit costs obtained from the </a:t>
            </a:r>
            <a:r>
              <a:rPr lang="en-GB" sz="2000" dirty="0" err="1" smtClean="0">
                <a:latin typeface="Calibri" pitchFamily="34" charset="0"/>
                <a:cs typeface="Calibri" pitchFamily="34" charset="0"/>
              </a:rPr>
              <a:t>DoH</a:t>
            </a:r>
            <a:r>
              <a:rPr lang="en-GB" sz="2000" dirty="0" smtClean="0">
                <a:latin typeface="Calibri" pitchFamily="34" charset="0"/>
                <a:cs typeface="Calibri" pitchFamily="34" charset="0"/>
              </a:rPr>
              <a:t> and utilisation measures from the GHS, separate profiles for males and </a:t>
            </a:r>
            <a:r>
              <a:rPr lang="en-GB" sz="2000" dirty="0" smtClean="0">
                <a:latin typeface="Calibri" pitchFamily="34" charset="0"/>
                <a:cs typeface="Calibri" pitchFamily="34" charset="0"/>
              </a:rPr>
              <a:t>females, 6% </a:t>
            </a:r>
            <a:r>
              <a:rPr lang="en-GB" sz="2000" dirty="0" err="1" smtClean="0">
                <a:latin typeface="Calibri" pitchFamily="34" charset="0"/>
                <a:cs typeface="Calibri" pitchFamily="34" charset="0"/>
              </a:rPr>
              <a:t>p.y.o.a</a:t>
            </a:r>
            <a:r>
              <a:rPr lang="en-GB" sz="2000" dirty="0" smtClean="0">
                <a:latin typeface="Calibri" pitchFamily="34" charset="0"/>
                <a:cs typeface="Calibri" pitchFamily="34" charset="0"/>
              </a:rPr>
              <a:t>. increase p.c. </a:t>
            </a:r>
            <a:r>
              <a:rPr lang="en-GB" sz="2000" dirty="0" smtClean="0">
                <a:latin typeface="Calibri" pitchFamily="34" charset="0"/>
                <a:cs typeface="Calibri" pitchFamily="34" charset="0"/>
              </a:rPr>
              <a:t>a</a:t>
            </a:r>
            <a:r>
              <a:rPr lang="en-GB" sz="2000" dirty="0" smtClean="0">
                <a:latin typeface="Calibri" pitchFamily="34" charset="0"/>
                <a:cs typeface="Calibri" pitchFamily="34" charset="0"/>
              </a:rPr>
              <a:t>bove age 80 </a:t>
            </a:r>
            <a:endParaRPr lang="en-GB" sz="2000" dirty="0" smtClean="0">
              <a:latin typeface="Calibri" pitchFamily="34" charset="0"/>
              <a:cs typeface="Calibri" pitchFamily="34" charset="0"/>
            </a:endParaRPr>
          </a:p>
          <a:p>
            <a:r>
              <a:rPr lang="en-GB" sz="2000" i="1" dirty="0" smtClean="0">
                <a:latin typeface="Calibri" pitchFamily="34" charset="0"/>
                <a:cs typeface="Calibri" pitchFamily="34" charset="0"/>
              </a:rPr>
              <a:t>Public education </a:t>
            </a:r>
            <a:r>
              <a:rPr lang="en-GB" sz="2000" dirty="0" smtClean="0">
                <a:latin typeface="Calibri" pitchFamily="34" charset="0"/>
                <a:cs typeface="Calibri" pitchFamily="34" charset="0"/>
              </a:rPr>
              <a:t>used </a:t>
            </a:r>
            <a:r>
              <a:rPr lang="en-GB" sz="2000" dirty="0" err="1" smtClean="0">
                <a:latin typeface="Calibri" pitchFamily="34" charset="0"/>
                <a:cs typeface="Calibri" pitchFamily="34" charset="0"/>
              </a:rPr>
              <a:t>enrollment</a:t>
            </a:r>
            <a:r>
              <a:rPr lang="en-GB" sz="2000" dirty="0" smtClean="0">
                <a:latin typeface="Calibri" pitchFamily="34" charset="0"/>
                <a:cs typeface="Calibri" pitchFamily="34" charset="0"/>
              </a:rPr>
              <a:t> data from the FES, unit cost data from the </a:t>
            </a:r>
            <a:r>
              <a:rPr lang="en-GB" sz="2000" dirty="0" smtClean="0">
                <a:latin typeface="Calibri" pitchFamily="34" charset="0"/>
                <a:cs typeface="Calibri" pitchFamily="34" charset="0"/>
              </a:rPr>
              <a:t>DoE</a:t>
            </a:r>
            <a:endParaRPr lang="en-GB" sz="2000" dirty="0" smtClean="0">
              <a:latin typeface="Calibri" pitchFamily="34" charset="0"/>
              <a:cs typeface="Calibri" pitchFamily="34" charset="0"/>
            </a:endParaRPr>
          </a:p>
          <a:p>
            <a:r>
              <a:rPr lang="en-GB" sz="2000" i="1" dirty="0" smtClean="0">
                <a:latin typeface="Calibri" pitchFamily="34" charset="0"/>
                <a:cs typeface="Calibri" pitchFamily="34" charset="0"/>
              </a:rPr>
              <a:t>Private education / health </a:t>
            </a:r>
            <a:r>
              <a:rPr lang="en-GB" sz="2000" dirty="0" smtClean="0">
                <a:latin typeface="Calibri" pitchFamily="34" charset="0"/>
                <a:cs typeface="Calibri" pitchFamily="34" charset="0"/>
              </a:rPr>
              <a:t>used household </a:t>
            </a:r>
            <a:r>
              <a:rPr lang="en-GB" sz="2000" dirty="0" smtClean="0">
                <a:latin typeface="Calibri" pitchFamily="34" charset="0"/>
                <a:cs typeface="Calibri" pitchFamily="34" charset="0"/>
              </a:rPr>
              <a:t>expenditure data from the FES and a regression approach</a:t>
            </a:r>
          </a:p>
          <a:p>
            <a:r>
              <a:rPr lang="en-GB" sz="2000" i="1" dirty="0" smtClean="0">
                <a:latin typeface="Calibri" pitchFamily="34" charset="0"/>
                <a:cs typeface="Calibri" pitchFamily="34" charset="0"/>
              </a:rPr>
              <a:t>Housing</a:t>
            </a:r>
            <a:r>
              <a:rPr lang="en-GB" sz="2000" dirty="0" smtClean="0">
                <a:latin typeface="Calibri" pitchFamily="34" charset="0"/>
                <a:cs typeface="Calibri" pitchFamily="34" charset="0"/>
              </a:rPr>
              <a:t> used rentals / heating / maintenance costs from FES plus imputed rentals for OOH, equivalence scale used to allocate between </a:t>
            </a:r>
            <a:r>
              <a:rPr lang="en-GB" sz="2000" dirty="0" err="1" smtClean="0">
                <a:latin typeface="Calibri" pitchFamily="34" charset="0"/>
                <a:cs typeface="Calibri" pitchFamily="34" charset="0"/>
              </a:rPr>
              <a:t>hh</a:t>
            </a:r>
            <a:r>
              <a:rPr lang="en-GB" sz="2000" dirty="0" smtClean="0">
                <a:latin typeface="Calibri" pitchFamily="34" charset="0"/>
                <a:cs typeface="Calibri" pitchFamily="34" charset="0"/>
              </a:rPr>
              <a:t> members</a:t>
            </a:r>
          </a:p>
          <a:p>
            <a:r>
              <a:rPr lang="en-GB" sz="2000" i="1" dirty="0" smtClean="0">
                <a:latin typeface="Calibri" pitchFamily="34" charset="0"/>
                <a:cs typeface="Calibri" pitchFamily="34" charset="0"/>
              </a:rPr>
              <a:t>Private other </a:t>
            </a:r>
            <a:r>
              <a:rPr lang="en-GB" sz="2000" dirty="0" smtClean="0">
                <a:latin typeface="Calibri" pitchFamily="34" charset="0"/>
                <a:cs typeface="Calibri" pitchFamily="34" charset="0"/>
              </a:rPr>
              <a:t>included food, alcoholic beverages and tobacco, clothing and footwear, furnishings, household equipment and carpets, transport, communication, recreation, restaurants and hotels, and miscellaneous expenditure, equivalence scale to allocate between </a:t>
            </a:r>
            <a:r>
              <a:rPr lang="en-GB" sz="2000" dirty="0" err="1" smtClean="0">
                <a:latin typeface="Calibri" pitchFamily="34" charset="0"/>
                <a:cs typeface="Calibri" pitchFamily="34" charset="0"/>
              </a:rPr>
              <a:t>hh</a:t>
            </a:r>
            <a:r>
              <a:rPr lang="en-GB" sz="2000" dirty="0" smtClean="0">
                <a:latin typeface="Calibri" pitchFamily="34" charset="0"/>
                <a:cs typeface="Calibri" pitchFamily="34" charset="0"/>
              </a:rPr>
              <a:t> members</a:t>
            </a:r>
          </a:p>
          <a:p>
            <a:r>
              <a:rPr lang="en-GB" sz="2000" i="1" dirty="0" smtClean="0">
                <a:latin typeface="Calibri" pitchFamily="34" charset="0"/>
                <a:cs typeface="Calibri" pitchFamily="34" charset="0"/>
              </a:rPr>
              <a:t>Public other </a:t>
            </a:r>
            <a:r>
              <a:rPr lang="en-GB" sz="2000" dirty="0" smtClean="0">
                <a:latin typeface="Calibri" pitchFamily="34" charset="0"/>
                <a:cs typeface="Calibri" pitchFamily="34" charset="0"/>
              </a:rPr>
              <a:t>was assumed to be independent of age</a:t>
            </a:r>
            <a:endParaRPr lang="en-GB" sz="2000" dirty="0">
              <a:latin typeface="Calibri" pitchFamily="34" charset="0"/>
              <a:cs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7" name="Picture 1"/>
          <p:cNvPicPr>
            <a:picLocks noChangeAspect="1" noChangeArrowheads="1"/>
          </p:cNvPicPr>
          <p:nvPr/>
        </p:nvPicPr>
        <p:blipFill>
          <a:blip r:embed="rId2" cstate="print"/>
          <a:srcRect/>
          <a:stretch>
            <a:fillRect/>
          </a:stretch>
        </p:blipFill>
        <p:spPr bwMode="auto">
          <a:xfrm>
            <a:off x="971600" y="1772816"/>
            <a:ext cx="6389142" cy="3890129"/>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GB" b="0" dirty="0" smtClean="0">
                <a:latin typeface="Calibri" pitchFamily="34" charset="0"/>
                <a:cs typeface="Calibri" pitchFamily="34" charset="0"/>
              </a:rPr>
              <a:t>Components of consumption</a:t>
            </a:r>
            <a:endParaRPr lang="en-GB" b="0" dirty="0">
              <a:latin typeface="Calibri" pitchFamily="34" charset="0"/>
              <a:cs typeface="Calibri" pitchFamily="34" charset="0"/>
            </a:endParaRPr>
          </a:p>
        </p:txBody>
      </p:sp>
      <p:sp>
        <p:nvSpPr>
          <p:cNvPr id="7" name="Content Placeholder 2"/>
          <p:cNvSpPr>
            <a:spLocks noGrp="1"/>
          </p:cNvSpPr>
          <p:nvPr>
            <p:ph idx="1"/>
          </p:nvPr>
        </p:nvSpPr>
        <p:spPr>
          <a:xfrm>
            <a:off x="539552" y="5517232"/>
            <a:ext cx="7899400" cy="1015752"/>
          </a:xfrm>
        </p:spPr>
        <p:txBody>
          <a:bodyPr/>
          <a:lstStyle/>
          <a:p>
            <a:r>
              <a:rPr lang="en-GB" sz="2000" dirty="0" smtClean="0">
                <a:latin typeface="Calibri" pitchFamily="34" charset="0"/>
                <a:cs typeface="Calibri" pitchFamily="34" charset="0"/>
              </a:rPr>
              <a:t>Consumption includes both consumption of services provided by government (education, health care, defence etc), and private consumption</a:t>
            </a:r>
            <a:endParaRPr lang="en-GB" sz="2000" dirty="0">
              <a:latin typeface="Calibri" pitchFamily="34" charset="0"/>
              <a:cs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latin typeface="Calibri" pitchFamily="34" charset="0"/>
                <a:cs typeface="Calibri" pitchFamily="34" charset="0"/>
              </a:rPr>
              <a:t>Estimating public transfers</a:t>
            </a:r>
            <a:endParaRPr lang="en-GB" b="0" dirty="0">
              <a:latin typeface="Calibri" pitchFamily="34" charset="0"/>
              <a:cs typeface="Calibri" pitchFamily="34" charset="0"/>
            </a:endParaRPr>
          </a:p>
        </p:txBody>
      </p:sp>
      <p:sp>
        <p:nvSpPr>
          <p:cNvPr id="3" name="Content Placeholder 2"/>
          <p:cNvSpPr>
            <a:spLocks noGrp="1"/>
          </p:cNvSpPr>
          <p:nvPr>
            <p:ph idx="1"/>
          </p:nvPr>
        </p:nvSpPr>
        <p:spPr/>
        <p:txBody>
          <a:bodyPr/>
          <a:lstStyle/>
          <a:p>
            <a:r>
              <a:rPr lang="en-GB" sz="2000" dirty="0" smtClean="0">
                <a:latin typeface="Calibri" pitchFamily="34" charset="0"/>
                <a:cs typeface="Calibri" pitchFamily="34" charset="0"/>
              </a:rPr>
              <a:t>Estimated age profiles using FES data for:</a:t>
            </a:r>
          </a:p>
          <a:p>
            <a:r>
              <a:rPr lang="en-GB" sz="2000" dirty="0" smtClean="0">
                <a:latin typeface="Calibri" pitchFamily="34" charset="0"/>
                <a:cs typeface="Calibri" pitchFamily="34" charset="0"/>
              </a:rPr>
              <a:t>Government benefits</a:t>
            </a:r>
          </a:p>
          <a:p>
            <a:pPr lvl="1"/>
            <a:r>
              <a:rPr lang="en-GB" sz="2000" i="1" dirty="0" smtClean="0">
                <a:latin typeface="Calibri" pitchFamily="34" charset="0"/>
                <a:cs typeface="Calibri" pitchFamily="34" charset="0"/>
              </a:rPr>
              <a:t>Pensions </a:t>
            </a:r>
            <a:r>
              <a:rPr lang="en-GB" sz="2000" dirty="0" smtClean="0">
                <a:latin typeface="Calibri" pitchFamily="34" charset="0"/>
                <a:cs typeface="Calibri" pitchFamily="34" charset="0"/>
              </a:rPr>
              <a:t>included BSP, S2P, widows pensions</a:t>
            </a:r>
            <a:endParaRPr lang="en-GB" sz="2000" i="1" dirty="0" smtClean="0">
              <a:latin typeface="Calibri" pitchFamily="34" charset="0"/>
              <a:cs typeface="Calibri" pitchFamily="34" charset="0"/>
            </a:endParaRPr>
          </a:p>
          <a:p>
            <a:pPr lvl="1"/>
            <a:r>
              <a:rPr lang="en-GB" sz="2000" i="1" dirty="0" smtClean="0">
                <a:latin typeface="Calibri" pitchFamily="34" charset="0"/>
                <a:cs typeface="Calibri" pitchFamily="34" charset="0"/>
              </a:rPr>
              <a:t>Non-pension government benefits </a:t>
            </a:r>
            <a:r>
              <a:rPr lang="en-GB" sz="2000" dirty="0" smtClean="0">
                <a:latin typeface="Calibri" pitchFamily="34" charset="0"/>
                <a:cs typeface="Calibri" pitchFamily="34" charset="0"/>
              </a:rPr>
              <a:t>included all other government benefits</a:t>
            </a:r>
            <a:endParaRPr lang="en-GB" sz="2000" i="1" dirty="0" smtClean="0">
              <a:latin typeface="Calibri" pitchFamily="34" charset="0"/>
              <a:cs typeface="Calibri" pitchFamily="34" charset="0"/>
            </a:endParaRPr>
          </a:p>
          <a:p>
            <a:r>
              <a:rPr lang="en-GB" sz="2000" dirty="0" smtClean="0">
                <a:latin typeface="Calibri" pitchFamily="34" charset="0"/>
                <a:cs typeface="Calibri" pitchFamily="34" charset="0"/>
              </a:rPr>
              <a:t>Taxes</a:t>
            </a:r>
          </a:p>
          <a:p>
            <a:pPr lvl="1"/>
            <a:r>
              <a:rPr lang="en-GB" sz="2000" i="1" dirty="0" smtClean="0">
                <a:latin typeface="Calibri" pitchFamily="34" charset="0"/>
                <a:cs typeface="Calibri" pitchFamily="34" charset="0"/>
              </a:rPr>
              <a:t>Corporation tax </a:t>
            </a:r>
            <a:r>
              <a:rPr lang="en-GB" sz="2000" dirty="0" smtClean="0">
                <a:latin typeface="Calibri" pitchFamily="34" charset="0"/>
                <a:cs typeface="Calibri" pitchFamily="34" charset="0"/>
              </a:rPr>
              <a:t>allocated using investment income</a:t>
            </a:r>
            <a:endParaRPr lang="en-GB" sz="2000" i="1" dirty="0" smtClean="0">
              <a:latin typeface="Calibri" pitchFamily="34" charset="0"/>
              <a:cs typeface="Calibri" pitchFamily="34" charset="0"/>
            </a:endParaRPr>
          </a:p>
          <a:p>
            <a:pPr lvl="1"/>
            <a:r>
              <a:rPr lang="en-GB" sz="2000" i="1" dirty="0" smtClean="0">
                <a:latin typeface="Calibri" pitchFamily="34" charset="0"/>
                <a:cs typeface="Calibri" pitchFamily="34" charset="0"/>
              </a:rPr>
              <a:t>Income tax </a:t>
            </a:r>
            <a:r>
              <a:rPr lang="en-GB" sz="2000" dirty="0" smtClean="0">
                <a:latin typeface="Calibri" pitchFamily="34" charset="0"/>
                <a:cs typeface="Calibri" pitchFamily="34" charset="0"/>
              </a:rPr>
              <a:t>allocated using FES</a:t>
            </a:r>
            <a:endParaRPr lang="en-GB" sz="2000" i="1" dirty="0" smtClean="0">
              <a:latin typeface="Calibri" pitchFamily="34" charset="0"/>
              <a:cs typeface="Calibri" pitchFamily="34" charset="0"/>
            </a:endParaRPr>
          </a:p>
          <a:p>
            <a:pPr lvl="1"/>
            <a:r>
              <a:rPr lang="en-GB" sz="2000" i="1" dirty="0" smtClean="0">
                <a:latin typeface="Calibri" pitchFamily="34" charset="0"/>
                <a:cs typeface="Calibri" pitchFamily="34" charset="0"/>
              </a:rPr>
              <a:t>NI contributions </a:t>
            </a:r>
            <a:r>
              <a:rPr lang="en-GB" sz="2000" dirty="0" smtClean="0">
                <a:latin typeface="Calibri" pitchFamily="34" charset="0"/>
                <a:cs typeface="Calibri" pitchFamily="34" charset="0"/>
              </a:rPr>
              <a:t>allocated using labour income</a:t>
            </a:r>
            <a:endParaRPr lang="en-GB" sz="2000" i="1" dirty="0" smtClean="0">
              <a:latin typeface="Calibri" pitchFamily="34" charset="0"/>
              <a:cs typeface="Calibri" pitchFamily="34" charset="0"/>
            </a:endParaRPr>
          </a:p>
          <a:p>
            <a:pPr lvl="1"/>
            <a:r>
              <a:rPr lang="en-GB" sz="2000" i="1" dirty="0" smtClean="0">
                <a:latin typeface="Calibri" pitchFamily="34" charset="0"/>
                <a:cs typeface="Calibri" pitchFamily="34" charset="0"/>
              </a:rPr>
              <a:t>Property taxes </a:t>
            </a:r>
            <a:r>
              <a:rPr lang="en-GB" sz="2000" dirty="0" smtClean="0">
                <a:latin typeface="Calibri" pitchFamily="34" charset="0"/>
                <a:cs typeface="Calibri" pitchFamily="34" charset="0"/>
              </a:rPr>
              <a:t>allocated using FES</a:t>
            </a:r>
            <a:endParaRPr lang="en-GB" sz="2000" i="1" dirty="0" smtClean="0">
              <a:latin typeface="Calibri" pitchFamily="34" charset="0"/>
              <a:cs typeface="Calibri" pitchFamily="34" charset="0"/>
            </a:endParaRPr>
          </a:p>
          <a:p>
            <a:pPr lvl="1"/>
            <a:r>
              <a:rPr lang="en-GB" sz="2000" i="1" dirty="0" smtClean="0">
                <a:latin typeface="Calibri" pitchFamily="34" charset="0"/>
                <a:cs typeface="Calibri" pitchFamily="34" charset="0"/>
              </a:rPr>
              <a:t>Indirect taxes (mainly VAT) </a:t>
            </a:r>
            <a:r>
              <a:rPr lang="en-GB" sz="2000" dirty="0" smtClean="0">
                <a:latin typeface="Calibri" pitchFamily="34" charset="0"/>
                <a:cs typeface="Calibri" pitchFamily="34" charset="0"/>
              </a:rPr>
              <a:t>allocated by consumption</a:t>
            </a:r>
            <a:endParaRPr lang="en-GB" sz="2000" i="1" dirty="0" smtClean="0">
              <a:latin typeface="Calibri" pitchFamily="34" charset="0"/>
              <a:cs typeface="Calibri" pitchFamily="34" charset="0"/>
            </a:endParaRPr>
          </a:p>
          <a:p>
            <a:pPr lvl="1"/>
            <a:r>
              <a:rPr lang="en-GB" sz="2000" i="1" dirty="0" smtClean="0">
                <a:latin typeface="Calibri" pitchFamily="34" charset="0"/>
                <a:cs typeface="Calibri" pitchFamily="34" charset="0"/>
              </a:rPr>
              <a:t>Other taxes </a:t>
            </a:r>
            <a:r>
              <a:rPr lang="en-GB" sz="2000" dirty="0" smtClean="0">
                <a:latin typeface="Calibri" pitchFamily="34" charset="0"/>
                <a:cs typeface="Calibri" pitchFamily="34" charset="0"/>
              </a:rPr>
              <a:t>allocated by FES and consumption</a:t>
            </a:r>
            <a:endParaRPr lang="en-GB" sz="2000" i="1" dirty="0">
              <a:latin typeface="Calibri" pitchFamily="34" charset="0"/>
              <a:cs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latin typeface="Calibri" pitchFamily="34" charset="0"/>
                <a:cs typeface="Calibri" pitchFamily="34" charset="0"/>
              </a:rPr>
              <a:t>Estimating private transfers</a:t>
            </a:r>
            <a:endParaRPr lang="en-GB" b="0" dirty="0">
              <a:latin typeface="Calibri" pitchFamily="34" charset="0"/>
              <a:cs typeface="Calibri" pitchFamily="34" charset="0"/>
            </a:endParaRPr>
          </a:p>
        </p:txBody>
      </p:sp>
      <p:sp>
        <p:nvSpPr>
          <p:cNvPr id="3" name="Content Placeholder 2"/>
          <p:cNvSpPr>
            <a:spLocks noGrp="1"/>
          </p:cNvSpPr>
          <p:nvPr>
            <p:ph idx="1"/>
          </p:nvPr>
        </p:nvSpPr>
        <p:spPr/>
        <p:txBody>
          <a:bodyPr/>
          <a:lstStyle/>
          <a:p>
            <a:r>
              <a:rPr lang="en-GB" sz="2000" dirty="0" smtClean="0">
                <a:latin typeface="Calibri" pitchFamily="34" charset="0"/>
                <a:cs typeface="Calibri" pitchFamily="34" charset="0"/>
              </a:rPr>
              <a:t>Fall into three categories</a:t>
            </a:r>
          </a:p>
          <a:p>
            <a:pPr lvl="1"/>
            <a:r>
              <a:rPr lang="en-GB" sz="1900" i="1" dirty="0" smtClean="0">
                <a:latin typeface="Calibri" pitchFamily="34" charset="0"/>
                <a:cs typeface="Calibri" pitchFamily="34" charset="0"/>
              </a:rPr>
              <a:t>Inter-household transfers </a:t>
            </a:r>
            <a:r>
              <a:rPr lang="en-GB" sz="1900" dirty="0" smtClean="0">
                <a:latin typeface="Calibri" pitchFamily="34" charset="0"/>
                <a:cs typeface="Calibri" pitchFamily="34" charset="0"/>
              </a:rPr>
              <a:t>were estimated using (unreliable?) FES data on cash sums paid to non-</a:t>
            </a:r>
            <a:r>
              <a:rPr lang="en-GB" sz="1900" dirty="0" err="1" smtClean="0">
                <a:latin typeface="Calibri" pitchFamily="34" charset="0"/>
                <a:cs typeface="Calibri" pitchFamily="34" charset="0"/>
              </a:rPr>
              <a:t>hh</a:t>
            </a:r>
            <a:r>
              <a:rPr lang="en-GB" sz="1900" dirty="0" smtClean="0">
                <a:latin typeface="Calibri" pitchFamily="34" charset="0"/>
                <a:cs typeface="Calibri" pitchFamily="34" charset="0"/>
              </a:rPr>
              <a:t> members and regular allowances received from outside the </a:t>
            </a:r>
            <a:r>
              <a:rPr lang="en-GB" sz="1900" dirty="0" err="1" smtClean="0">
                <a:latin typeface="Calibri" pitchFamily="34" charset="0"/>
                <a:cs typeface="Calibri" pitchFamily="34" charset="0"/>
              </a:rPr>
              <a:t>hh</a:t>
            </a:r>
            <a:r>
              <a:rPr lang="en-GB" sz="1900" dirty="0" smtClean="0">
                <a:latin typeface="Calibri" pitchFamily="34" charset="0"/>
                <a:cs typeface="Calibri" pitchFamily="34" charset="0"/>
              </a:rPr>
              <a:t>, smoothed and macro-control adjusted to equal to net private transfers in the Blue Book</a:t>
            </a:r>
            <a:endParaRPr lang="en-GB" sz="1900" i="1" dirty="0" smtClean="0">
              <a:latin typeface="Calibri" pitchFamily="34" charset="0"/>
              <a:cs typeface="Calibri" pitchFamily="34" charset="0"/>
            </a:endParaRPr>
          </a:p>
          <a:p>
            <a:pPr lvl="1"/>
            <a:r>
              <a:rPr lang="en-GB" sz="1900" i="1" dirty="0" smtClean="0">
                <a:latin typeface="Calibri" pitchFamily="34" charset="0"/>
                <a:cs typeface="Calibri" pitchFamily="34" charset="0"/>
              </a:rPr>
              <a:t>Intra-household transfers </a:t>
            </a:r>
            <a:r>
              <a:rPr lang="en-GB" sz="1900" dirty="0" smtClean="0">
                <a:latin typeface="Calibri" pitchFamily="34" charset="0"/>
                <a:cs typeface="Calibri" pitchFamily="34" charset="0"/>
              </a:rPr>
              <a:t>were estimated using a model which assumed that all members of the household paid any surpluses to the </a:t>
            </a:r>
            <a:r>
              <a:rPr lang="en-GB" sz="1900" dirty="0" err="1" smtClean="0">
                <a:latin typeface="Calibri" pitchFamily="34" charset="0"/>
                <a:cs typeface="Calibri" pitchFamily="34" charset="0"/>
              </a:rPr>
              <a:t>hh</a:t>
            </a:r>
            <a:r>
              <a:rPr lang="en-GB" sz="1900" dirty="0" smtClean="0">
                <a:latin typeface="Calibri" pitchFamily="34" charset="0"/>
                <a:cs typeface="Calibri" pitchFamily="34" charset="0"/>
              </a:rPr>
              <a:t> head, who used this (as well as asset income /</a:t>
            </a:r>
            <a:r>
              <a:rPr lang="en-GB" sz="1900" dirty="0" err="1" smtClean="0">
                <a:latin typeface="Calibri" pitchFamily="34" charset="0"/>
                <a:cs typeface="Calibri" pitchFamily="34" charset="0"/>
              </a:rPr>
              <a:t>dissaving</a:t>
            </a:r>
            <a:r>
              <a:rPr lang="en-GB" sz="1900" dirty="0" smtClean="0">
                <a:latin typeface="Calibri" pitchFamily="34" charset="0"/>
                <a:cs typeface="Calibri" pitchFamily="34" charset="0"/>
              </a:rPr>
              <a:t>) to make good any individual deficits with transfers</a:t>
            </a:r>
          </a:p>
          <a:p>
            <a:pPr lvl="1"/>
            <a:r>
              <a:rPr lang="en-GB" sz="1900" i="1" dirty="0" smtClean="0">
                <a:latin typeface="Calibri" pitchFamily="34" charset="0"/>
                <a:cs typeface="Calibri" pitchFamily="34" charset="0"/>
              </a:rPr>
              <a:t>Bequests were estimated </a:t>
            </a:r>
            <a:r>
              <a:rPr lang="en-GB" sz="1900" dirty="0" smtClean="0">
                <a:latin typeface="Calibri" pitchFamily="34" charset="0"/>
                <a:cs typeface="Calibri" pitchFamily="34" charset="0"/>
              </a:rPr>
              <a:t>using joint and single </a:t>
            </a:r>
            <a:r>
              <a:rPr lang="en-GB" sz="1900" dirty="0" err="1" smtClean="0">
                <a:latin typeface="Calibri" pitchFamily="34" charset="0"/>
                <a:cs typeface="Calibri" pitchFamily="34" charset="0"/>
              </a:rPr>
              <a:t>hh</a:t>
            </a:r>
            <a:r>
              <a:rPr lang="en-GB" sz="1900" dirty="0" smtClean="0">
                <a:latin typeface="Calibri" pitchFamily="34" charset="0"/>
                <a:cs typeface="Calibri" pitchFamily="34" charset="0"/>
              </a:rPr>
              <a:t> profiles of total </a:t>
            </a:r>
            <a:r>
              <a:rPr lang="en-GB" sz="1900" dirty="0" err="1" smtClean="0">
                <a:latin typeface="Calibri" pitchFamily="34" charset="0"/>
                <a:cs typeface="Calibri" pitchFamily="34" charset="0"/>
              </a:rPr>
              <a:t>hh</a:t>
            </a:r>
            <a:r>
              <a:rPr lang="en-GB" sz="1900" dirty="0" smtClean="0">
                <a:latin typeface="Calibri" pitchFamily="34" charset="0"/>
                <a:cs typeface="Calibri" pitchFamily="34" charset="0"/>
              </a:rPr>
              <a:t> wealth (from WAS), assuming that spouse was heir if married and child/sibling if single.  Total bequests came to £68bn, compared with £59bn from HMRC (investigating using BHPS, but undercounting).  </a:t>
            </a:r>
          </a:p>
          <a:p>
            <a:r>
              <a:rPr lang="en-GB" sz="2000" dirty="0" smtClean="0">
                <a:latin typeface="Calibri" pitchFamily="34" charset="0"/>
                <a:cs typeface="Calibri" pitchFamily="34" charset="0"/>
              </a:rPr>
              <a:t>ABR’s are the balancing item</a:t>
            </a:r>
            <a:endParaRPr lang="en-GB" sz="2000" dirty="0">
              <a:latin typeface="Calibri" pitchFamily="34" charset="0"/>
              <a:cs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5" name="Picture 1"/>
          <p:cNvPicPr>
            <a:picLocks noChangeAspect="1" noChangeArrowheads="1"/>
          </p:cNvPicPr>
          <p:nvPr/>
        </p:nvPicPr>
        <p:blipFill>
          <a:blip r:embed="rId2" cstate="print"/>
          <a:srcRect/>
          <a:stretch>
            <a:fillRect/>
          </a:stretch>
        </p:blipFill>
        <p:spPr bwMode="auto">
          <a:xfrm>
            <a:off x="1187624" y="1916832"/>
            <a:ext cx="6336704" cy="4294387"/>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GB" b="0" dirty="0" smtClean="0">
                <a:latin typeface="Calibri" pitchFamily="34" charset="0"/>
                <a:cs typeface="Calibri" pitchFamily="34" charset="0"/>
              </a:rPr>
              <a:t>Per-capita age reallocations, UK (2007)</a:t>
            </a:r>
            <a:endParaRPr lang="en-GB" b="0" dirty="0">
              <a:latin typeface="Calibri" pitchFamily="34" charset="0"/>
              <a:cs typeface="Calibri" pitchFamily="34" charset="0"/>
            </a:endParaRPr>
          </a:p>
        </p:txBody>
      </p:sp>
      <p:cxnSp>
        <p:nvCxnSpPr>
          <p:cNvPr id="6" name="Straight Arrow Connector 8"/>
          <p:cNvCxnSpPr>
            <a:cxnSpLocks noChangeShapeType="1"/>
            <a:stCxn id="7" idx="0"/>
          </p:cNvCxnSpPr>
          <p:nvPr/>
        </p:nvCxnSpPr>
        <p:spPr bwMode="auto">
          <a:xfrm rot="5400000" flipH="1" flipV="1">
            <a:off x="989602" y="4383106"/>
            <a:ext cx="2160240" cy="684076"/>
          </a:xfrm>
          <a:prstGeom prst="straightConnector1">
            <a:avLst/>
          </a:prstGeom>
          <a:noFill/>
          <a:ln w="25400" algn="ctr">
            <a:solidFill>
              <a:srgbClr val="7030A0"/>
            </a:solidFill>
            <a:round/>
            <a:headEnd/>
            <a:tailEnd type="arrow" w="med" len="med"/>
          </a:ln>
        </p:spPr>
      </p:cxnSp>
      <p:sp>
        <p:nvSpPr>
          <p:cNvPr id="7" name="TextBox 9"/>
          <p:cNvSpPr txBox="1">
            <a:spLocks noChangeArrowheads="1"/>
          </p:cNvSpPr>
          <p:nvPr/>
        </p:nvSpPr>
        <p:spPr bwMode="auto">
          <a:xfrm>
            <a:off x="467544" y="5805264"/>
            <a:ext cx="2520280" cy="1015663"/>
          </a:xfrm>
          <a:prstGeom prst="rect">
            <a:avLst/>
          </a:prstGeom>
          <a:noFill/>
          <a:ln w="9525">
            <a:noFill/>
            <a:miter lim="800000"/>
            <a:headEnd/>
            <a:tailEnd/>
          </a:ln>
        </p:spPr>
        <p:txBody>
          <a:bodyPr wrap="square">
            <a:spAutoFit/>
          </a:bodyPr>
          <a:lstStyle/>
          <a:p>
            <a:pPr eaLnBrk="0" hangingPunct="0">
              <a:spcBef>
                <a:spcPct val="20000"/>
              </a:spcBef>
            </a:pPr>
            <a:r>
              <a:rPr lang="en-GB" sz="2000" dirty="0" smtClean="0">
                <a:solidFill>
                  <a:srgbClr val="7030A0"/>
                </a:solidFill>
                <a:latin typeface="Calibri" pitchFamily="34" charset="0"/>
              </a:rPr>
              <a:t>Private transfers largely downward, few upward transfers</a:t>
            </a:r>
            <a:endParaRPr lang="en-US" sz="2000" dirty="0">
              <a:solidFill>
                <a:srgbClr val="7030A0"/>
              </a:solidFill>
              <a:latin typeface="Calibri" pitchFamily="34" charset="0"/>
            </a:endParaRPr>
          </a:p>
        </p:txBody>
      </p:sp>
      <p:cxnSp>
        <p:nvCxnSpPr>
          <p:cNvPr id="9" name="Straight Arrow Connector 8"/>
          <p:cNvCxnSpPr>
            <a:cxnSpLocks noChangeShapeType="1"/>
          </p:cNvCxnSpPr>
          <p:nvPr/>
        </p:nvCxnSpPr>
        <p:spPr bwMode="auto">
          <a:xfrm rot="16200000" flipV="1">
            <a:off x="2555776" y="4149080"/>
            <a:ext cx="1944216" cy="1656184"/>
          </a:xfrm>
          <a:prstGeom prst="straightConnector1">
            <a:avLst/>
          </a:prstGeom>
          <a:noFill/>
          <a:ln w="25400" algn="ctr">
            <a:solidFill>
              <a:srgbClr val="92D050"/>
            </a:solidFill>
            <a:round/>
            <a:headEnd/>
            <a:tailEnd type="arrow" w="med" len="med"/>
          </a:ln>
        </p:spPr>
      </p:cxnSp>
      <p:sp>
        <p:nvSpPr>
          <p:cNvPr id="10" name="TextBox 9"/>
          <p:cNvSpPr txBox="1">
            <a:spLocks noChangeArrowheads="1"/>
          </p:cNvSpPr>
          <p:nvPr/>
        </p:nvSpPr>
        <p:spPr bwMode="auto">
          <a:xfrm>
            <a:off x="3203848" y="5949280"/>
            <a:ext cx="2664296" cy="707886"/>
          </a:xfrm>
          <a:prstGeom prst="rect">
            <a:avLst/>
          </a:prstGeom>
          <a:noFill/>
          <a:ln w="9525">
            <a:noFill/>
            <a:miter lim="800000"/>
            <a:headEnd/>
            <a:tailEnd/>
          </a:ln>
        </p:spPr>
        <p:txBody>
          <a:bodyPr wrap="square">
            <a:spAutoFit/>
          </a:bodyPr>
          <a:lstStyle/>
          <a:p>
            <a:pPr eaLnBrk="0" hangingPunct="0">
              <a:spcBef>
                <a:spcPct val="20000"/>
              </a:spcBef>
            </a:pPr>
            <a:r>
              <a:rPr lang="en-GB" sz="2000" dirty="0" smtClean="0">
                <a:solidFill>
                  <a:srgbClr val="92D050"/>
                </a:solidFill>
                <a:latin typeface="Calibri" pitchFamily="34" charset="0"/>
              </a:rPr>
              <a:t>Public transfers upward and downward</a:t>
            </a:r>
            <a:endParaRPr lang="en-US" sz="2000" dirty="0">
              <a:solidFill>
                <a:srgbClr val="92D050"/>
              </a:solidFill>
              <a:latin typeface="Calibri" pitchFamily="34" charset="0"/>
            </a:endParaRPr>
          </a:p>
        </p:txBody>
      </p:sp>
      <p:cxnSp>
        <p:nvCxnSpPr>
          <p:cNvPr id="12" name="Straight Arrow Connector 11"/>
          <p:cNvCxnSpPr>
            <a:cxnSpLocks noChangeShapeType="1"/>
          </p:cNvCxnSpPr>
          <p:nvPr/>
        </p:nvCxnSpPr>
        <p:spPr bwMode="auto">
          <a:xfrm rot="5400000" flipH="1" flipV="1">
            <a:off x="4211960" y="3573016"/>
            <a:ext cx="2880320" cy="1872208"/>
          </a:xfrm>
          <a:prstGeom prst="straightConnector1">
            <a:avLst/>
          </a:prstGeom>
          <a:noFill/>
          <a:ln w="25400" algn="ctr">
            <a:solidFill>
              <a:srgbClr val="92D050"/>
            </a:solidFill>
            <a:round/>
            <a:headEnd/>
            <a:tailEnd type="arrow" w="med" len="med"/>
          </a:ln>
        </p:spPr>
      </p:cxnSp>
      <p:sp>
        <p:nvSpPr>
          <p:cNvPr id="19" name="TextBox 18"/>
          <p:cNvSpPr txBox="1">
            <a:spLocks noChangeArrowheads="1"/>
          </p:cNvSpPr>
          <p:nvPr/>
        </p:nvSpPr>
        <p:spPr bwMode="auto">
          <a:xfrm>
            <a:off x="6228184" y="5733256"/>
            <a:ext cx="2664296" cy="707886"/>
          </a:xfrm>
          <a:prstGeom prst="rect">
            <a:avLst/>
          </a:prstGeom>
          <a:noFill/>
          <a:ln w="9525">
            <a:noFill/>
            <a:miter lim="800000"/>
            <a:headEnd/>
            <a:tailEnd/>
          </a:ln>
        </p:spPr>
        <p:txBody>
          <a:bodyPr wrap="square">
            <a:spAutoFit/>
          </a:bodyPr>
          <a:lstStyle/>
          <a:p>
            <a:pPr eaLnBrk="0" hangingPunct="0">
              <a:spcBef>
                <a:spcPct val="20000"/>
              </a:spcBef>
            </a:pPr>
            <a:r>
              <a:rPr lang="en-GB" sz="2000" dirty="0" smtClean="0">
                <a:solidFill>
                  <a:srgbClr val="0070C0"/>
                </a:solidFill>
                <a:latin typeface="Calibri" pitchFamily="34" charset="0"/>
              </a:rPr>
              <a:t>ABR’s largely positive, and significant</a:t>
            </a:r>
            <a:endParaRPr lang="en-US" sz="2000" dirty="0">
              <a:solidFill>
                <a:srgbClr val="0070C0"/>
              </a:solidFill>
              <a:latin typeface="Calibri" pitchFamily="34" charset="0"/>
            </a:endParaRPr>
          </a:p>
        </p:txBody>
      </p:sp>
      <p:cxnSp>
        <p:nvCxnSpPr>
          <p:cNvPr id="20" name="Straight Arrow Connector 19"/>
          <p:cNvCxnSpPr>
            <a:cxnSpLocks noChangeShapeType="1"/>
            <a:stCxn id="19" idx="0"/>
          </p:cNvCxnSpPr>
          <p:nvPr/>
        </p:nvCxnSpPr>
        <p:spPr bwMode="auto">
          <a:xfrm rot="16200000" flipV="1">
            <a:off x="6102170" y="4275094"/>
            <a:ext cx="1944216" cy="972108"/>
          </a:xfrm>
          <a:prstGeom prst="straightConnector1">
            <a:avLst/>
          </a:prstGeom>
          <a:noFill/>
          <a:ln w="25400" algn="ctr">
            <a:solidFill>
              <a:srgbClr val="0070C0"/>
            </a:solidFill>
            <a:round/>
            <a:headEnd/>
            <a:tailEnd type="arrow" w="med" len="med"/>
          </a:ln>
        </p:spPr>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1" name="Picture 1"/>
          <p:cNvPicPr>
            <a:picLocks noChangeAspect="1" noChangeArrowheads="1"/>
          </p:cNvPicPr>
          <p:nvPr/>
        </p:nvPicPr>
        <p:blipFill>
          <a:blip r:embed="rId3" cstate="print"/>
          <a:srcRect/>
          <a:stretch>
            <a:fillRect/>
          </a:stretch>
        </p:blipFill>
        <p:spPr bwMode="auto">
          <a:xfrm>
            <a:off x="1475656" y="1762100"/>
            <a:ext cx="5591175" cy="3467100"/>
          </a:xfrm>
          <a:prstGeom prst="rect">
            <a:avLst/>
          </a:prstGeom>
          <a:noFill/>
          <a:ln w="9525">
            <a:noFill/>
            <a:miter lim="800000"/>
            <a:headEnd/>
            <a:tailEnd/>
          </a:ln>
          <a:effectLst/>
        </p:spPr>
      </p:pic>
      <p:sp>
        <p:nvSpPr>
          <p:cNvPr id="2" name="Title 1"/>
          <p:cNvSpPr>
            <a:spLocks noGrp="1"/>
          </p:cNvSpPr>
          <p:nvPr>
            <p:ph type="title"/>
          </p:nvPr>
        </p:nvSpPr>
        <p:spPr>
          <a:xfrm>
            <a:off x="611560" y="1268760"/>
            <a:ext cx="7899400" cy="450850"/>
          </a:xfrm>
        </p:spPr>
        <p:txBody>
          <a:bodyPr/>
          <a:lstStyle/>
          <a:p>
            <a:r>
              <a:rPr lang="en-GB" b="0" dirty="0" smtClean="0">
                <a:latin typeface="Calibri" pitchFamily="34" charset="0"/>
                <a:cs typeface="Calibri" pitchFamily="34" charset="0"/>
              </a:rPr>
              <a:t>Aggregate age-based reallocations, UK (2007)</a:t>
            </a:r>
            <a:endParaRPr lang="en-GB" b="0" dirty="0">
              <a:latin typeface="Calibri" pitchFamily="34" charset="0"/>
              <a:cs typeface="Calibri" pitchFamily="34" charset="0"/>
            </a:endParaRPr>
          </a:p>
        </p:txBody>
      </p:sp>
      <p:cxnSp>
        <p:nvCxnSpPr>
          <p:cNvPr id="6" name="Straight Arrow Connector 8"/>
          <p:cNvCxnSpPr>
            <a:cxnSpLocks noChangeShapeType="1"/>
            <a:stCxn id="7" idx="0"/>
          </p:cNvCxnSpPr>
          <p:nvPr/>
        </p:nvCxnSpPr>
        <p:spPr bwMode="auto">
          <a:xfrm rot="5400000" flipH="1" flipV="1">
            <a:off x="881590" y="3410998"/>
            <a:ext cx="2160240" cy="900100"/>
          </a:xfrm>
          <a:prstGeom prst="straightConnector1">
            <a:avLst/>
          </a:prstGeom>
          <a:noFill/>
          <a:ln w="25400" algn="ctr">
            <a:solidFill>
              <a:srgbClr val="7030A0"/>
            </a:solidFill>
            <a:round/>
            <a:headEnd/>
            <a:tailEnd type="arrow" w="med" len="med"/>
          </a:ln>
        </p:spPr>
      </p:cxnSp>
      <p:sp>
        <p:nvSpPr>
          <p:cNvPr id="7" name="TextBox 9"/>
          <p:cNvSpPr txBox="1">
            <a:spLocks noChangeArrowheads="1"/>
          </p:cNvSpPr>
          <p:nvPr/>
        </p:nvSpPr>
        <p:spPr bwMode="auto">
          <a:xfrm>
            <a:off x="467544" y="4941168"/>
            <a:ext cx="2088232" cy="1631216"/>
          </a:xfrm>
          <a:prstGeom prst="rect">
            <a:avLst/>
          </a:prstGeom>
          <a:noFill/>
          <a:ln w="9525">
            <a:noFill/>
            <a:miter lim="800000"/>
            <a:headEnd/>
            <a:tailEnd/>
          </a:ln>
        </p:spPr>
        <p:txBody>
          <a:bodyPr wrap="square">
            <a:spAutoFit/>
          </a:bodyPr>
          <a:lstStyle/>
          <a:p>
            <a:pPr eaLnBrk="0" hangingPunct="0">
              <a:spcBef>
                <a:spcPct val="20000"/>
              </a:spcBef>
            </a:pPr>
            <a:r>
              <a:rPr lang="en-US" sz="2000" dirty="0" smtClean="0">
                <a:solidFill>
                  <a:srgbClr val="7030A0"/>
                </a:solidFill>
                <a:latin typeface="Calibri" pitchFamily="34" charset="0"/>
              </a:rPr>
              <a:t>Total private transfers downward are £</a:t>
            </a:r>
            <a:r>
              <a:rPr lang="en-US" sz="2000" dirty="0" smtClean="0">
                <a:solidFill>
                  <a:srgbClr val="7030A0"/>
                </a:solidFill>
                <a:latin typeface="Calibri" pitchFamily="34" charset="0"/>
              </a:rPr>
              <a:t>135bn </a:t>
            </a:r>
            <a:r>
              <a:rPr lang="en-US" sz="2000" dirty="0" smtClean="0">
                <a:solidFill>
                  <a:srgbClr val="7030A0"/>
                </a:solidFill>
                <a:latin typeface="Calibri" pitchFamily="34" charset="0"/>
              </a:rPr>
              <a:t>or 10% of GDP</a:t>
            </a:r>
            <a:endParaRPr lang="en-US" sz="2000" dirty="0">
              <a:solidFill>
                <a:srgbClr val="7030A0"/>
              </a:solidFill>
              <a:latin typeface="Calibri" pitchFamily="34" charset="0"/>
            </a:endParaRPr>
          </a:p>
        </p:txBody>
      </p:sp>
      <p:cxnSp>
        <p:nvCxnSpPr>
          <p:cNvPr id="8" name="Straight Arrow Connector 7"/>
          <p:cNvCxnSpPr>
            <a:cxnSpLocks noChangeShapeType="1"/>
          </p:cNvCxnSpPr>
          <p:nvPr/>
        </p:nvCxnSpPr>
        <p:spPr bwMode="auto">
          <a:xfrm rot="16200000" flipV="1">
            <a:off x="2339752" y="3356992"/>
            <a:ext cx="1944216" cy="1656184"/>
          </a:xfrm>
          <a:prstGeom prst="straightConnector1">
            <a:avLst/>
          </a:prstGeom>
          <a:noFill/>
          <a:ln w="25400" algn="ctr">
            <a:solidFill>
              <a:srgbClr val="92D050"/>
            </a:solidFill>
            <a:round/>
            <a:headEnd/>
            <a:tailEnd type="arrow" w="med" len="med"/>
          </a:ln>
        </p:spPr>
      </p:cxnSp>
      <p:sp>
        <p:nvSpPr>
          <p:cNvPr id="9" name="TextBox 8"/>
          <p:cNvSpPr txBox="1">
            <a:spLocks noChangeArrowheads="1"/>
          </p:cNvSpPr>
          <p:nvPr/>
        </p:nvSpPr>
        <p:spPr bwMode="auto">
          <a:xfrm>
            <a:off x="2987824" y="5157192"/>
            <a:ext cx="2664296" cy="1015663"/>
          </a:xfrm>
          <a:prstGeom prst="rect">
            <a:avLst/>
          </a:prstGeom>
          <a:noFill/>
          <a:ln w="9525">
            <a:noFill/>
            <a:miter lim="800000"/>
            <a:headEnd/>
            <a:tailEnd/>
          </a:ln>
        </p:spPr>
        <p:txBody>
          <a:bodyPr wrap="square">
            <a:spAutoFit/>
          </a:bodyPr>
          <a:lstStyle/>
          <a:p>
            <a:pPr eaLnBrk="0" hangingPunct="0">
              <a:spcBef>
                <a:spcPct val="20000"/>
              </a:spcBef>
            </a:pPr>
            <a:r>
              <a:rPr lang="en-GB" sz="2000" dirty="0" smtClean="0">
                <a:solidFill>
                  <a:srgbClr val="92D050"/>
                </a:solidFill>
                <a:latin typeface="Calibri" pitchFamily="34" charset="0"/>
              </a:rPr>
              <a:t>Total public transfers downward are smaller at £</a:t>
            </a:r>
            <a:r>
              <a:rPr lang="en-GB" sz="2000" dirty="0" smtClean="0">
                <a:solidFill>
                  <a:srgbClr val="92D050"/>
                </a:solidFill>
                <a:latin typeface="Calibri" pitchFamily="34" charset="0"/>
              </a:rPr>
              <a:t>56bn </a:t>
            </a:r>
            <a:r>
              <a:rPr lang="en-GB" sz="2000" dirty="0" smtClean="0">
                <a:solidFill>
                  <a:srgbClr val="92D050"/>
                </a:solidFill>
                <a:latin typeface="Calibri" pitchFamily="34" charset="0"/>
              </a:rPr>
              <a:t>or 4% of GDP</a:t>
            </a:r>
            <a:endParaRPr lang="en-US" sz="2000" dirty="0">
              <a:solidFill>
                <a:srgbClr val="92D050"/>
              </a:solidFill>
              <a:latin typeface="Calibri" pitchFamily="34" charset="0"/>
            </a:endParaRPr>
          </a:p>
        </p:txBody>
      </p:sp>
      <p:cxnSp>
        <p:nvCxnSpPr>
          <p:cNvPr id="10" name="Straight Arrow Connector 9"/>
          <p:cNvCxnSpPr>
            <a:cxnSpLocks noChangeShapeType="1"/>
          </p:cNvCxnSpPr>
          <p:nvPr/>
        </p:nvCxnSpPr>
        <p:spPr bwMode="auto">
          <a:xfrm rot="16200000" flipV="1">
            <a:off x="5904148" y="2888940"/>
            <a:ext cx="1800200" cy="1584176"/>
          </a:xfrm>
          <a:prstGeom prst="straightConnector1">
            <a:avLst/>
          </a:prstGeom>
          <a:noFill/>
          <a:ln w="25400" algn="ctr">
            <a:solidFill>
              <a:srgbClr val="92D050"/>
            </a:solidFill>
            <a:round/>
            <a:headEnd/>
            <a:tailEnd type="arrow" w="med" len="med"/>
          </a:ln>
        </p:spPr>
      </p:cxnSp>
      <p:sp>
        <p:nvSpPr>
          <p:cNvPr id="11" name="TextBox 10"/>
          <p:cNvSpPr txBox="1">
            <a:spLocks noChangeArrowheads="1"/>
          </p:cNvSpPr>
          <p:nvPr/>
        </p:nvSpPr>
        <p:spPr bwMode="auto">
          <a:xfrm>
            <a:off x="6516216" y="4581128"/>
            <a:ext cx="2664296" cy="1323439"/>
          </a:xfrm>
          <a:prstGeom prst="rect">
            <a:avLst/>
          </a:prstGeom>
          <a:noFill/>
          <a:ln w="9525">
            <a:noFill/>
            <a:miter lim="800000"/>
            <a:headEnd/>
            <a:tailEnd/>
          </a:ln>
        </p:spPr>
        <p:txBody>
          <a:bodyPr wrap="square">
            <a:spAutoFit/>
          </a:bodyPr>
          <a:lstStyle/>
          <a:p>
            <a:pPr eaLnBrk="0" hangingPunct="0">
              <a:spcBef>
                <a:spcPct val="20000"/>
              </a:spcBef>
            </a:pPr>
            <a:r>
              <a:rPr lang="en-GB" sz="2000" dirty="0" smtClean="0">
                <a:solidFill>
                  <a:srgbClr val="92D050"/>
                </a:solidFill>
                <a:latin typeface="Calibri" pitchFamily="34" charset="0"/>
              </a:rPr>
              <a:t>Total public transfers upwards exceed transfers downward, £</a:t>
            </a:r>
            <a:r>
              <a:rPr lang="en-GB" sz="2000" dirty="0" smtClean="0">
                <a:solidFill>
                  <a:srgbClr val="92D050"/>
                </a:solidFill>
                <a:latin typeface="Calibri" pitchFamily="34" charset="0"/>
              </a:rPr>
              <a:t>86bn </a:t>
            </a:r>
            <a:r>
              <a:rPr lang="en-GB" sz="2000" dirty="0" smtClean="0">
                <a:solidFill>
                  <a:srgbClr val="92D050"/>
                </a:solidFill>
                <a:latin typeface="Calibri" pitchFamily="34" charset="0"/>
              </a:rPr>
              <a:t>or 6% of GDP</a:t>
            </a:r>
            <a:endParaRPr lang="en-US" sz="2000" dirty="0">
              <a:solidFill>
                <a:srgbClr val="92D050"/>
              </a:solidFill>
              <a:latin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latin typeface="Calibri" pitchFamily="34" charset="0"/>
                <a:cs typeface="Calibri" pitchFamily="34" charset="0"/>
              </a:rPr>
              <a:t>Balancing item: asset-based reallocations</a:t>
            </a:r>
            <a:endParaRPr lang="en-GB" b="0" dirty="0">
              <a:latin typeface="Calibri" pitchFamily="34" charset="0"/>
              <a:cs typeface="Calibri" pitchFamily="34" charset="0"/>
            </a:endParaRPr>
          </a:p>
        </p:txBody>
      </p:sp>
      <p:sp>
        <p:nvSpPr>
          <p:cNvPr id="3" name="Content Placeholder 2"/>
          <p:cNvSpPr>
            <a:spLocks noGrp="1"/>
          </p:cNvSpPr>
          <p:nvPr>
            <p:ph idx="1"/>
          </p:nvPr>
        </p:nvSpPr>
        <p:spPr/>
        <p:txBody>
          <a:bodyPr/>
          <a:lstStyle/>
          <a:p>
            <a:r>
              <a:rPr lang="en-GB" sz="2000" dirty="0" smtClean="0">
                <a:latin typeface="Calibri" pitchFamily="34" charset="0"/>
                <a:cs typeface="Calibri" pitchFamily="34" charset="0"/>
              </a:rPr>
              <a:t>Asset-based reallocations are the balancing item in the NTA</a:t>
            </a:r>
          </a:p>
          <a:p>
            <a:pPr lvl="1"/>
            <a:r>
              <a:rPr lang="en-GB" sz="1900" dirty="0" smtClean="0">
                <a:latin typeface="Calibri" pitchFamily="34" charset="0"/>
                <a:cs typeface="Calibri" pitchFamily="34" charset="0"/>
              </a:rPr>
              <a:t>We separate into public and private (but public ABR’s are small)</a:t>
            </a:r>
          </a:p>
          <a:p>
            <a:r>
              <a:rPr lang="en-GB" sz="2000" dirty="0" smtClean="0">
                <a:latin typeface="Calibri" pitchFamily="34" charset="0"/>
                <a:cs typeface="Calibri" pitchFamily="34" charset="0"/>
              </a:rPr>
              <a:t>Made up of</a:t>
            </a:r>
          </a:p>
          <a:p>
            <a:pPr lvl="1"/>
            <a:r>
              <a:rPr lang="en-GB" sz="2000" i="1" dirty="0" smtClean="0">
                <a:latin typeface="Calibri" pitchFamily="34" charset="0"/>
                <a:cs typeface="Calibri" pitchFamily="34" charset="0"/>
              </a:rPr>
              <a:t>Asset income </a:t>
            </a:r>
            <a:r>
              <a:rPr lang="en-GB" sz="2000" dirty="0" smtClean="0">
                <a:latin typeface="Calibri" pitchFamily="34" charset="0"/>
                <a:cs typeface="Calibri" pitchFamily="34" charset="0"/>
              </a:rPr>
              <a:t>(six profiles, including distributed and undistributed earnings of corporations, capital share of </a:t>
            </a:r>
            <a:r>
              <a:rPr lang="en-GB" sz="2000" dirty="0" err="1" smtClean="0">
                <a:latin typeface="Calibri" pitchFamily="34" charset="0"/>
                <a:cs typeface="Calibri" pitchFamily="34" charset="0"/>
              </a:rPr>
              <a:t>hh</a:t>
            </a:r>
            <a:r>
              <a:rPr lang="en-GB" sz="2000" dirty="0" smtClean="0">
                <a:latin typeface="Calibri" pitchFamily="34" charset="0"/>
                <a:cs typeface="Calibri" pitchFamily="34" charset="0"/>
              </a:rPr>
              <a:t> mixed income, imputed rentals, and interest income and expense)</a:t>
            </a:r>
          </a:p>
          <a:p>
            <a:pPr lvl="1"/>
            <a:r>
              <a:rPr lang="en-GB" sz="2000" i="1" dirty="0" smtClean="0">
                <a:latin typeface="Calibri" pitchFamily="34" charset="0"/>
                <a:cs typeface="Calibri" pitchFamily="34" charset="0"/>
              </a:rPr>
              <a:t>Savings</a:t>
            </a:r>
            <a:r>
              <a:rPr lang="en-GB" sz="2000" dirty="0" smtClean="0">
                <a:latin typeface="Calibri" pitchFamily="34" charset="0"/>
                <a:cs typeface="Calibri" pitchFamily="34" charset="0"/>
              </a:rPr>
              <a:t> (which must balance to total net national savings in the National Accounts), this is the true balancing item for the age profiles</a:t>
            </a:r>
          </a:p>
          <a:p>
            <a:r>
              <a:rPr lang="en-GB" sz="2000" dirty="0" smtClean="0">
                <a:latin typeface="Calibri" pitchFamily="34" charset="0"/>
                <a:cs typeface="Calibri" pitchFamily="34" charset="0"/>
              </a:rPr>
              <a:t>We used </a:t>
            </a:r>
            <a:r>
              <a:rPr lang="en-GB" sz="2000" dirty="0" smtClean="0">
                <a:latin typeface="Calibri" pitchFamily="34" charset="0"/>
                <a:cs typeface="Calibri" pitchFamily="34" charset="0"/>
              </a:rPr>
              <a:t>financial wealth holdings (including private pension wealth) </a:t>
            </a:r>
            <a:r>
              <a:rPr lang="en-GB" sz="2000" dirty="0" smtClean="0">
                <a:latin typeface="Calibri" pitchFamily="34" charset="0"/>
                <a:cs typeface="Calibri" pitchFamily="34" charset="0"/>
              </a:rPr>
              <a:t>profile </a:t>
            </a:r>
            <a:r>
              <a:rPr lang="en-GB" sz="2000" dirty="0" smtClean="0">
                <a:latin typeface="Calibri" pitchFamily="34" charset="0"/>
                <a:cs typeface="Calibri" pitchFamily="34" charset="0"/>
              </a:rPr>
              <a:t>for asset income obtained from </a:t>
            </a:r>
            <a:r>
              <a:rPr lang="en-GB" sz="2000" dirty="0" smtClean="0">
                <a:latin typeface="Calibri" pitchFamily="34" charset="0"/>
                <a:cs typeface="Calibri" pitchFamily="34" charset="0"/>
              </a:rPr>
              <a:t>WAS data</a:t>
            </a:r>
            <a:endParaRPr lang="en-GB" sz="2000" dirty="0" smtClean="0">
              <a:latin typeface="Calibri" pitchFamily="34" charset="0"/>
              <a:cs typeface="Calibri" pitchFamily="34" charset="0"/>
            </a:endParaRPr>
          </a:p>
          <a:p>
            <a:pPr lvl="1"/>
            <a:endParaRPr lang="en-GB" sz="1900" dirty="0">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latin typeface="Calibri" pitchFamily="34" charset="0"/>
                <a:cs typeface="Calibri" pitchFamily="34" charset="0"/>
              </a:rPr>
              <a:t>Outline</a:t>
            </a:r>
            <a:endParaRPr lang="en-GB" b="0" dirty="0">
              <a:latin typeface="Calibri" pitchFamily="34" charset="0"/>
              <a:cs typeface="Calibri" pitchFamily="34" charset="0"/>
            </a:endParaRPr>
          </a:p>
        </p:txBody>
      </p:sp>
      <p:sp>
        <p:nvSpPr>
          <p:cNvPr id="3" name="Content Placeholder 2"/>
          <p:cNvSpPr>
            <a:spLocks noGrp="1"/>
          </p:cNvSpPr>
          <p:nvPr>
            <p:ph idx="1"/>
          </p:nvPr>
        </p:nvSpPr>
        <p:spPr/>
        <p:txBody>
          <a:bodyPr/>
          <a:lstStyle/>
          <a:p>
            <a:r>
              <a:rPr lang="en-GB" sz="2000" dirty="0" smtClean="0">
                <a:latin typeface="Calibri" pitchFamily="34" charset="0"/>
                <a:cs typeface="Calibri" pitchFamily="34" charset="0"/>
              </a:rPr>
              <a:t>The ageing society &amp; the economic lifecycle</a:t>
            </a:r>
          </a:p>
          <a:p>
            <a:r>
              <a:rPr lang="en-GB" sz="2000" dirty="0" smtClean="0">
                <a:latin typeface="Calibri" pitchFamily="34" charset="0"/>
                <a:cs typeface="Calibri" pitchFamily="34" charset="0"/>
              </a:rPr>
              <a:t>National Transfer Accounts (NTA’s)</a:t>
            </a:r>
          </a:p>
          <a:p>
            <a:r>
              <a:rPr lang="en-GB" sz="2000" dirty="0" smtClean="0">
                <a:latin typeface="Calibri" pitchFamily="34" charset="0"/>
                <a:cs typeface="Calibri" pitchFamily="34" charset="0"/>
              </a:rPr>
              <a:t>NTA estimates for the UK</a:t>
            </a:r>
          </a:p>
          <a:p>
            <a:r>
              <a:rPr lang="en-GB" sz="2000" dirty="0" smtClean="0">
                <a:latin typeface="Calibri" pitchFamily="34" charset="0"/>
                <a:cs typeface="Calibri" pitchFamily="34" charset="0"/>
              </a:rPr>
              <a:t>Cross-country comparisons</a:t>
            </a:r>
          </a:p>
          <a:p>
            <a:r>
              <a:rPr lang="en-GB" sz="2000" dirty="0" smtClean="0">
                <a:latin typeface="Calibri" pitchFamily="34" charset="0"/>
                <a:cs typeface="Calibri" pitchFamily="34" charset="0"/>
              </a:rPr>
              <a:t>Applications</a:t>
            </a:r>
          </a:p>
          <a:p>
            <a:pPr lvl="1"/>
            <a:r>
              <a:rPr lang="en-GB" sz="1900" dirty="0" smtClean="0">
                <a:latin typeface="Calibri" pitchFamily="34" charset="0"/>
                <a:cs typeface="Calibri" pitchFamily="34" charset="0"/>
              </a:rPr>
              <a:t>Are we life-cycle savers?</a:t>
            </a:r>
          </a:p>
          <a:p>
            <a:pPr lvl="1"/>
            <a:r>
              <a:rPr lang="en-GB" sz="1900" dirty="0" smtClean="0">
                <a:latin typeface="Calibri" pitchFamily="34" charset="0"/>
                <a:cs typeface="Calibri" pitchFamily="34" charset="0"/>
              </a:rPr>
              <a:t>How much do children cost?</a:t>
            </a:r>
          </a:p>
          <a:p>
            <a:pPr lvl="1"/>
            <a:r>
              <a:rPr lang="en-GB" sz="1900" dirty="0" smtClean="0">
                <a:latin typeface="Calibri" pitchFamily="34" charset="0"/>
                <a:cs typeface="Calibri" pitchFamily="34" charset="0"/>
              </a:rPr>
              <a:t>The response to public transfers to the elderly: lower savings, or higher bequests?</a:t>
            </a:r>
            <a:endParaRPr lang="en-GB" sz="1900" dirty="0">
              <a:latin typeface="Calibri" pitchFamily="34" charset="0"/>
              <a:cs typeface="Calibri"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Picture 1"/>
          <p:cNvPicPr>
            <a:picLocks noChangeAspect="1" noChangeArrowheads="1"/>
          </p:cNvPicPr>
          <p:nvPr/>
        </p:nvPicPr>
        <p:blipFill>
          <a:blip r:embed="rId2" cstate="print"/>
          <a:srcRect/>
          <a:stretch>
            <a:fillRect/>
          </a:stretch>
        </p:blipFill>
        <p:spPr bwMode="auto">
          <a:xfrm>
            <a:off x="1331640" y="1772816"/>
            <a:ext cx="6162675" cy="3609975"/>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GB" b="0" dirty="0" smtClean="0">
                <a:latin typeface="Calibri" pitchFamily="34" charset="0"/>
                <a:cs typeface="Calibri" pitchFamily="34" charset="0"/>
              </a:rPr>
              <a:t>Asset-based reallocations and saving</a:t>
            </a:r>
            <a:endParaRPr lang="en-GB" b="0" dirty="0">
              <a:latin typeface="Calibri" pitchFamily="34" charset="0"/>
              <a:cs typeface="Calibri" pitchFamily="34" charset="0"/>
            </a:endParaRPr>
          </a:p>
        </p:txBody>
      </p:sp>
      <p:cxnSp>
        <p:nvCxnSpPr>
          <p:cNvPr id="6" name="Straight Arrow Connector 8"/>
          <p:cNvCxnSpPr>
            <a:cxnSpLocks noChangeShapeType="1"/>
            <a:stCxn id="7" idx="0"/>
          </p:cNvCxnSpPr>
          <p:nvPr/>
        </p:nvCxnSpPr>
        <p:spPr bwMode="auto">
          <a:xfrm rot="5400000" flipH="1" flipV="1">
            <a:off x="2371404" y="3073315"/>
            <a:ext cx="1340855" cy="3060342"/>
          </a:xfrm>
          <a:prstGeom prst="straightConnector1">
            <a:avLst/>
          </a:prstGeom>
          <a:noFill/>
          <a:ln w="25400" algn="ctr">
            <a:solidFill>
              <a:srgbClr val="C00000"/>
            </a:solidFill>
            <a:round/>
            <a:headEnd/>
            <a:tailEnd type="arrow" w="med" len="med"/>
          </a:ln>
        </p:spPr>
      </p:cxnSp>
      <p:sp>
        <p:nvSpPr>
          <p:cNvPr id="7" name="TextBox 9"/>
          <p:cNvSpPr txBox="1">
            <a:spLocks noChangeArrowheads="1"/>
          </p:cNvSpPr>
          <p:nvPr/>
        </p:nvSpPr>
        <p:spPr bwMode="auto">
          <a:xfrm>
            <a:off x="467544" y="5273913"/>
            <a:ext cx="2088232" cy="1323439"/>
          </a:xfrm>
          <a:prstGeom prst="rect">
            <a:avLst/>
          </a:prstGeom>
          <a:noFill/>
          <a:ln w="9525">
            <a:noFill/>
            <a:miter lim="800000"/>
            <a:headEnd/>
            <a:tailEnd/>
          </a:ln>
        </p:spPr>
        <p:txBody>
          <a:bodyPr wrap="square">
            <a:spAutoFit/>
          </a:bodyPr>
          <a:lstStyle/>
          <a:p>
            <a:pPr eaLnBrk="0" hangingPunct="0">
              <a:spcBef>
                <a:spcPct val="20000"/>
              </a:spcBef>
            </a:pPr>
            <a:r>
              <a:rPr lang="en-US" sz="2000" dirty="0" smtClean="0">
                <a:solidFill>
                  <a:srgbClr val="C00000"/>
                </a:solidFill>
                <a:latin typeface="Calibri" pitchFamily="34" charset="0"/>
              </a:rPr>
              <a:t>Most private saving occurs between the ages of 43 and 65</a:t>
            </a:r>
            <a:endParaRPr lang="en-US" sz="2000" dirty="0">
              <a:solidFill>
                <a:srgbClr val="C00000"/>
              </a:solidFill>
              <a:latin typeface="Calibri" pitchFamily="34" charset="0"/>
            </a:endParaRPr>
          </a:p>
        </p:txBody>
      </p:sp>
      <p:cxnSp>
        <p:nvCxnSpPr>
          <p:cNvPr id="8" name="Straight Arrow Connector 7"/>
          <p:cNvCxnSpPr>
            <a:cxnSpLocks noChangeShapeType="1"/>
          </p:cNvCxnSpPr>
          <p:nvPr/>
        </p:nvCxnSpPr>
        <p:spPr bwMode="auto">
          <a:xfrm rot="5400000" flipH="1" flipV="1">
            <a:off x="4139419" y="4329631"/>
            <a:ext cx="2485340" cy="396046"/>
          </a:xfrm>
          <a:prstGeom prst="straightConnector1">
            <a:avLst/>
          </a:prstGeom>
          <a:noFill/>
          <a:ln w="25400" algn="ctr">
            <a:solidFill>
              <a:srgbClr val="0070C0"/>
            </a:solidFill>
            <a:round/>
            <a:headEnd/>
            <a:tailEnd type="arrow" w="med" len="med"/>
          </a:ln>
        </p:spPr>
      </p:cxnSp>
      <p:sp>
        <p:nvSpPr>
          <p:cNvPr id="9" name="TextBox 8"/>
          <p:cNvSpPr txBox="1">
            <a:spLocks noChangeArrowheads="1"/>
          </p:cNvSpPr>
          <p:nvPr/>
        </p:nvSpPr>
        <p:spPr bwMode="auto">
          <a:xfrm>
            <a:off x="2771800" y="5733256"/>
            <a:ext cx="4104456" cy="707886"/>
          </a:xfrm>
          <a:prstGeom prst="rect">
            <a:avLst/>
          </a:prstGeom>
          <a:noFill/>
          <a:ln w="9525">
            <a:noFill/>
            <a:miter lim="800000"/>
            <a:headEnd/>
            <a:tailEnd/>
          </a:ln>
        </p:spPr>
        <p:txBody>
          <a:bodyPr wrap="square">
            <a:spAutoFit/>
          </a:bodyPr>
          <a:lstStyle/>
          <a:p>
            <a:pPr eaLnBrk="0" hangingPunct="0">
              <a:spcBef>
                <a:spcPct val="20000"/>
              </a:spcBef>
            </a:pPr>
            <a:r>
              <a:rPr lang="en-GB" sz="2000" dirty="0" smtClean="0">
                <a:solidFill>
                  <a:srgbClr val="0070C0"/>
                </a:solidFill>
                <a:latin typeface="Calibri" pitchFamily="34" charset="0"/>
              </a:rPr>
              <a:t>Asset income largely received after the age of 40, declines with </a:t>
            </a:r>
            <a:r>
              <a:rPr lang="en-GB" sz="2000" dirty="0" err="1" smtClean="0">
                <a:solidFill>
                  <a:srgbClr val="0070C0"/>
                </a:solidFill>
                <a:latin typeface="Calibri" pitchFamily="34" charset="0"/>
              </a:rPr>
              <a:t>dissaving</a:t>
            </a:r>
            <a:endParaRPr lang="en-US" sz="2000" dirty="0">
              <a:solidFill>
                <a:srgbClr val="0070C0"/>
              </a:solidFill>
              <a:latin typeface="Calibri" pitchFamily="34" charset="0"/>
            </a:endParaRPr>
          </a:p>
        </p:txBody>
      </p:sp>
      <p:cxnSp>
        <p:nvCxnSpPr>
          <p:cNvPr id="10" name="Straight Arrow Connector 9"/>
          <p:cNvCxnSpPr>
            <a:cxnSpLocks noChangeShapeType="1"/>
          </p:cNvCxnSpPr>
          <p:nvPr/>
        </p:nvCxnSpPr>
        <p:spPr bwMode="auto">
          <a:xfrm rot="16200000" flipV="1">
            <a:off x="6480212" y="3465004"/>
            <a:ext cx="1656184" cy="576064"/>
          </a:xfrm>
          <a:prstGeom prst="straightConnector1">
            <a:avLst/>
          </a:prstGeom>
          <a:noFill/>
          <a:ln w="25400" algn="ctr">
            <a:solidFill>
              <a:srgbClr val="C00000"/>
            </a:solidFill>
            <a:round/>
            <a:headEnd/>
            <a:tailEnd type="arrow" w="med" len="med"/>
          </a:ln>
        </p:spPr>
      </p:cxnSp>
      <p:sp>
        <p:nvSpPr>
          <p:cNvPr id="11" name="TextBox 10"/>
          <p:cNvSpPr txBox="1">
            <a:spLocks noChangeArrowheads="1"/>
          </p:cNvSpPr>
          <p:nvPr/>
        </p:nvSpPr>
        <p:spPr bwMode="auto">
          <a:xfrm>
            <a:off x="6516216" y="4581128"/>
            <a:ext cx="2664296" cy="1323439"/>
          </a:xfrm>
          <a:prstGeom prst="rect">
            <a:avLst/>
          </a:prstGeom>
          <a:noFill/>
          <a:ln w="9525">
            <a:noFill/>
            <a:miter lim="800000"/>
            <a:headEnd/>
            <a:tailEnd/>
          </a:ln>
        </p:spPr>
        <p:txBody>
          <a:bodyPr wrap="square">
            <a:spAutoFit/>
          </a:bodyPr>
          <a:lstStyle/>
          <a:p>
            <a:pPr eaLnBrk="0" hangingPunct="0">
              <a:spcBef>
                <a:spcPct val="20000"/>
              </a:spcBef>
            </a:pPr>
            <a:r>
              <a:rPr lang="en-GB" sz="2000" dirty="0" smtClean="0">
                <a:solidFill>
                  <a:srgbClr val="C00000"/>
                </a:solidFill>
                <a:latin typeface="Calibri" pitchFamily="34" charset="0"/>
              </a:rPr>
              <a:t>Does appear to be real </a:t>
            </a:r>
            <a:r>
              <a:rPr lang="en-GB" sz="2000" dirty="0" err="1" smtClean="0">
                <a:solidFill>
                  <a:srgbClr val="C00000"/>
                </a:solidFill>
                <a:latin typeface="Calibri" pitchFamily="34" charset="0"/>
              </a:rPr>
              <a:t>dissaving</a:t>
            </a:r>
            <a:r>
              <a:rPr lang="en-GB" sz="2000" dirty="0" smtClean="0">
                <a:solidFill>
                  <a:srgbClr val="C00000"/>
                </a:solidFill>
                <a:latin typeface="Calibri" pitchFamily="34" charset="0"/>
              </a:rPr>
              <a:t> at older ages (although most may be private pensions)</a:t>
            </a:r>
            <a:endParaRPr lang="en-US" sz="2000" dirty="0">
              <a:solidFill>
                <a:srgbClr val="C00000"/>
              </a:solidFill>
              <a:latin typeface="Calibri"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latin typeface="Calibri" pitchFamily="34" charset="0"/>
                <a:cs typeface="Calibri" pitchFamily="34" charset="0"/>
              </a:rPr>
              <a:t>Components of consumption, UK (2007)</a:t>
            </a:r>
            <a:endParaRPr lang="en-GB" b="0" dirty="0">
              <a:latin typeface="Calibri" pitchFamily="34" charset="0"/>
              <a:cs typeface="Calibri" pitchFamily="34" charset="0"/>
            </a:endParaRPr>
          </a:p>
        </p:txBody>
      </p:sp>
      <p:pic>
        <p:nvPicPr>
          <p:cNvPr id="55297" name="Picture 1"/>
          <p:cNvPicPr>
            <a:picLocks noChangeAspect="1" noChangeArrowheads="1"/>
          </p:cNvPicPr>
          <p:nvPr/>
        </p:nvPicPr>
        <p:blipFill>
          <a:blip r:embed="rId2" cstate="print"/>
          <a:srcRect/>
          <a:stretch>
            <a:fillRect/>
          </a:stretch>
        </p:blipFill>
        <p:spPr bwMode="auto">
          <a:xfrm>
            <a:off x="1403648" y="1772816"/>
            <a:ext cx="6120680" cy="4777878"/>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latin typeface="Calibri" pitchFamily="34" charset="0"/>
                <a:cs typeface="Calibri" pitchFamily="34" charset="0"/>
              </a:rPr>
              <a:t>Comparison with other NTA countries</a:t>
            </a:r>
            <a:endParaRPr lang="en-GB" b="0" dirty="0">
              <a:latin typeface="Calibri" pitchFamily="34" charset="0"/>
              <a:cs typeface="Calibri" pitchFamily="34" charset="0"/>
            </a:endParaRPr>
          </a:p>
        </p:txBody>
      </p:sp>
      <p:sp>
        <p:nvSpPr>
          <p:cNvPr id="3" name="Content Placeholder 2"/>
          <p:cNvSpPr>
            <a:spLocks noGrp="1"/>
          </p:cNvSpPr>
          <p:nvPr>
            <p:ph idx="1"/>
          </p:nvPr>
        </p:nvSpPr>
        <p:spPr/>
        <p:txBody>
          <a:bodyPr/>
          <a:lstStyle/>
          <a:p>
            <a:r>
              <a:rPr lang="en-GB" sz="2000" dirty="0" smtClean="0">
                <a:latin typeface="Calibri" pitchFamily="34" charset="0"/>
                <a:cs typeface="Calibri" pitchFamily="34" charset="0"/>
              </a:rPr>
              <a:t>NTA results are available on the NTA website for project members (</a:t>
            </a:r>
            <a:r>
              <a:rPr lang="en-GB" sz="2000" dirty="0" smtClean="0">
                <a:latin typeface="Calibri" pitchFamily="34" charset="0"/>
                <a:cs typeface="Calibri" pitchFamily="34" charset="0"/>
                <a:hlinkClick r:id="rId2"/>
              </a:rPr>
              <a:t>www.ntaccounts.org</a:t>
            </a:r>
            <a:r>
              <a:rPr lang="en-GB" sz="2000" dirty="0" smtClean="0">
                <a:latin typeface="Calibri" pitchFamily="34" charset="0"/>
                <a:cs typeface="Calibri" pitchFamily="34" charset="0"/>
              </a:rPr>
              <a:t>)</a:t>
            </a:r>
          </a:p>
          <a:p>
            <a:r>
              <a:rPr lang="en-GB" sz="2000" dirty="0" smtClean="0">
                <a:latin typeface="Calibri" pitchFamily="34" charset="0"/>
                <a:cs typeface="Calibri" pitchFamily="34" charset="0"/>
              </a:rPr>
              <a:t>This allows detailed comparisons of NTA quantities between NTA countries</a:t>
            </a:r>
          </a:p>
          <a:p>
            <a:r>
              <a:rPr lang="en-GB" sz="2000" dirty="0" smtClean="0">
                <a:latin typeface="Calibri" pitchFamily="34" charset="0"/>
                <a:cs typeface="Calibri" pitchFamily="34" charset="0"/>
              </a:rPr>
              <a:t>Chose a group of ‘peer’ countries to the UK</a:t>
            </a:r>
          </a:p>
          <a:p>
            <a:endParaRPr lang="en-GB" sz="2000" dirty="0">
              <a:latin typeface="Calibri" pitchFamily="34" charset="0"/>
              <a:cs typeface="Calibri" pitchFamily="34" charset="0"/>
            </a:endParaRPr>
          </a:p>
        </p:txBody>
      </p:sp>
      <p:sp>
        <p:nvSpPr>
          <p:cNvPr id="4" name="Footer Placeholder 3"/>
          <p:cNvSpPr>
            <a:spLocks noGrp="1"/>
          </p:cNvSpPr>
          <p:nvPr>
            <p:ph type="ftr" sz="quarter" idx="10"/>
          </p:nvPr>
        </p:nvSpPr>
        <p:spPr/>
        <p:txBody>
          <a:bodyPr/>
          <a:lstStyle/>
          <a:p>
            <a:r>
              <a:rPr lang="en-GB" smtClean="0"/>
              <a:t>© Imperial College Business School</a:t>
            </a:r>
            <a:endParaRPr lang="en-GB" dirty="0"/>
          </a:p>
        </p:txBody>
      </p:sp>
      <p:graphicFrame>
        <p:nvGraphicFramePr>
          <p:cNvPr id="5" name="Table 4"/>
          <p:cNvGraphicFramePr>
            <a:graphicFrameLocks noGrp="1"/>
          </p:cNvGraphicFramePr>
          <p:nvPr/>
        </p:nvGraphicFramePr>
        <p:xfrm>
          <a:off x="2987824" y="3934166"/>
          <a:ext cx="4715123" cy="2375154"/>
        </p:xfrm>
        <a:graphic>
          <a:graphicData uri="http://schemas.openxmlformats.org/drawingml/2006/table">
            <a:tbl>
              <a:tblPr/>
              <a:tblGrid>
                <a:gridCol w="1426889"/>
                <a:gridCol w="3288234"/>
              </a:tblGrid>
              <a:tr h="161925">
                <a:tc>
                  <a:txBody>
                    <a:bodyPr/>
                    <a:lstStyle/>
                    <a:p>
                      <a:pPr>
                        <a:lnSpc>
                          <a:spcPct val="115000"/>
                        </a:lnSpc>
                        <a:spcAft>
                          <a:spcPts val="0"/>
                        </a:spcAft>
                      </a:pPr>
                      <a:r>
                        <a:rPr lang="en-GB" sz="1600" dirty="0">
                          <a:latin typeface="Calibri" pitchFamily="34" charset="0"/>
                          <a:ea typeface="Times New Roman"/>
                          <a:cs typeface="Calibri" pitchFamily="34" charset="0"/>
                        </a:rPr>
                        <a:t>COUNTRY</a:t>
                      </a:r>
                      <a:endParaRPr lang="en-GB" sz="1600" dirty="0">
                        <a:latin typeface="Calibri" pitchFamily="34" charset="0"/>
                        <a:ea typeface="Calibri"/>
                        <a:cs typeface="Calibri" pitchFamily="34" charset="0"/>
                      </a:endParaRPr>
                    </a:p>
                  </a:txBody>
                  <a:tcPr marL="68580" marR="68580" marT="0" marB="0">
                    <a:lnL>
                      <a:noFill/>
                    </a:lnL>
                    <a:lnR>
                      <a:noFill/>
                    </a:lnR>
                    <a:lnT>
                      <a:noFill/>
                    </a:lnT>
                    <a:lnB>
                      <a:noFill/>
                    </a:lnB>
                  </a:tcPr>
                </a:tc>
                <a:tc>
                  <a:txBody>
                    <a:bodyPr/>
                    <a:lstStyle/>
                    <a:p>
                      <a:pPr>
                        <a:lnSpc>
                          <a:spcPct val="115000"/>
                        </a:lnSpc>
                        <a:spcAft>
                          <a:spcPts val="0"/>
                        </a:spcAft>
                      </a:pPr>
                      <a:r>
                        <a:rPr lang="en-GB" sz="1600" dirty="0">
                          <a:latin typeface="Calibri" pitchFamily="34" charset="0"/>
                          <a:ea typeface="Times New Roman"/>
                          <a:cs typeface="Calibri" pitchFamily="34" charset="0"/>
                        </a:rPr>
                        <a:t>YEAR</a:t>
                      </a:r>
                      <a:endParaRPr lang="en-GB" sz="1600" dirty="0">
                        <a:latin typeface="Calibri" pitchFamily="34" charset="0"/>
                        <a:ea typeface="Calibri"/>
                        <a:cs typeface="Calibri" pitchFamily="34" charset="0"/>
                      </a:endParaRPr>
                    </a:p>
                  </a:txBody>
                  <a:tcPr marL="68580" marR="68580" marT="0" marB="0">
                    <a:lnL>
                      <a:noFill/>
                    </a:lnL>
                    <a:lnR>
                      <a:noFill/>
                    </a:lnR>
                    <a:lnT>
                      <a:noFill/>
                    </a:lnT>
                    <a:lnB>
                      <a:noFill/>
                    </a:lnB>
                  </a:tcPr>
                </a:tc>
              </a:tr>
              <a:tr h="161925">
                <a:tc>
                  <a:txBody>
                    <a:bodyPr/>
                    <a:lstStyle/>
                    <a:p>
                      <a:pPr>
                        <a:lnSpc>
                          <a:spcPct val="115000"/>
                        </a:lnSpc>
                        <a:spcAft>
                          <a:spcPts val="0"/>
                        </a:spcAft>
                      </a:pPr>
                      <a:r>
                        <a:rPr lang="en-GB" sz="1600" dirty="0">
                          <a:latin typeface="Calibri" pitchFamily="34" charset="0"/>
                          <a:ea typeface="Times New Roman"/>
                          <a:cs typeface="Calibri" pitchFamily="34" charset="0"/>
                        </a:rPr>
                        <a:t>Austria</a:t>
                      </a:r>
                      <a:endParaRPr lang="en-GB" sz="1600" dirty="0">
                        <a:latin typeface="Calibri" pitchFamily="34" charset="0"/>
                        <a:ea typeface="Calibri"/>
                        <a:cs typeface="Calibri" pitchFamily="34" charset="0"/>
                      </a:endParaRPr>
                    </a:p>
                  </a:txBody>
                  <a:tcPr marL="68580" marR="68580" marT="0" marB="0">
                    <a:lnL>
                      <a:noFill/>
                    </a:lnL>
                    <a:lnR>
                      <a:noFill/>
                    </a:lnR>
                    <a:lnT>
                      <a:noFill/>
                    </a:lnT>
                    <a:lnB>
                      <a:noFill/>
                    </a:lnB>
                  </a:tcPr>
                </a:tc>
                <a:tc>
                  <a:txBody>
                    <a:bodyPr/>
                    <a:lstStyle/>
                    <a:p>
                      <a:pPr>
                        <a:lnSpc>
                          <a:spcPct val="115000"/>
                        </a:lnSpc>
                        <a:spcAft>
                          <a:spcPts val="0"/>
                        </a:spcAft>
                      </a:pPr>
                      <a:r>
                        <a:rPr lang="en-GB" sz="1600">
                          <a:latin typeface="Calibri" pitchFamily="34" charset="0"/>
                          <a:ea typeface="Times New Roman"/>
                          <a:cs typeface="Calibri" pitchFamily="34" charset="0"/>
                        </a:rPr>
                        <a:t>2000</a:t>
                      </a:r>
                      <a:endParaRPr lang="en-GB" sz="1600">
                        <a:latin typeface="Calibri" pitchFamily="34" charset="0"/>
                        <a:ea typeface="Calibri"/>
                        <a:cs typeface="Calibri" pitchFamily="34" charset="0"/>
                      </a:endParaRPr>
                    </a:p>
                  </a:txBody>
                  <a:tcPr marL="68580" marR="68580" marT="0" marB="0">
                    <a:lnL>
                      <a:noFill/>
                    </a:lnL>
                    <a:lnR>
                      <a:noFill/>
                    </a:lnR>
                    <a:lnT>
                      <a:noFill/>
                    </a:lnT>
                    <a:lnB>
                      <a:noFill/>
                    </a:lnB>
                  </a:tcPr>
                </a:tc>
              </a:tr>
              <a:tr h="161925">
                <a:tc>
                  <a:txBody>
                    <a:bodyPr/>
                    <a:lstStyle/>
                    <a:p>
                      <a:pPr>
                        <a:lnSpc>
                          <a:spcPct val="115000"/>
                        </a:lnSpc>
                        <a:spcAft>
                          <a:spcPts val="0"/>
                        </a:spcAft>
                      </a:pPr>
                      <a:r>
                        <a:rPr lang="en-GB" sz="1600" dirty="0">
                          <a:latin typeface="Calibri" pitchFamily="34" charset="0"/>
                          <a:ea typeface="Times New Roman"/>
                          <a:cs typeface="Calibri" pitchFamily="34" charset="0"/>
                        </a:rPr>
                        <a:t>Germany</a:t>
                      </a:r>
                      <a:endParaRPr lang="en-GB" sz="1600" dirty="0">
                        <a:latin typeface="Calibri" pitchFamily="34" charset="0"/>
                        <a:ea typeface="Calibri"/>
                        <a:cs typeface="Calibri" pitchFamily="34" charset="0"/>
                      </a:endParaRPr>
                    </a:p>
                  </a:txBody>
                  <a:tcPr marL="68580" marR="68580" marT="0" marB="0">
                    <a:lnL>
                      <a:noFill/>
                    </a:lnL>
                    <a:lnR>
                      <a:noFill/>
                    </a:lnR>
                    <a:lnT>
                      <a:noFill/>
                    </a:lnT>
                    <a:lnB>
                      <a:noFill/>
                    </a:lnB>
                  </a:tcPr>
                </a:tc>
                <a:tc>
                  <a:txBody>
                    <a:bodyPr/>
                    <a:lstStyle/>
                    <a:p>
                      <a:pPr>
                        <a:lnSpc>
                          <a:spcPct val="115000"/>
                        </a:lnSpc>
                        <a:spcAft>
                          <a:spcPts val="0"/>
                        </a:spcAft>
                      </a:pPr>
                      <a:r>
                        <a:rPr lang="en-GB" sz="1600">
                          <a:latin typeface="Calibri" pitchFamily="34" charset="0"/>
                          <a:ea typeface="Times New Roman"/>
                          <a:cs typeface="Calibri" pitchFamily="34" charset="0"/>
                        </a:rPr>
                        <a:t>2003</a:t>
                      </a:r>
                      <a:endParaRPr lang="en-GB" sz="1600">
                        <a:latin typeface="Calibri" pitchFamily="34" charset="0"/>
                        <a:ea typeface="Calibri"/>
                        <a:cs typeface="Calibri" pitchFamily="34" charset="0"/>
                      </a:endParaRPr>
                    </a:p>
                  </a:txBody>
                  <a:tcPr marL="68580" marR="68580" marT="0" marB="0">
                    <a:lnL>
                      <a:noFill/>
                    </a:lnL>
                    <a:lnR>
                      <a:noFill/>
                    </a:lnR>
                    <a:lnT>
                      <a:noFill/>
                    </a:lnT>
                    <a:lnB>
                      <a:noFill/>
                    </a:lnB>
                  </a:tcPr>
                </a:tc>
              </a:tr>
              <a:tr h="161925">
                <a:tc>
                  <a:txBody>
                    <a:bodyPr/>
                    <a:lstStyle/>
                    <a:p>
                      <a:pPr>
                        <a:lnSpc>
                          <a:spcPct val="115000"/>
                        </a:lnSpc>
                        <a:spcAft>
                          <a:spcPts val="0"/>
                        </a:spcAft>
                      </a:pPr>
                      <a:r>
                        <a:rPr lang="en-GB" sz="1600">
                          <a:latin typeface="Calibri" pitchFamily="34" charset="0"/>
                          <a:ea typeface="Times New Roman"/>
                          <a:cs typeface="Calibri" pitchFamily="34" charset="0"/>
                        </a:rPr>
                        <a:t>Hungary</a:t>
                      </a:r>
                      <a:endParaRPr lang="en-GB" sz="1600">
                        <a:latin typeface="Calibri" pitchFamily="34" charset="0"/>
                        <a:ea typeface="Calibri"/>
                        <a:cs typeface="Calibri" pitchFamily="34" charset="0"/>
                      </a:endParaRPr>
                    </a:p>
                  </a:txBody>
                  <a:tcPr marL="68580" marR="68580" marT="0" marB="0">
                    <a:lnL>
                      <a:noFill/>
                    </a:lnL>
                    <a:lnR>
                      <a:noFill/>
                    </a:lnR>
                    <a:lnT>
                      <a:noFill/>
                    </a:lnT>
                    <a:lnB>
                      <a:noFill/>
                    </a:lnB>
                  </a:tcPr>
                </a:tc>
                <a:tc>
                  <a:txBody>
                    <a:bodyPr/>
                    <a:lstStyle/>
                    <a:p>
                      <a:pPr>
                        <a:lnSpc>
                          <a:spcPct val="115000"/>
                        </a:lnSpc>
                        <a:spcAft>
                          <a:spcPts val="0"/>
                        </a:spcAft>
                      </a:pPr>
                      <a:r>
                        <a:rPr lang="en-GB" sz="1600">
                          <a:latin typeface="Calibri" pitchFamily="34" charset="0"/>
                          <a:ea typeface="Times New Roman"/>
                          <a:cs typeface="Calibri" pitchFamily="34" charset="0"/>
                        </a:rPr>
                        <a:t>2005</a:t>
                      </a:r>
                      <a:endParaRPr lang="en-GB" sz="1600">
                        <a:latin typeface="Calibri" pitchFamily="34" charset="0"/>
                        <a:ea typeface="Calibri"/>
                        <a:cs typeface="Calibri" pitchFamily="34" charset="0"/>
                      </a:endParaRPr>
                    </a:p>
                  </a:txBody>
                  <a:tcPr marL="68580" marR="68580" marT="0" marB="0">
                    <a:lnL>
                      <a:noFill/>
                    </a:lnL>
                    <a:lnR>
                      <a:noFill/>
                    </a:lnR>
                    <a:lnT>
                      <a:noFill/>
                    </a:lnT>
                    <a:lnB>
                      <a:noFill/>
                    </a:lnB>
                  </a:tcPr>
                </a:tc>
              </a:tr>
              <a:tr h="161925">
                <a:tc>
                  <a:txBody>
                    <a:bodyPr/>
                    <a:lstStyle/>
                    <a:p>
                      <a:pPr>
                        <a:lnSpc>
                          <a:spcPct val="115000"/>
                        </a:lnSpc>
                        <a:spcAft>
                          <a:spcPts val="0"/>
                        </a:spcAft>
                      </a:pPr>
                      <a:r>
                        <a:rPr lang="en-GB" sz="1600">
                          <a:latin typeface="Calibri" pitchFamily="34" charset="0"/>
                          <a:ea typeface="Times New Roman"/>
                          <a:cs typeface="Calibri" pitchFamily="34" charset="0"/>
                        </a:rPr>
                        <a:t>Japan</a:t>
                      </a:r>
                      <a:endParaRPr lang="en-GB" sz="1600">
                        <a:latin typeface="Calibri" pitchFamily="34" charset="0"/>
                        <a:ea typeface="Calibri"/>
                        <a:cs typeface="Calibri" pitchFamily="34" charset="0"/>
                      </a:endParaRPr>
                    </a:p>
                  </a:txBody>
                  <a:tcPr marL="68580" marR="68580" marT="0" marB="0">
                    <a:lnL>
                      <a:noFill/>
                    </a:lnL>
                    <a:lnR>
                      <a:noFill/>
                    </a:lnR>
                    <a:lnT>
                      <a:noFill/>
                    </a:lnT>
                    <a:lnB>
                      <a:noFill/>
                    </a:lnB>
                  </a:tcPr>
                </a:tc>
                <a:tc>
                  <a:txBody>
                    <a:bodyPr/>
                    <a:lstStyle/>
                    <a:p>
                      <a:pPr>
                        <a:lnSpc>
                          <a:spcPct val="115000"/>
                        </a:lnSpc>
                        <a:spcAft>
                          <a:spcPts val="0"/>
                        </a:spcAft>
                      </a:pPr>
                      <a:r>
                        <a:rPr lang="en-GB" sz="1600">
                          <a:latin typeface="Calibri" pitchFamily="34" charset="0"/>
                          <a:ea typeface="Times New Roman"/>
                          <a:cs typeface="Calibri" pitchFamily="34" charset="0"/>
                        </a:rPr>
                        <a:t>2004</a:t>
                      </a:r>
                      <a:endParaRPr lang="en-GB" sz="1600">
                        <a:latin typeface="Calibri" pitchFamily="34" charset="0"/>
                        <a:ea typeface="Calibri"/>
                        <a:cs typeface="Calibri" pitchFamily="34" charset="0"/>
                      </a:endParaRPr>
                    </a:p>
                  </a:txBody>
                  <a:tcPr marL="68580" marR="68580" marT="0" marB="0">
                    <a:lnL>
                      <a:noFill/>
                    </a:lnL>
                    <a:lnR>
                      <a:noFill/>
                    </a:lnR>
                    <a:lnT>
                      <a:noFill/>
                    </a:lnT>
                    <a:lnB>
                      <a:noFill/>
                    </a:lnB>
                  </a:tcPr>
                </a:tc>
              </a:tr>
              <a:tr h="161925">
                <a:tc>
                  <a:txBody>
                    <a:bodyPr/>
                    <a:lstStyle/>
                    <a:p>
                      <a:pPr>
                        <a:lnSpc>
                          <a:spcPct val="115000"/>
                        </a:lnSpc>
                        <a:spcAft>
                          <a:spcPts val="0"/>
                        </a:spcAft>
                      </a:pPr>
                      <a:r>
                        <a:rPr lang="en-GB" sz="1600">
                          <a:latin typeface="Calibri" pitchFamily="34" charset="0"/>
                          <a:ea typeface="Times New Roman"/>
                          <a:cs typeface="Calibri" pitchFamily="34" charset="0"/>
                        </a:rPr>
                        <a:t>Spain</a:t>
                      </a:r>
                      <a:endParaRPr lang="en-GB" sz="1600">
                        <a:latin typeface="Calibri" pitchFamily="34" charset="0"/>
                        <a:ea typeface="Calibri"/>
                        <a:cs typeface="Calibri" pitchFamily="34" charset="0"/>
                      </a:endParaRPr>
                    </a:p>
                  </a:txBody>
                  <a:tcPr marL="68580" marR="68580" marT="0" marB="0">
                    <a:lnL>
                      <a:noFill/>
                    </a:lnL>
                    <a:lnR>
                      <a:noFill/>
                    </a:lnR>
                    <a:lnT>
                      <a:noFill/>
                    </a:lnT>
                    <a:lnB>
                      <a:noFill/>
                    </a:lnB>
                  </a:tcPr>
                </a:tc>
                <a:tc>
                  <a:txBody>
                    <a:bodyPr/>
                    <a:lstStyle/>
                    <a:p>
                      <a:pPr>
                        <a:lnSpc>
                          <a:spcPct val="115000"/>
                        </a:lnSpc>
                        <a:spcAft>
                          <a:spcPts val="0"/>
                        </a:spcAft>
                      </a:pPr>
                      <a:r>
                        <a:rPr lang="en-GB" sz="1600">
                          <a:latin typeface="Calibri" pitchFamily="34" charset="0"/>
                          <a:ea typeface="Times New Roman"/>
                          <a:cs typeface="Calibri" pitchFamily="34" charset="0"/>
                        </a:rPr>
                        <a:t>2000</a:t>
                      </a:r>
                      <a:endParaRPr lang="en-GB" sz="1600">
                        <a:latin typeface="Calibri" pitchFamily="34" charset="0"/>
                        <a:ea typeface="Calibri"/>
                        <a:cs typeface="Calibri" pitchFamily="34" charset="0"/>
                      </a:endParaRPr>
                    </a:p>
                  </a:txBody>
                  <a:tcPr marL="68580" marR="68580" marT="0" marB="0">
                    <a:lnL>
                      <a:noFill/>
                    </a:lnL>
                    <a:lnR>
                      <a:noFill/>
                    </a:lnR>
                    <a:lnT>
                      <a:noFill/>
                    </a:lnT>
                    <a:lnB>
                      <a:noFill/>
                    </a:lnB>
                  </a:tcPr>
                </a:tc>
              </a:tr>
              <a:tr h="161925">
                <a:tc>
                  <a:txBody>
                    <a:bodyPr/>
                    <a:lstStyle/>
                    <a:p>
                      <a:pPr>
                        <a:lnSpc>
                          <a:spcPct val="115000"/>
                        </a:lnSpc>
                        <a:spcAft>
                          <a:spcPts val="0"/>
                        </a:spcAft>
                      </a:pPr>
                      <a:r>
                        <a:rPr lang="en-GB" sz="1600">
                          <a:latin typeface="Calibri" pitchFamily="34" charset="0"/>
                          <a:ea typeface="Times New Roman"/>
                          <a:cs typeface="Calibri" pitchFamily="34" charset="0"/>
                        </a:rPr>
                        <a:t>Sweden</a:t>
                      </a:r>
                      <a:endParaRPr lang="en-GB" sz="1600">
                        <a:latin typeface="Calibri" pitchFamily="34" charset="0"/>
                        <a:ea typeface="Calibri"/>
                        <a:cs typeface="Calibri" pitchFamily="34" charset="0"/>
                      </a:endParaRPr>
                    </a:p>
                  </a:txBody>
                  <a:tcPr marL="68580" marR="68580" marT="0" marB="0">
                    <a:lnL>
                      <a:noFill/>
                    </a:lnL>
                    <a:lnR>
                      <a:noFill/>
                    </a:lnR>
                    <a:lnT>
                      <a:noFill/>
                    </a:lnT>
                    <a:lnB>
                      <a:noFill/>
                    </a:lnB>
                  </a:tcPr>
                </a:tc>
                <a:tc>
                  <a:txBody>
                    <a:bodyPr/>
                    <a:lstStyle/>
                    <a:p>
                      <a:pPr>
                        <a:lnSpc>
                          <a:spcPct val="115000"/>
                        </a:lnSpc>
                        <a:spcAft>
                          <a:spcPts val="0"/>
                        </a:spcAft>
                      </a:pPr>
                      <a:r>
                        <a:rPr lang="en-GB" sz="1600">
                          <a:latin typeface="Calibri" pitchFamily="34" charset="0"/>
                          <a:ea typeface="Times New Roman"/>
                          <a:cs typeface="Calibri" pitchFamily="34" charset="0"/>
                        </a:rPr>
                        <a:t>2003</a:t>
                      </a:r>
                      <a:endParaRPr lang="en-GB" sz="1600">
                        <a:latin typeface="Calibri" pitchFamily="34" charset="0"/>
                        <a:ea typeface="Calibri"/>
                        <a:cs typeface="Calibri" pitchFamily="34" charset="0"/>
                      </a:endParaRPr>
                    </a:p>
                  </a:txBody>
                  <a:tcPr marL="68580" marR="68580" marT="0" marB="0">
                    <a:lnL>
                      <a:noFill/>
                    </a:lnL>
                    <a:lnR>
                      <a:noFill/>
                    </a:lnR>
                    <a:lnT>
                      <a:noFill/>
                    </a:lnT>
                    <a:lnB>
                      <a:noFill/>
                    </a:lnB>
                  </a:tcPr>
                </a:tc>
              </a:tr>
              <a:tr h="161925">
                <a:tc>
                  <a:txBody>
                    <a:bodyPr/>
                    <a:lstStyle/>
                    <a:p>
                      <a:pPr>
                        <a:lnSpc>
                          <a:spcPct val="115000"/>
                        </a:lnSpc>
                        <a:spcAft>
                          <a:spcPts val="0"/>
                        </a:spcAft>
                      </a:pPr>
                      <a:r>
                        <a:rPr lang="en-GB" sz="1600">
                          <a:latin typeface="Calibri" pitchFamily="34" charset="0"/>
                          <a:ea typeface="Times New Roman"/>
                          <a:cs typeface="Calibri" pitchFamily="34" charset="0"/>
                        </a:rPr>
                        <a:t>UK</a:t>
                      </a:r>
                      <a:endParaRPr lang="en-GB" sz="1600">
                        <a:latin typeface="Calibri" pitchFamily="34" charset="0"/>
                        <a:ea typeface="Calibri"/>
                        <a:cs typeface="Calibri" pitchFamily="34" charset="0"/>
                      </a:endParaRPr>
                    </a:p>
                  </a:txBody>
                  <a:tcPr marL="68580" marR="68580" marT="0" marB="0">
                    <a:lnL>
                      <a:noFill/>
                    </a:lnL>
                    <a:lnR>
                      <a:noFill/>
                    </a:lnR>
                    <a:lnT>
                      <a:noFill/>
                    </a:lnT>
                    <a:lnB>
                      <a:noFill/>
                    </a:lnB>
                  </a:tcPr>
                </a:tc>
                <a:tc>
                  <a:txBody>
                    <a:bodyPr/>
                    <a:lstStyle/>
                    <a:p>
                      <a:pPr>
                        <a:lnSpc>
                          <a:spcPct val="115000"/>
                        </a:lnSpc>
                        <a:spcAft>
                          <a:spcPts val="0"/>
                        </a:spcAft>
                      </a:pPr>
                      <a:r>
                        <a:rPr lang="en-GB" sz="1600">
                          <a:latin typeface="Calibri" pitchFamily="34" charset="0"/>
                          <a:ea typeface="Times New Roman"/>
                          <a:cs typeface="Calibri" pitchFamily="34" charset="0"/>
                        </a:rPr>
                        <a:t>2007</a:t>
                      </a:r>
                      <a:endParaRPr lang="en-GB" sz="1600">
                        <a:latin typeface="Calibri" pitchFamily="34" charset="0"/>
                        <a:ea typeface="Calibri"/>
                        <a:cs typeface="Calibri" pitchFamily="34" charset="0"/>
                      </a:endParaRPr>
                    </a:p>
                  </a:txBody>
                  <a:tcPr marL="68580" marR="68580" marT="0" marB="0">
                    <a:lnL>
                      <a:noFill/>
                    </a:lnL>
                    <a:lnR>
                      <a:noFill/>
                    </a:lnR>
                    <a:lnT>
                      <a:noFill/>
                    </a:lnT>
                    <a:lnB>
                      <a:noFill/>
                    </a:lnB>
                  </a:tcPr>
                </a:tc>
              </a:tr>
              <a:tr h="161925">
                <a:tc>
                  <a:txBody>
                    <a:bodyPr/>
                    <a:lstStyle/>
                    <a:p>
                      <a:pPr>
                        <a:lnSpc>
                          <a:spcPct val="115000"/>
                        </a:lnSpc>
                        <a:spcAft>
                          <a:spcPts val="0"/>
                        </a:spcAft>
                      </a:pPr>
                      <a:r>
                        <a:rPr lang="en-GB" sz="1600">
                          <a:latin typeface="Calibri" pitchFamily="34" charset="0"/>
                          <a:ea typeface="Times New Roman"/>
                          <a:cs typeface="Calibri" pitchFamily="34" charset="0"/>
                        </a:rPr>
                        <a:t>US</a:t>
                      </a:r>
                      <a:endParaRPr lang="en-GB" sz="1600">
                        <a:latin typeface="Calibri" pitchFamily="34" charset="0"/>
                        <a:ea typeface="Calibri"/>
                        <a:cs typeface="Calibri" pitchFamily="34" charset="0"/>
                      </a:endParaRPr>
                    </a:p>
                  </a:txBody>
                  <a:tcPr marL="68580" marR="68580" marT="0" marB="0">
                    <a:lnL>
                      <a:noFill/>
                    </a:lnL>
                    <a:lnR>
                      <a:noFill/>
                    </a:lnR>
                    <a:lnT>
                      <a:noFill/>
                    </a:lnT>
                    <a:lnB>
                      <a:noFill/>
                    </a:lnB>
                  </a:tcPr>
                </a:tc>
                <a:tc>
                  <a:txBody>
                    <a:bodyPr/>
                    <a:lstStyle/>
                    <a:p>
                      <a:pPr>
                        <a:lnSpc>
                          <a:spcPct val="115000"/>
                        </a:lnSpc>
                        <a:spcAft>
                          <a:spcPts val="0"/>
                        </a:spcAft>
                      </a:pPr>
                      <a:r>
                        <a:rPr lang="en-GB" sz="1600" dirty="0">
                          <a:latin typeface="Calibri" pitchFamily="34" charset="0"/>
                          <a:ea typeface="Times New Roman"/>
                          <a:cs typeface="Calibri" pitchFamily="34" charset="0"/>
                        </a:rPr>
                        <a:t>2003</a:t>
                      </a:r>
                      <a:endParaRPr lang="en-GB" sz="1600" dirty="0">
                        <a:latin typeface="Calibri" pitchFamily="34" charset="0"/>
                        <a:ea typeface="Calibri"/>
                        <a:cs typeface="Calibri" pitchFamily="34" charset="0"/>
                      </a:endParaRPr>
                    </a:p>
                  </a:txBody>
                  <a:tcPr marL="68580" marR="68580" marT="0" marB="0">
                    <a:lnL>
                      <a:noFill/>
                    </a:lnL>
                    <a:lnR>
                      <a:noFill/>
                    </a:lnR>
                    <a:lnT>
                      <a:noFill/>
                    </a:lnT>
                    <a:lnB>
                      <a:noFill/>
                    </a:lnB>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latin typeface="Calibri" pitchFamily="34" charset="0"/>
                <a:cs typeface="Calibri" pitchFamily="34" charset="0"/>
              </a:rPr>
              <a:t>Age profiles of consumption</a:t>
            </a:r>
            <a:endParaRPr lang="en-GB" b="0" dirty="0">
              <a:latin typeface="Calibri" pitchFamily="34" charset="0"/>
              <a:cs typeface="Calibri" pitchFamily="34" charset="0"/>
            </a:endParaRPr>
          </a:p>
        </p:txBody>
      </p:sp>
      <p:sp>
        <p:nvSpPr>
          <p:cNvPr id="6" name="TextBox 9"/>
          <p:cNvSpPr txBox="1">
            <a:spLocks noChangeArrowheads="1"/>
          </p:cNvSpPr>
          <p:nvPr/>
        </p:nvSpPr>
        <p:spPr bwMode="auto">
          <a:xfrm>
            <a:off x="6948264" y="1988840"/>
            <a:ext cx="2088232" cy="1631216"/>
          </a:xfrm>
          <a:prstGeom prst="rect">
            <a:avLst/>
          </a:prstGeom>
          <a:noFill/>
          <a:ln w="9525">
            <a:noFill/>
            <a:miter lim="800000"/>
            <a:headEnd/>
            <a:tailEnd/>
          </a:ln>
        </p:spPr>
        <p:txBody>
          <a:bodyPr wrap="square">
            <a:spAutoFit/>
          </a:bodyPr>
          <a:lstStyle/>
          <a:p>
            <a:pPr eaLnBrk="0" hangingPunct="0">
              <a:spcBef>
                <a:spcPct val="20000"/>
              </a:spcBef>
            </a:pPr>
            <a:r>
              <a:rPr lang="en-US" sz="2000" dirty="0" smtClean="0">
                <a:solidFill>
                  <a:srgbClr val="C00000"/>
                </a:solidFill>
                <a:latin typeface="Calibri" pitchFamily="34" charset="0"/>
              </a:rPr>
              <a:t>All profiles scaled by average </a:t>
            </a:r>
            <a:r>
              <a:rPr lang="en-US" sz="2000" dirty="0" err="1" smtClean="0">
                <a:solidFill>
                  <a:srgbClr val="C00000"/>
                </a:solidFill>
                <a:latin typeface="Calibri" pitchFamily="34" charset="0"/>
              </a:rPr>
              <a:t>labour</a:t>
            </a:r>
            <a:r>
              <a:rPr lang="en-US" sz="2000" dirty="0" smtClean="0">
                <a:solidFill>
                  <a:srgbClr val="C00000"/>
                </a:solidFill>
                <a:latin typeface="Calibri" pitchFamily="34" charset="0"/>
              </a:rPr>
              <a:t> income between 30-49 in each country</a:t>
            </a:r>
            <a:endParaRPr lang="en-US" sz="2000" dirty="0">
              <a:solidFill>
                <a:srgbClr val="C00000"/>
              </a:solidFill>
              <a:latin typeface="Calibri" pitchFamily="34" charset="0"/>
            </a:endParaRPr>
          </a:p>
        </p:txBody>
      </p:sp>
      <p:pic>
        <p:nvPicPr>
          <p:cNvPr id="39937" name="Picture 1"/>
          <p:cNvPicPr>
            <a:picLocks noChangeAspect="1" noChangeArrowheads="1"/>
          </p:cNvPicPr>
          <p:nvPr/>
        </p:nvPicPr>
        <p:blipFill>
          <a:blip r:embed="rId2" cstate="print"/>
          <a:srcRect/>
          <a:stretch>
            <a:fillRect/>
          </a:stretch>
        </p:blipFill>
        <p:spPr bwMode="auto">
          <a:xfrm>
            <a:off x="1115616" y="1988840"/>
            <a:ext cx="5832648" cy="3976285"/>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latin typeface="Calibri" pitchFamily="34" charset="0"/>
                <a:cs typeface="Calibri" pitchFamily="34" charset="0"/>
              </a:rPr>
              <a:t>Proportion of consumption at each age which is public</a:t>
            </a:r>
            <a:endParaRPr lang="en-GB" b="0" dirty="0">
              <a:latin typeface="Calibri" pitchFamily="34" charset="0"/>
              <a:cs typeface="Calibri" pitchFamily="34" charset="0"/>
            </a:endParaRPr>
          </a:p>
        </p:txBody>
      </p:sp>
      <p:sp>
        <p:nvSpPr>
          <p:cNvPr id="6" name="TextBox 9"/>
          <p:cNvSpPr txBox="1">
            <a:spLocks noChangeArrowheads="1"/>
          </p:cNvSpPr>
          <p:nvPr/>
        </p:nvSpPr>
        <p:spPr bwMode="auto">
          <a:xfrm>
            <a:off x="6948264" y="1988840"/>
            <a:ext cx="2088232" cy="1938992"/>
          </a:xfrm>
          <a:prstGeom prst="rect">
            <a:avLst/>
          </a:prstGeom>
          <a:noFill/>
          <a:ln w="9525">
            <a:noFill/>
            <a:miter lim="800000"/>
            <a:headEnd/>
            <a:tailEnd/>
          </a:ln>
        </p:spPr>
        <p:txBody>
          <a:bodyPr wrap="square">
            <a:spAutoFit/>
          </a:bodyPr>
          <a:lstStyle/>
          <a:p>
            <a:pPr eaLnBrk="0" hangingPunct="0">
              <a:spcBef>
                <a:spcPct val="20000"/>
              </a:spcBef>
            </a:pPr>
            <a:r>
              <a:rPr lang="en-US" sz="2000" dirty="0" smtClean="0">
                <a:solidFill>
                  <a:srgbClr val="C00000"/>
                </a:solidFill>
                <a:latin typeface="Calibri" pitchFamily="34" charset="0"/>
              </a:rPr>
              <a:t>UK has average consumption at young ages but a low proportion of this is publicly financed</a:t>
            </a:r>
            <a:endParaRPr lang="en-US" sz="2000" dirty="0">
              <a:solidFill>
                <a:srgbClr val="C00000"/>
              </a:solidFill>
              <a:latin typeface="Calibri" pitchFamily="34" charset="0"/>
            </a:endParaRPr>
          </a:p>
        </p:txBody>
      </p:sp>
      <p:sp>
        <p:nvSpPr>
          <p:cNvPr id="7" name="TextBox 9"/>
          <p:cNvSpPr txBox="1">
            <a:spLocks noChangeArrowheads="1"/>
          </p:cNvSpPr>
          <p:nvPr/>
        </p:nvSpPr>
        <p:spPr bwMode="auto">
          <a:xfrm>
            <a:off x="6948264" y="4226312"/>
            <a:ext cx="2088232" cy="1631216"/>
          </a:xfrm>
          <a:prstGeom prst="rect">
            <a:avLst/>
          </a:prstGeom>
          <a:noFill/>
          <a:ln w="9525">
            <a:noFill/>
            <a:miter lim="800000"/>
            <a:headEnd/>
            <a:tailEnd/>
          </a:ln>
        </p:spPr>
        <p:txBody>
          <a:bodyPr wrap="square">
            <a:spAutoFit/>
          </a:bodyPr>
          <a:lstStyle/>
          <a:p>
            <a:pPr eaLnBrk="0" hangingPunct="0">
              <a:spcBef>
                <a:spcPct val="20000"/>
              </a:spcBef>
            </a:pPr>
            <a:r>
              <a:rPr lang="en-US" sz="2000" dirty="0" smtClean="0">
                <a:solidFill>
                  <a:srgbClr val="C00000"/>
                </a:solidFill>
                <a:latin typeface="Calibri" pitchFamily="34" charset="0"/>
              </a:rPr>
              <a:t>A much higher proportion of the consumption of the elderly is publicly financed</a:t>
            </a:r>
            <a:endParaRPr lang="en-US" sz="2000" dirty="0">
              <a:solidFill>
                <a:srgbClr val="C00000"/>
              </a:solidFill>
              <a:latin typeface="Calibri" pitchFamily="34" charset="0"/>
            </a:endParaRPr>
          </a:p>
        </p:txBody>
      </p:sp>
      <p:pic>
        <p:nvPicPr>
          <p:cNvPr id="3" name="Picture 1"/>
          <p:cNvPicPr>
            <a:picLocks noChangeAspect="1" noChangeArrowheads="1"/>
          </p:cNvPicPr>
          <p:nvPr/>
        </p:nvPicPr>
        <p:blipFill>
          <a:blip r:embed="rId2" cstate="print"/>
          <a:srcRect/>
          <a:stretch>
            <a:fillRect/>
          </a:stretch>
        </p:blipFill>
        <p:spPr bwMode="auto">
          <a:xfrm>
            <a:off x="539552" y="1988839"/>
            <a:ext cx="6120680" cy="4122091"/>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latin typeface="Calibri" pitchFamily="34" charset="0"/>
                <a:cs typeface="Calibri" pitchFamily="34" charset="0"/>
              </a:rPr>
              <a:t>Components of 65+ consumption (synthetic cohorts)</a:t>
            </a:r>
            <a:endParaRPr lang="en-GB" b="0" dirty="0">
              <a:latin typeface="Calibri" pitchFamily="34" charset="0"/>
              <a:cs typeface="Calibri" pitchFamily="34" charset="0"/>
            </a:endParaRPr>
          </a:p>
        </p:txBody>
      </p:sp>
      <p:pic>
        <p:nvPicPr>
          <p:cNvPr id="5" name="Picture 4"/>
          <p:cNvPicPr/>
          <p:nvPr/>
        </p:nvPicPr>
        <p:blipFill>
          <a:blip r:embed="rId2" cstate="print"/>
          <a:srcRect/>
          <a:stretch>
            <a:fillRect/>
          </a:stretch>
        </p:blipFill>
        <p:spPr bwMode="auto">
          <a:xfrm>
            <a:off x="1115616" y="1916832"/>
            <a:ext cx="6840760" cy="4392488"/>
          </a:xfrm>
          <a:prstGeom prst="rect">
            <a:avLst/>
          </a:prstGeom>
          <a:noFill/>
          <a:ln w="9525">
            <a:noFill/>
            <a:miter lim="800000"/>
            <a:headEnd/>
            <a:tailEnd/>
          </a:ln>
        </p:spPr>
      </p:pic>
      <p:sp>
        <p:nvSpPr>
          <p:cNvPr id="7" name="Oval 6"/>
          <p:cNvSpPr/>
          <p:nvPr/>
        </p:nvSpPr>
        <p:spPr bwMode="auto">
          <a:xfrm rot="2454907">
            <a:off x="3251532" y="4578201"/>
            <a:ext cx="1032916" cy="576064"/>
          </a:xfrm>
          <a:prstGeom prst="ellipse">
            <a:avLst/>
          </a:prstGeom>
          <a:noFill/>
          <a:ln w="254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1" u="none" strike="noStrike" cap="none" normalizeH="0" baseline="0" smtClean="0">
              <a:ln>
                <a:noFill/>
              </a:ln>
              <a:solidFill>
                <a:srgbClr val="6E6E6F"/>
              </a:solidFill>
              <a:effectLst/>
              <a:latin typeface="Verdana" charset="0"/>
              <a:cs typeface="Times New Roman" pitchFamily="26" charset="0"/>
            </a:endParaRPr>
          </a:p>
        </p:txBody>
      </p:sp>
      <p:cxnSp>
        <p:nvCxnSpPr>
          <p:cNvPr id="8" name="Straight Arrow Connector 8"/>
          <p:cNvCxnSpPr>
            <a:cxnSpLocks noChangeShapeType="1"/>
          </p:cNvCxnSpPr>
          <p:nvPr/>
        </p:nvCxnSpPr>
        <p:spPr bwMode="auto">
          <a:xfrm>
            <a:off x="2123728" y="3717032"/>
            <a:ext cx="1188131" cy="721668"/>
          </a:xfrm>
          <a:prstGeom prst="straightConnector1">
            <a:avLst/>
          </a:prstGeom>
          <a:noFill/>
          <a:ln w="25400" algn="ctr">
            <a:solidFill>
              <a:srgbClr val="C00000"/>
            </a:solidFill>
            <a:round/>
            <a:headEnd/>
            <a:tailEnd type="arrow" w="med" len="med"/>
          </a:ln>
        </p:spPr>
      </p:cxnSp>
      <p:sp>
        <p:nvSpPr>
          <p:cNvPr id="9" name="TextBox 9"/>
          <p:cNvSpPr txBox="1">
            <a:spLocks noChangeArrowheads="1"/>
          </p:cNvSpPr>
          <p:nvPr/>
        </p:nvSpPr>
        <p:spPr bwMode="auto">
          <a:xfrm>
            <a:off x="755576" y="2564904"/>
            <a:ext cx="2088232" cy="1631216"/>
          </a:xfrm>
          <a:prstGeom prst="rect">
            <a:avLst/>
          </a:prstGeom>
          <a:noFill/>
          <a:ln w="9525">
            <a:noFill/>
            <a:miter lim="800000"/>
            <a:headEnd/>
            <a:tailEnd/>
          </a:ln>
        </p:spPr>
        <p:txBody>
          <a:bodyPr wrap="square">
            <a:spAutoFit/>
          </a:bodyPr>
          <a:lstStyle/>
          <a:p>
            <a:pPr eaLnBrk="0" hangingPunct="0">
              <a:spcBef>
                <a:spcPct val="20000"/>
              </a:spcBef>
            </a:pPr>
            <a:r>
              <a:rPr lang="en-US" sz="2000" dirty="0" smtClean="0">
                <a:solidFill>
                  <a:srgbClr val="C00000"/>
                </a:solidFill>
                <a:latin typeface="Calibri" pitchFamily="34" charset="0"/>
              </a:rPr>
              <a:t>Heavy reliance on assets and </a:t>
            </a:r>
            <a:r>
              <a:rPr lang="en-US" sz="2000" dirty="0" err="1" smtClean="0">
                <a:solidFill>
                  <a:srgbClr val="C00000"/>
                </a:solidFill>
                <a:latin typeface="Calibri" pitchFamily="34" charset="0"/>
              </a:rPr>
              <a:t>labour</a:t>
            </a:r>
            <a:r>
              <a:rPr lang="en-US" sz="2000" dirty="0" smtClean="0">
                <a:solidFill>
                  <a:srgbClr val="C00000"/>
                </a:solidFill>
                <a:latin typeface="Calibri" pitchFamily="34" charset="0"/>
              </a:rPr>
              <a:t> income to finance old-age consumption</a:t>
            </a:r>
            <a:endParaRPr lang="en-US" sz="2000" dirty="0">
              <a:solidFill>
                <a:srgbClr val="C00000"/>
              </a:solidFill>
              <a:latin typeface="Calibri" pitchFamily="34" charset="0"/>
            </a:endParaRPr>
          </a:p>
        </p:txBody>
      </p:sp>
      <p:sp>
        <p:nvSpPr>
          <p:cNvPr id="12" name="Oval 11"/>
          <p:cNvSpPr/>
          <p:nvPr/>
        </p:nvSpPr>
        <p:spPr bwMode="auto">
          <a:xfrm rot="2454907">
            <a:off x="4115628" y="3161122"/>
            <a:ext cx="1032916" cy="576064"/>
          </a:xfrm>
          <a:prstGeom prst="ellipse">
            <a:avLst/>
          </a:prstGeom>
          <a:noFill/>
          <a:ln w="25400"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1" u="none" strike="noStrike" cap="none" normalizeH="0" baseline="0" smtClean="0">
              <a:ln>
                <a:noFill/>
              </a:ln>
              <a:solidFill>
                <a:srgbClr val="6E6E6F"/>
              </a:solidFill>
              <a:effectLst/>
              <a:latin typeface="Verdana" charset="0"/>
              <a:cs typeface="Times New Roman" pitchFamily="26" charset="0"/>
            </a:endParaRPr>
          </a:p>
        </p:txBody>
      </p:sp>
      <p:cxnSp>
        <p:nvCxnSpPr>
          <p:cNvPr id="13" name="Straight Arrow Connector 8"/>
          <p:cNvCxnSpPr>
            <a:cxnSpLocks noChangeShapeType="1"/>
          </p:cNvCxnSpPr>
          <p:nvPr/>
        </p:nvCxnSpPr>
        <p:spPr bwMode="auto">
          <a:xfrm rot="10800000" flipV="1">
            <a:off x="5040052" y="2924944"/>
            <a:ext cx="1620181" cy="289620"/>
          </a:xfrm>
          <a:prstGeom prst="straightConnector1">
            <a:avLst/>
          </a:prstGeom>
          <a:noFill/>
          <a:ln w="25400" algn="ctr">
            <a:solidFill>
              <a:srgbClr val="0070C0"/>
            </a:solidFill>
            <a:round/>
            <a:headEnd/>
            <a:tailEnd type="arrow" w="med" len="med"/>
          </a:ln>
        </p:spPr>
      </p:cxnSp>
      <p:sp>
        <p:nvSpPr>
          <p:cNvPr id="14" name="TextBox 9"/>
          <p:cNvSpPr txBox="1">
            <a:spLocks noChangeArrowheads="1"/>
          </p:cNvSpPr>
          <p:nvPr/>
        </p:nvSpPr>
        <p:spPr bwMode="auto">
          <a:xfrm>
            <a:off x="6588224" y="2564904"/>
            <a:ext cx="2088232" cy="707886"/>
          </a:xfrm>
          <a:prstGeom prst="rect">
            <a:avLst/>
          </a:prstGeom>
          <a:noFill/>
          <a:ln w="9525">
            <a:noFill/>
            <a:miter lim="800000"/>
            <a:headEnd/>
            <a:tailEnd/>
          </a:ln>
        </p:spPr>
        <p:txBody>
          <a:bodyPr wrap="square">
            <a:spAutoFit/>
          </a:bodyPr>
          <a:lstStyle/>
          <a:p>
            <a:pPr eaLnBrk="0" hangingPunct="0">
              <a:spcBef>
                <a:spcPct val="20000"/>
              </a:spcBef>
            </a:pPr>
            <a:r>
              <a:rPr lang="en-US" sz="2000" dirty="0" smtClean="0">
                <a:solidFill>
                  <a:srgbClr val="0070C0"/>
                </a:solidFill>
                <a:latin typeface="Calibri" pitchFamily="34" charset="0"/>
              </a:rPr>
              <a:t>Heavy reliance on transfers</a:t>
            </a:r>
            <a:endParaRPr lang="en-US" sz="2000" dirty="0">
              <a:solidFill>
                <a:srgbClr val="0070C0"/>
              </a:solidFill>
              <a:latin typeface="Calibri"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latin typeface="Calibri" pitchFamily="34" charset="0"/>
                <a:cs typeface="Calibri" pitchFamily="34" charset="0"/>
              </a:rPr>
              <a:t>Components of 0-19 consumption (synthetic cohorts)</a:t>
            </a:r>
            <a:endParaRPr lang="en-GB" b="0" dirty="0">
              <a:latin typeface="Calibri" pitchFamily="34" charset="0"/>
              <a:cs typeface="Calibri" pitchFamily="34" charset="0"/>
            </a:endParaRPr>
          </a:p>
        </p:txBody>
      </p:sp>
      <p:sp>
        <p:nvSpPr>
          <p:cNvPr id="4" name="Footer Placeholder 3"/>
          <p:cNvSpPr>
            <a:spLocks noGrp="1"/>
          </p:cNvSpPr>
          <p:nvPr>
            <p:ph type="ftr" sz="quarter" idx="10"/>
          </p:nvPr>
        </p:nvSpPr>
        <p:spPr/>
        <p:txBody>
          <a:bodyPr/>
          <a:lstStyle/>
          <a:p>
            <a:r>
              <a:rPr lang="en-GB" smtClean="0"/>
              <a:t>© Imperial College Business School</a:t>
            </a:r>
            <a:endParaRPr lang="en-GB" dirty="0"/>
          </a:p>
        </p:txBody>
      </p:sp>
      <p:pic>
        <p:nvPicPr>
          <p:cNvPr id="5" name="Picture 4"/>
          <p:cNvPicPr/>
          <p:nvPr/>
        </p:nvPicPr>
        <p:blipFill>
          <a:blip r:embed="rId2" cstate="print"/>
          <a:srcRect/>
          <a:stretch>
            <a:fillRect/>
          </a:stretch>
        </p:blipFill>
        <p:spPr bwMode="auto">
          <a:xfrm>
            <a:off x="1691680" y="2492896"/>
            <a:ext cx="5569115" cy="3790950"/>
          </a:xfrm>
          <a:prstGeom prst="rect">
            <a:avLst/>
          </a:prstGeom>
          <a:noFill/>
          <a:ln w="9525">
            <a:noFill/>
            <a:miter lim="800000"/>
            <a:headEnd/>
            <a:tailEnd/>
          </a:ln>
        </p:spPr>
      </p:pic>
      <p:sp>
        <p:nvSpPr>
          <p:cNvPr id="6" name="Oval 5"/>
          <p:cNvSpPr/>
          <p:nvPr/>
        </p:nvSpPr>
        <p:spPr bwMode="auto">
          <a:xfrm rot="2454907">
            <a:off x="3197016" y="3741622"/>
            <a:ext cx="1032916" cy="1069263"/>
          </a:xfrm>
          <a:prstGeom prst="ellipse">
            <a:avLst/>
          </a:prstGeom>
          <a:noFill/>
          <a:ln w="254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1" u="none" strike="noStrike" cap="none" normalizeH="0" baseline="0" smtClean="0">
              <a:ln>
                <a:noFill/>
              </a:ln>
              <a:solidFill>
                <a:srgbClr val="6E6E6F"/>
              </a:solidFill>
              <a:effectLst/>
              <a:latin typeface="Verdana" charset="0"/>
              <a:cs typeface="Times New Roman" pitchFamily="26" charset="0"/>
            </a:endParaRPr>
          </a:p>
        </p:txBody>
      </p:sp>
      <p:cxnSp>
        <p:nvCxnSpPr>
          <p:cNvPr id="7" name="Straight Arrow Connector 8"/>
          <p:cNvCxnSpPr>
            <a:cxnSpLocks noChangeShapeType="1"/>
          </p:cNvCxnSpPr>
          <p:nvPr/>
        </p:nvCxnSpPr>
        <p:spPr bwMode="auto">
          <a:xfrm>
            <a:off x="1907704" y="3313403"/>
            <a:ext cx="1188131" cy="721668"/>
          </a:xfrm>
          <a:prstGeom prst="straightConnector1">
            <a:avLst/>
          </a:prstGeom>
          <a:noFill/>
          <a:ln w="25400" algn="ctr">
            <a:solidFill>
              <a:srgbClr val="C00000"/>
            </a:solidFill>
            <a:round/>
            <a:headEnd/>
            <a:tailEnd type="arrow" w="med" len="med"/>
          </a:ln>
        </p:spPr>
      </p:cxnSp>
      <p:sp>
        <p:nvSpPr>
          <p:cNvPr id="8" name="TextBox 9"/>
          <p:cNvSpPr txBox="1">
            <a:spLocks noChangeArrowheads="1"/>
          </p:cNvSpPr>
          <p:nvPr/>
        </p:nvSpPr>
        <p:spPr bwMode="auto">
          <a:xfrm>
            <a:off x="395536" y="2085816"/>
            <a:ext cx="2088232" cy="1631216"/>
          </a:xfrm>
          <a:prstGeom prst="rect">
            <a:avLst/>
          </a:prstGeom>
          <a:noFill/>
          <a:ln w="9525">
            <a:noFill/>
            <a:miter lim="800000"/>
            <a:headEnd/>
            <a:tailEnd/>
          </a:ln>
        </p:spPr>
        <p:txBody>
          <a:bodyPr wrap="square">
            <a:spAutoFit/>
          </a:bodyPr>
          <a:lstStyle/>
          <a:p>
            <a:pPr eaLnBrk="0" hangingPunct="0">
              <a:spcBef>
                <a:spcPct val="20000"/>
              </a:spcBef>
            </a:pPr>
            <a:r>
              <a:rPr lang="en-US" sz="2000" dirty="0" smtClean="0">
                <a:solidFill>
                  <a:srgbClr val="C00000"/>
                </a:solidFill>
                <a:latin typeface="Calibri" pitchFamily="34" charset="0"/>
              </a:rPr>
              <a:t>Much less variation between countries than with old-age consumption</a:t>
            </a:r>
            <a:endParaRPr lang="en-US" sz="2000" dirty="0">
              <a:solidFill>
                <a:srgbClr val="C00000"/>
              </a:solidFill>
              <a:latin typeface="Calibri" pitchFamily="34" charset="0"/>
            </a:endParaRPr>
          </a:p>
        </p:txBody>
      </p:sp>
      <p:sp>
        <p:nvSpPr>
          <p:cNvPr id="10" name="TextBox 9"/>
          <p:cNvSpPr txBox="1">
            <a:spLocks noChangeArrowheads="1"/>
          </p:cNvSpPr>
          <p:nvPr/>
        </p:nvSpPr>
        <p:spPr bwMode="auto">
          <a:xfrm>
            <a:off x="6084168" y="2949912"/>
            <a:ext cx="2088232" cy="1938992"/>
          </a:xfrm>
          <a:prstGeom prst="rect">
            <a:avLst/>
          </a:prstGeom>
          <a:noFill/>
          <a:ln w="9525">
            <a:noFill/>
            <a:miter lim="800000"/>
            <a:headEnd/>
            <a:tailEnd/>
          </a:ln>
        </p:spPr>
        <p:txBody>
          <a:bodyPr wrap="square">
            <a:spAutoFit/>
          </a:bodyPr>
          <a:lstStyle/>
          <a:p>
            <a:pPr eaLnBrk="0" hangingPunct="0">
              <a:spcBef>
                <a:spcPct val="20000"/>
              </a:spcBef>
            </a:pPr>
            <a:r>
              <a:rPr lang="en-US" sz="2000" dirty="0" smtClean="0">
                <a:solidFill>
                  <a:srgbClr val="0070C0"/>
                </a:solidFill>
                <a:latin typeface="Calibri" pitchFamily="34" charset="0"/>
              </a:rPr>
              <a:t>UK relies more heavily on private transfers than its peer countries appear to do, including the US</a:t>
            </a:r>
            <a:endParaRPr lang="en-US" sz="2000" dirty="0">
              <a:solidFill>
                <a:srgbClr val="0070C0"/>
              </a:solidFill>
              <a:latin typeface="Calibri"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latin typeface="Calibri" pitchFamily="34" charset="0"/>
                <a:cs typeface="Calibri" pitchFamily="34" charset="0"/>
              </a:rPr>
              <a:t>Applications: </a:t>
            </a:r>
            <a:r>
              <a:rPr lang="en-GB" b="0" i="1" dirty="0" smtClean="0">
                <a:latin typeface="Calibri" pitchFamily="34" charset="0"/>
                <a:cs typeface="Calibri" pitchFamily="34" charset="0"/>
              </a:rPr>
              <a:t>Are we life-cycle savers?</a:t>
            </a:r>
            <a:endParaRPr lang="en-GB" b="0" dirty="0">
              <a:latin typeface="Calibri" pitchFamily="34" charset="0"/>
              <a:cs typeface="Calibri" pitchFamily="34" charset="0"/>
            </a:endParaRPr>
          </a:p>
        </p:txBody>
      </p:sp>
      <p:sp>
        <p:nvSpPr>
          <p:cNvPr id="3" name="Content Placeholder 2"/>
          <p:cNvSpPr>
            <a:spLocks noGrp="1"/>
          </p:cNvSpPr>
          <p:nvPr>
            <p:ph idx="1"/>
          </p:nvPr>
        </p:nvSpPr>
        <p:spPr/>
        <p:txBody>
          <a:bodyPr/>
          <a:lstStyle/>
          <a:p>
            <a:r>
              <a:rPr lang="en-GB" sz="2000" dirty="0" smtClean="0">
                <a:latin typeface="Calibri" pitchFamily="34" charset="0"/>
                <a:cs typeface="Calibri" pitchFamily="34" charset="0"/>
              </a:rPr>
              <a:t>Previous attempts to test the life-cycle model of consumption and saving have suffered from the problem that they have not had a comprehensive measure of wealth, including (private) transfer wealth</a:t>
            </a:r>
          </a:p>
          <a:p>
            <a:r>
              <a:rPr lang="en-GB" sz="2000" dirty="0" smtClean="0">
                <a:latin typeface="Calibri" pitchFamily="34" charset="0"/>
                <a:cs typeface="Calibri" pitchFamily="34" charset="0"/>
              </a:rPr>
              <a:t>NTA’s provide this measure of wealth (provided you are willing to make some strong assumptions)</a:t>
            </a:r>
          </a:p>
        </p:txBody>
      </p:sp>
      <p:pic>
        <p:nvPicPr>
          <p:cNvPr id="35841" name="Picture 1"/>
          <p:cNvPicPr>
            <a:picLocks noChangeAspect="1" noChangeArrowheads="1"/>
          </p:cNvPicPr>
          <p:nvPr/>
        </p:nvPicPr>
        <p:blipFill>
          <a:blip r:embed="rId2" cstate="print"/>
          <a:srcRect/>
          <a:stretch>
            <a:fillRect/>
          </a:stretch>
        </p:blipFill>
        <p:spPr bwMode="auto">
          <a:xfrm>
            <a:off x="1979712" y="3645024"/>
            <a:ext cx="4914156" cy="2984671"/>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latin typeface="Calibri" pitchFamily="34" charset="0"/>
                <a:cs typeface="Calibri" pitchFamily="34" charset="0"/>
              </a:rPr>
              <a:t>Some theory</a:t>
            </a:r>
            <a:endParaRPr lang="en-GB" b="0" dirty="0">
              <a:latin typeface="Calibri" pitchFamily="34" charset="0"/>
              <a:cs typeface="Calibri" pitchFamily="34" charset="0"/>
            </a:endParaRPr>
          </a:p>
        </p:txBody>
      </p:sp>
      <p:sp>
        <p:nvSpPr>
          <p:cNvPr id="3" name="Content Placeholder 2"/>
          <p:cNvSpPr>
            <a:spLocks noGrp="1"/>
          </p:cNvSpPr>
          <p:nvPr>
            <p:ph idx="1"/>
          </p:nvPr>
        </p:nvSpPr>
        <p:spPr/>
        <p:txBody>
          <a:bodyPr/>
          <a:lstStyle/>
          <a:p>
            <a:r>
              <a:rPr lang="en-GB" dirty="0" smtClean="0">
                <a:latin typeface="Calibri" pitchFamily="34" charset="0"/>
                <a:cs typeface="Calibri" pitchFamily="34" charset="0"/>
              </a:rPr>
              <a:t>Consider a life-cycle model of consumption and savings, with no bequest motives, no uncertainty, labour and transfer income, and mortality:</a:t>
            </a:r>
          </a:p>
          <a:p>
            <a:endParaRPr lang="en-GB" dirty="0" smtClean="0">
              <a:latin typeface="Calibri" pitchFamily="34" charset="0"/>
              <a:cs typeface="Calibri" pitchFamily="34" charset="0"/>
            </a:endParaRPr>
          </a:p>
          <a:p>
            <a:endParaRPr lang="en-GB" dirty="0" smtClean="0">
              <a:latin typeface="Calibri" pitchFamily="34" charset="0"/>
              <a:cs typeface="Calibri" pitchFamily="34" charset="0"/>
            </a:endParaRPr>
          </a:p>
          <a:p>
            <a:r>
              <a:rPr lang="en-GB" dirty="0" smtClean="0">
                <a:latin typeface="Calibri" pitchFamily="34" charset="0"/>
                <a:cs typeface="Calibri" pitchFamily="34" charset="0"/>
              </a:rPr>
              <a:t>Model solution given by:</a:t>
            </a:r>
            <a:endParaRPr lang="en-GB" dirty="0">
              <a:latin typeface="Calibri" pitchFamily="34" charset="0"/>
              <a:cs typeface="Calibri" pitchFamily="34" charset="0"/>
            </a:endParaRPr>
          </a:p>
        </p:txBody>
      </p:sp>
      <p:sp>
        <p:nvSpPr>
          <p:cNvPr id="348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34817" name="Object 1"/>
          <p:cNvGraphicFramePr>
            <a:graphicFrameLocks noChangeAspect="1"/>
          </p:cNvGraphicFramePr>
          <p:nvPr/>
        </p:nvGraphicFramePr>
        <p:xfrm>
          <a:off x="1331640" y="3025129"/>
          <a:ext cx="6408712" cy="835919"/>
        </p:xfrm>
        <a:graphic>
          <a:graphicData uri="http://schemas.openxmlformats.org/presentationml/2006/ole">
            <p:oleObj spid="_x0000_s34817" name="Equation" r:id="rId3" imgW="3289300" imgH="431800" progId="Equation.DSMT4">
              <p:embed/>
            </p:oleObj>
          </a:graphicData>
        </a:graphic>
      </p:graphicFrame>
      <p:sp>
        <p:nvSpPr>
          <p:cNvPr id="348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34819" name="Object 3"/>
          <p:cNvGraphicFramePr>
            <a:graphicFrameLocks noChangeAspect="1"/>
          </p:cNvGraphicFramePr>
          <p:nvPr/>
        </p:nvGraphicFramePr>
        <p:xfrm>
          <a:off x="1403647" y="4509120"/>
          <a:ext cx="4861701" cy="1656184"/>
        </p:xfrm>
        <a:graphic>
          <a:graphicData uri="http://schemas.openxmlformats.org/presentationml/2006/ole">
            <p:oleObj spid="_x0000_s34819" name="Equation" r:id="rId4" imgW="2603500" imgH="889000" progId="Equation.DSMT4">
              <p:embed/>
            </p:oleObj>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latin typeface="Calibri" pitchFamily="34" charset="0"/>
                <a:cs typeface="Calibri" pitchFamily="34" charset="0"/>
              </a:rPr>
              <a:t>Average propensity to consume out of wealth</a:t>
            </a:r>
            <a:endParaRPr lang="en-GB" b="0" dirty="0">
              <a:latin typeface="Calibri" pitchFamily="34" charset="0"/>
              <a:cs typeface="Calibri" pitchFamily="34" charset="0"/>
            </a:endParaRPr>
          </a:p>
        </p:txBody>
      </p:sp>
      <p:sp>
        <p:nvSpPr>
          <p:cNvPr id="3" name="Content Placeholder 2"/>
          <p:cNvSpPr>
            <a:spLocks noGrp="1"/>
          </p:cNvSpPr>
          <p:nvPr>
            <p:ph idx="1"/>
          </p:nvPr>
        </p:nvSpPr>
        <p:spPr/>
        <p:txBody>
          <a:bodyPr/>
          <a:lstStyle/>
          <a:p>
            <a:r>
              <a:rPr lang="en-GB" sz="2000" dirty="0" smtClean="0">
                <a:latin typeface="Calibri" pitchFamily="34" charset="0"/>
                <a:cs typeface="Calibri" pitchFamily="34" charset="0"/>
              </a:rPr>
              <a:t>Average propensity to consume out of total wealth at age </a:t>
            </a:r>
            <a:r>
              <a:rPr lang="en-GB" sz="2000" i="1" dirty="0" err="1" smtClean="0">
                <a:latin typeface="Calibri" pitchFamily="34" charset="0"/>
                <a:cs typeface="Calibri" pitchFamily="34" charset="0"/>
              </a:rPr>
              <a:t>i</a:t>
            </a:r>
            <a:r>
              <a:rPr lang="en-GB" sz="2000" i="1" dirty="0" smtClean="0">
                <a:latin typeface="Calibri" pitchFamily="34" charset="0"/>
                <a:cs typeface="Calibri" pitchFamily="34" charset="0"/>
              </a:rPr>
              <a:t> </a:t>
            </a:r>
            <a:r>
              <a:rPr lang="en-GB" sz="2000" dirty="0" smtClean="0">
                <a:latin typeface="Calibri" pitchFamily="34" charset="0"/>
                <a:cs typeface="Calibri" pitchFamily="34" charset="0"/>
              </a:rPr>
              <a:t>is defined as:</a:t>
            </a:r>
          </a:p>
          <a:p>
            <a:endParaRPr lang="en-GB" sz="2000" dirty="0" smtClean="0">
              <a:latin typeface="Calibri" pitchFamily="34" charset="0"/>
              <a:cs typeface="Calibri" pitchFamily="34" charset="0"/>
            </a:endParaRPr>
          </a:p>
          <a:p>
            <a:endParaRPr lang="en-GB" sz="2000" dirty="0" smtClean="0">
              <a:latin typeface="Calibri" pitchFamily="34" charset="0"/>
              <a:cs typeface="Calibri" pitchFamily="34" charset="0"/>
            </a:endParaRPr>
          </a:p>
          <a:p>
            <a:pPr>
              <a:buNone/>
            </a:pPr>
            <a:endParaRPr lang="en-GB" sz="2000" dirty="0" smtClean="0">
              <a:latin typeface="Calibri" pitchFamily="34" charset="0"/>
              <a:cs typeface="Calibri" pitchFamily="34" charset="0"/>
            </a:endParaRPr>
          </a:p>
          <a:p>
            <a:r>
              <a:rPr lang="en-GB" sz="2000" dirty="0" smtClean="0">
                <a:latin typeface="Calibri" pitchFamily="34" charset="0"/>
                <a:cs typeface="Calibri" pitchFamily="34" charset="0"/>
              </a:rPr>
              <a:t>Which using the solution to the model can be rewritten as:</a:t>
            </a:r>
          </a:p>
          <a:p>
            <a:endParaRPr lang="en-GB" sz="2000" dirty="0" smtClean="0">
              <a:latin typeface="Calibri" pitchFamily="34" charset="0"/>
              <a:cs typeface="Calibri" pitchFamily="34" charset="0"/>
            </a:endParaRPr>
          </a:p>
          <a:p>
            <a:endParaRPr lang="en-GB" sz="2000" dirty="0" smtClean="0">
              <a:latin typeface="Calibri" pitchFamily="34" charset="0"/>
              <a:cs typeface="Calibri" pitchFamily="34" charset="0"/>
            </a:endParaRPr>
          </a:p>
          <a:p>
            <a:endParaRPr lang="en-GB" sz="2000" dirty="0" smtClean="0">
              <a:latin typeface="Calibri" pitchFamily="34" charset="0"/>
              <a:cs typeface="Calibri" pitchFamily="34" charset="0"/>
            </a:endParaRPr>
          </a:p>
          <a:p>
            <a:endParaRPr lang="en-GB" sz="2000" dirty="0" smtClean="0">
              <a:latin typeface="Calibri" pitchFamily="34" charset="0"/>
              <a:cs typeface="Calibri" pitchFamily="34" charset="0"/>
            </a:endParaRPr>
          </a:p>
          <a:p>
            <a:endParaRPr lang="en-GB" sz="2000" dirty="0" smtClean="0">
              <a:latin typeface="Calibri" pitchFamily="34" charset="0"/>
              <a:cs typeface="Calibri" pitchFamily="34" charset="0"/>
            </a:endParaRPr>
          </a:p>
          <a:p>
            <a:r>
              <a:rPr lang="en-GB" sz="2000" dirty="0" smtClean="0">
                <a:latin typeface="Calibri" pitchFamily="34" charset="0"/>
                <a:cs typeface="Calibri" pitchFamily="34" charset="0"/>
              </a:rPr>
              <a:t>(Which in turn allows us to estimate rho by age, provided we know r, gamma and the mortality probabilities)</a:t>
            </a:r>
            <a:endParaRPr lang="en-GB" sz="2000" dirty="0">
              <a:latin typeface="Calibri" pitchFamily="34" charset="0"/>
              <a:cs typeface="Calibri" pitchFamily="34" charset="0"/>
            </a:endParaRPr>
          </a:p>
        </p:txBody>
      </p:sp>
      <p:sp>
        <p:nvSpPr>
          <p:cNvPr id="4" name="Footer Placeholder 3"/>
          <p:cNvSpPr>
            <a:spLocks noGrp="1"/>
          </p:cNvSpPr>
          <p:nvPr>
            <p:ph type="ftr" sz="quarter" idx="10"/>
          </p:nvPr>
        </p:nvSpPr>
        <p:spPr/>
        <p:txBody>
          <a:bodyPr/>
          <a:lstStyle/>
          <a:p>
            <a:r>
              <a:rPr lang="en-GB" smtClean="0"/>
              <a:t>© Imperial College Business School</a:t>
            </a:r>
            <a:endParaRPr lang="en-GB" dirty="0"/>
          </a:p>
        </p:txBody>
      </p:sp>
      <p:sp>
        <p:nvSpPr>
          <p:cNvPr id="41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41985" name="Object 1"/>
          <p:cNvGraphicFramePr>
            <a:graphicFrameLocks noChangeAspect="1"/>
          </p:cNvGraphicFramePr>
          <p:nvPr/>
        </p:nvGraphicFramePr>
        <p:xfrm>
          <a:off x="1763688" y="2348880"/>
          <a:ext cx="4597979" cy="1052736"/>
        </p:xfrm>
        <a:graphic>
          <a:graphicData uri="http://schemas.openxmlformats.org/presentationml/2006/ole">
            <p:oleObj spid="_x0000_s41985" name="Equation" r:id="rId3" imgW="2832100" imgH="647700" progId="Equation.DSMT4">
              <p:embed/>
            </p:oleObj>
          </a:graphicData>
        </a:graphic>
      </p:graphicFrame>
      <p:sp>
        <p:nvSpPr>
          <p:cNvPr id="419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41987" name="Object 3"/>
          <p:cNvGraphicFramePr>
            <a:graphicFrameLocks noChangeAspect="1"/>
          </p:cNvGraphicFramePr>
          <p:nvPr/>
        </p:nvGraphicFramePr>
        <p:xfrm>
          <a:off x="1691680" y="3861048"/>
          <a:ext cx="4176464" cy="1590269"/>
        </p:xfrm>
        <a:graphic>
          <a:graphicData uri="http://schemas.openxmlformats.org/presentationml/2006/ole">
            <p:oleObj spid="_x0000_s41987" name="Equation" r:id="rId4" imgW="2476500" imgH="939800" progId="Equation.DSMT4">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latin typeface="Calibri" pitchFamily="34" charset="0"/>
                <a:cs typeface="Calibri" pitchFamily="34" charset="0"/>
              </a:rPr>
              <a:t>The ageing society</a:t>
            </a:r>
            <a:endParaRPr lang="en-GB" b="0" dirty="0">
              <a:latin typeface="Calibri" pitchFamily="34" charset="0"/>
              <a:cs typeface="Calibri" pitchFamily="34" charset="0"/>
            </a:endParaRPr>
          </a:p>
        </p:txBody>
      </p:sp>
      <p:sp>
        <p:nvSpPr>
          <p:cNvPr id="3" name="Content Placeholder 2"/>
          <p:cNvSpPr>
            <a:spLocks noGrp="1"/>
          </p:cNvSpPr>
          <p:nvPr>
            <p:ph idx="1"/>
          </p:nvPr>
        </p:nvSpPr>
        <p:spPr/>
        <p:txBody>
          <a:bodyPr/>
          <a:lstStyle/>
          <a:p>
            <a:r>
              <a:rPr lang="en-GB" sz="2000" dirty="0" smtClean="0">
                <a:latin typeface="Calibri" pitchFamily="34" charset="0"/>
                <a:cs typeface="Calibri" pitchFamily="34" charset="0"/>
              </a:rPr>
              <a:t>Societies all around the world are ageing</a:t>
            </a:r>
          </a:p>
          <a:p>
            <a:r>
              <a:rPr lang="en-GB" sz="2000" dirty="0" smtClean="0">
                <a:latin typeface="Calibri" pitchFamily="34" charset="0"/>
                <a:cs typeface="Calibri" pitchFamily="34" charset="0"/>
              </a:rPr>
              <a:t>The fundamental cause is a demographic transition from high fertility – high mortality societies to low fertility – low mortality societies</a:t>
            </a:r>
          </a:p>
          <a:p>
            <a:pPr lvl="1"/>
            <a:r>
              <a:rPr lang="en-GB" sz="1900" dirty="0" smtClean="0">
                <a:latin typeface="Calibri" pitchFamily="34" charset="0"/>
                <a:cs typeface="Calibri" pitchFamily="34" charset="0"/>
              </a:rPr>
              <a:t>(Primary cause of population ageing is low fertility)</a:t>
            </a:r>
          </a:p>
          <a:p>
            <a:endParaRPr lang="en-GB" sz="2000" dirty="0" smtClean="0">
              <a:latin typeface="Calibri" pitchFamily="34" charset="0"/>
              <a:cs typeface="Calibri" pitchFamily="34" charset="0"/>
            </a:endParaRPr>
          </a:p>
          <a:p>
            <a:pPr lvl="1"/>
            <a:endParaRPr lang="en-GB" sz="1900" dirty="0">
              <a:latin typeface="Calibri" pitchFamily="34" charset="0"/>
              <a:cs typeface="Calibri" pitchFamily="34" charset="0"/>
            </a:endParaRPr>
          </a:p>
        </p:txBody>
      </p:sp>
      <p:pic>
        <p:nvPicPr>
          <p:cNvPr id="5" name="Picture 2" descr="http://www.uwmc.uwc.edu/geography/Demotrans/demtra13.gif"/>
          <p:cNvPicPr>
            <a:picLocks noChangeAspect="1" noChangeArrowheads="1"/>
          </p:cNvPicPr>
          <p:nvPr/>
        </p:nvPicPr>
        <p:blipFill>
          <a:blip r:embed="rId2" cstate="print"/>
          <a:srcRect/>
          <a:stretch>
            <a:fillRect/>
          </a:stretch>
        </p:blipFill>
        <p:spPr bwMode="auto">
          <a:xfrm>
            <a:off x="1547664" y="3284984"/>
            <a:ext cx="5316111" cy="3384376"/>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sz="2000" dirty="0" smtClean="0">
                <a:latin typeface="Calibri" pitchFamily="34" charset="0"/>
                <a:cs typeface="Calibri" pitchFamily="34" charset="0"/>
              </a:rPr>
              <a:t>Using NTA-derived estimates of total wealth at each age, and NTA consumption profiles, we can obtain the APC at each age</a:t>
            </a:r>
          </a:p>
          <a:p>
            <a:endParaRPr lang="en-GB" sz="2000" dirty="0" smtClean="0">
              <a:latin typeface="Calibri" pitchFamily="34" charset="0"/>
              <a:cs typeface="Calibri" pitchFamily="34" charset="0"/>
            </a:endParaRPr>
          </a:p>
          <a:p>
            <a:endParaRPr lang="en-GB" sz="2000" dirty="0" smtClean="0">
              <a:latin typeface="Calibri" pitchFamily="34" charset="0"/>
              <a:cs typeface="Calibri" pitchFamily="34" charset="0"/>
            </a:endParaRPr>
          </a:p>
          <a:p>
            <a:endParaRPr lang="en-GB" sz="2000" dirty="0" smtClean="0">
              <a:latin typeface="Calibri" pitchFamily="34" charset="0"/>
              <a:cs typeface="Calibri" pitchFamily="34" charset="0"/>
            </a:endParaRPr>
          </a:p>
          <a:p>
            <a:endParaRPr lang="en-GB" sz="2000" dirty="0" smtClean="0">
              <a:latin typeface="Calibri" pitchFamily="34" charset="0"/>
              <a:cs typeface="Calibri" pitchFamily="34" charset="0"/>
            </a:endParaRPr>
          </a:p>
          <a:p>
            <a:endParaRPr lang="en-GB" sz="2000" dirty="0" smtClean="0">
              <a:latin typeface="Calibri" pitchFamily="34" charset="0"/>
              <a:cs typeface="Calibri" pitchFamily="34" charset="0"/>
            </a:endParaRPr>
          </a:p>
          <a:p>
            <a:endParaRPr lang="en-GB" sz="2000" dirty="0" smtClean="0">
              <a:latin typeface="Calibri" pitchFamily="34" charset="0"/>
              <a:cs typeface="Calibri" pitchFamily="34" charset="0"/>
            </a:endParaRPr>
          </a:p>
          <a:p>
            <a:endParaRPr lang="en-GB" sz="2000" dirty="0" smtClean="0">
              <a:latin typeface="Calibri" pitchFamily="34" charset="0"/>
              <a:cs typeface="Calibri" pitchFamily="34" charset="0"/>
            </a:endParaRPr>
          </a:p>
          <a:p>
            <a:endParaRPr lang="en-GB" sz="2000" dirty="0" smtClean="0">
              <a:latin typeface="Calibri" pitchFamily="34" charset="0"/>
              <a:cs typeface="Calibri" pitchFamily="34" charset="0"/>
            </a:endParaRPr>
          </a:p>
          <a:p>
            <a:endParaRPr lang="en-GB" sz="2000" dirty="0" smtClean="0">
              <a:latin typeface="Calibri" pitchFamily="34" charset="0"/>
              <a:cs typeface="Calibri" pitchFamily="34" charset="0"/>
            </a:endParaRPr>
          </a:p>
          <a:p>
            <a:endParaRPr lang="en-GB" sz="2000" dirty="0" smtClean="0">
              <a:latin typeface="Calibri" pitchFamily="34" charset="0"/>
              <a:cs typeface="Calibri" pitchFamily="34" charset="0"/>
            </a:endParaRPr>
          </a:p>
          <a:p>
            <a:r>
              <a:rPr lang="en-GB" sz="2000" dirty="0" smtClean="0">
                <a:latin typeface="Calibri" pitchFamily="34" charset="0"/>
                <a:cs typeface="Calibri" pitchFamily="34" charset="0"/>
              </a:rPr>
              <a:t>Estimates compare well with </a:t>
            </a:r>
            <a:r>
              <a:rPr lang="en-GB" sz="2000" dirty="0" err="1" smtClean="0">
                <a:latin typeface="Calibri" pitchFamily="34" charset="0"/>
                <a:cs typeface="Calibri" pitchFamily="34" charset="0"/>
              </a:rPr>
              <a:t>Sefton</a:t>
            </a:r>
            <a:r>
              <a:rPr lang="en-GB" sz="2000" dirty="0" smtClean="0">
                <a:latin typeface="Calibri" pitchFamily="34" charset="0"/>
                <a:cs typeface="Calibri" pitchFamily="34" charset="0"/>
              </a:rPr>
              <a:t> &amp; </a:t>
            </a:r>
            <a:r>
              <a:rPr lang="en-GB" sz="2000" dirty="0" err="1" smtClean="0">
                <a:latin typeface="Calibri" pitchFamily="34" charset="0"/>
                <a:cs typeface="Calibri" pitchFamily="34" charset="0"/>
              </a:rPr>
              <a:t>Kirsanova</a:t>
            </a:r>
            <a:r>
              <a:rPr lang="en-GB" sz="2000" dirty="0" smtClean="0">
                <a:latin typeface="Calibri" pitchFamily="34" charset="0"/>
                <a:cs typeface="Calibri" pitchFamily="34" charset="0"/>
              </a:rPr>
              <a:t> (2006)</a:t>
            </a:r>
            <a:endParaRPr lang="en-GB" sz="2000" dirty="0">
              <a:latin typeface="Calibri" pitchFamily="34" charset="0"/>
              <a:cs typeface="Calibri" pitchFamily="34" charset="0"/>
            </a:endParaRPr>
          </a:p>
        </p:txBody>
      </p:sp>
      <p:sp>
        <p:nvSpPr>
          <p:cNvPr id="2" name="Title 1"/>
          <p:cNvSpPr>
            <a:spLocks noGrp="1"/>
          </p:cNvSpPr>
          <p:nvPr>
            <p:ph type="title"/>
          </p:nvPr>
        </p:nvSpPr>
        <p:spPr/>
        <p:txBody>
          <a:bodyPr/>
          <a:lstStyle/>
          <a:p>
            <a:r>
              <a:rPr lang="en-GB" b="0" dirty="0" smtClean="0">
                <a:latin typeface="Calibri" pitchFamily="34" charset="0"/>
                <a:cs typeface="Calibri" pitchFamily="34" charset="0"/>
              </a:rPr>
              <a:t>NTA-derived APC, by age (UK, 2007)</a:t>
            </a:r>
            <a:endParaRPr lang="en-GB" b="0" dirty="0">
              <a:latin typeface="Calibri" pitchFamily="34" charset="0"/>
              <a:cs typeface="Calibri" pitchFamily="34" charset="0"/>
            </a:endParaRPr>
          </a:p>
        </p:txBody>
      </p:sp>
      <p:pic>
        <p:nvPicPr>
          <p:cNvPr id="57346" name="Picture 2"/>
          <p:cNvPicPr>
            <a:picLocks noChangeAspect="1" noChangeArrowheads="1"/>
          </p:cNvPicPr>
          <p:nvPr/>
        </p:nvPicPr>
        <p:blipFill>
          <a:blip r:embed="rId2" cstate="print"/>
          <a:srcRect/>
          <a:stretch>
            <a:fillRect/>
          </a:stretch>
        </p:blipFill>
        <p:spPr bwMode="auto">
          <a:xfrm>
            <a:off x="1691680" y="2564904"/>
            <a:ext cx="5477644" cy="3680837"/>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latin typeface="Calibri" pitchFamily="34" charset="0"/>
                <a:cs typeface="Calibri" pitchFamily="34" charset="0"/>
              </a:rPr>
              <a:t>Estimated subjective discount factors, by age, UK (2007)</a:t>
            </a:r>
            <a:endParaRPr lang="en-GB" b="0" dirty="0">
              <a:latin typeface="Calibri" pitchFamily="34" charset="0"/>
              <a:cs typeface="Calibri" pitchFamily="34" charset="0"/>
            </a:endParaRPr>
          </a:p>
        </p:txBody>
      </p:sp>
      <p:sp>
        <p:nvSpPr>
          <p:cNvPr id="6" name="Content Placeholder 2"/>
          <p:cNvSpPr>
            <a:spLocks noGrp="1"/>
          </p:cNvSpPr>
          <p:nvPr>
            <p:ph idx="1"/>
          </p:nvPr>
        </p:nvSpPr>
        <p:spPr>
          <a:xfrm>
            <a:off x="1353120" y="5661248"/>
            <a:ext cx="6099200" cy="727720"/>
          </a:xfrm>
        </p:spPr>
        <p:txBody>
          <a:bodyPr/>
          <a:lstStyle/>
          <a:p>
            <a:pPr>
              <a:buNone/>
            </a:pPr>
            <a:r>
              <a:rPr lang="en-GB" sz="2000" dirty="0" smtClean="0">
                <a:latin typeface="Calibri" pitchFamily="34" charset="0"/>
                <a:cs typeface="Calibri" pitchFamily="34" charset="0"/>
              </a:rPr>
              <a:t>(Slope depends heavily on assumed level of risk aversion)</a:t>
            </a:r>
            <a:endParaRPr lang="en-GB" sz="2000" dirty="0">
              <a:latin typeface="Calibri" pitchFamily="34" charset="0"/>
              <a:cs typeface="Calibri" pitchFamily="34" charset="0"/>
            </a:endParaRPr>
          </a:p>
        </p:txBody>
      </p:sp>
      <p:pic>
        <p:nvPicPr>
          <p:cNvPr id="58370" name="Picture 2"/>
          <p:cNvPicPr>
            <a:picLocks noChangeAspect="1" noChangeArrowheads="1"/>
          </p:cNvPicPr>
          <p:nvPr/>
        </p:nvPicPr>
        <p:blipFill>
          <a:blip r:embed="rId2" cstate="print"/>
          <a:srcRect/>
          <a:stretch>
            <a:fillRect/>
          </a:stretch>
        </p:blipFill>
        <p:spPr bwMode="auto">
          <a:xfrm>
            <a:off x="1475656" y="1916832"/>
            <a:ext cx="5772150" cy="3629025"/>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latin typeface="Calibri" pitchFamily="34" charset="0"/>
                <a:cs typeface="Calibri" pitchFamily="34" charset="0"/>
              </a:rPr>
              <a:t>Applications: </a:t>
            </a:r>
            <a:r>
              <a:rPr lang="en-GB" b="0" i="1" dirty="0" smtClean="0">
                <a:latin typeface="Calibri" pitchFamily="34" charset="0"/>
                <a:cs typeface="Calibri" pitchFamily="34" charset="0"/>
              </a:rPr>
              <a:t>How much does it cost to raise a child?</a:t>
            </a:r>
            <a:endParaRPr lang="en-GB" b="0" dirty="0">
              <a:latin typeface="Calibri" pitchFamily="34" charset="0"/>
              <a:cs typeface="Calibri" pitchFamily="34" charset="0"/>
            </a:endParaRPr>
          </a:p>
        </p:txBody>
      </p:sp>
      <p:sp>
        <p:nvSpPr>
          <p:cNvPr id="3" name="Content Placeholder 2"/>
          <p:cNvSpPr>
            <a:spLocks noGrp="1"/>
          </p:cNvSpPr>
          <p:nvPr>
            <p:ph idx="1"/>
          </p:nvPr>
        </p:nvSpPr>
        <p:spPr/>
        <p:txBody>
          <a:bodyPr/>
          <a:lstStyle/>
          <a:p>
            <a:r>
              <a:rPr lang="en-GB" sz="2000" dirty="0" smtClean="0">
                <a:latin typeface="Calibri" pitchFamily="34" charset="0"/>
                <a:cs typeface="Calibri" pitchFamily="34" charset="0"/>
              </a:rPr>
              <a:t>There is a huge literature on the determinants of fertility, parental investment in children, and the role of bequests, going back to Becker, 1974. </a:t>
            </a:r>
          </a:p>
          <a:p>
            <a:r>
              <a:rPr lang="en-GB" sz="2000" dirty="0" smtClean="0">
                <a:latin typeface="Calibri" pitchFamily="34" charset="0"/>
                <a:cs typeface="Calibri" pitchFamily="34" charset="0"/>
              </a:rPr>
              <a:t>NTA’s allow at least reasonable estimates of the cost – public and private – of raising a child</a:t>
            </a:r>
          </a:p>
          <a:p>
            <a:r>
              <a:rPr lang="en-GB" sz="2000" dirty="0" smtClean="0">
                <a:latin typeface="Calibri" pitchFamily="34" charset="0"/>
                <a:cs typeface="Calibri" pitchFamily="34" charset="0"/>
              </a:rPr>
              <a:t>In the UK, PV of private transfers to a child between 0 and 19 are £</a:t>
            </a:r>
            <a:r>
              <a:rPr lang="en-GB" sz="2000" dirty="0" smtClean="0">
                <a:latin typeface="Calibri" pitchFamily="34" charset="0"/>
                <a:cs typeface="Calibri" pitchFamily="34" charset="0"/>
              </a:rPr>
              <a:t>140,000</a:t>
            </a:r>
            <a:r>
              <a:rPr lang="en-GB" sz="2000" dirty="0" smtClean="0">
                <a:latin typeface="Calibri" pitchFamily="34" charset="0"/>
                <a:cs typeface="Calibri" pitchFamily="34" charset="0"/>
              </a:rPr>
              <a:t>, public transfers are </a:t>
            </a:r>
            <a:r>
              <a:rPr lang="en-GB" sz="2000" dirty="0" smtClean="0">
                <a:latin typeface="Calibri" pitchFamily="34" charset="0"/>
                <a:cs typeface="Calibri" pitchFamily="34" charset="0"/>
              </a:rPr>
              <a:t>£</a:t>
            </a:r>
            <a:r>
              <a:rPr lang="en-GB" sz="2000" dirty="0" smtClean="0">
                <a:latin typeface="Calibri" pitchFamily="34" charset="0"/>
                <a:cs typeface="Calibri" pitchFamily="34" charset="0"/>
              </a:rPr>
              <a:t>57</a:t>
            </a:r>
            <a:r>
              <a:rPr lang="en-GB" sz="2000" dirty="0" smtClean="0">
                <a:latin typeface="Calibri" pitchFamily="34" charset="0"/>
                <a:cs typeface="Calibri" pitchFamily="34" charset="0"/>
              </a:rPr>
              <a:t>,000 </a:t>
            </a:r>
            <a:r>
              <a:rPr lang="en-GB" sz="2000" dirty="0" smtClean="0">
                <a:latin typeface="Calibri" pitchFamily="34" charset="0"/>
                <a:cs typeface="Calibri" pitchFamily="34" charset="0"/>
              </a:rPr>
              <a:t>(around 8.6 years of labour income on average)</a:t>
            </a:r>
          </a:p>
          <a:p>
            <a:endParaRPr lang="en-GB" sz="2000" dirty="0">
              <a:latin typeface="Calibri" pitchFamily="34" charset="0"/>
              <a:cs typeface="Calibri" pitchFamily="34" charset="0"/>
            </a:endParaRPr>
          </a:p>
        </p:txBody>
      </p:sp>
      <p:graphicFrame>
        <p:nvGraphicFramePr>
          <p:cNvPr id="5" name="Table 4"/>
          <p:cNvGraphicFramePr>
            <a:graphicFrameLocks noGrp="1"/>
          </p:cNvGraphicFramePr>
          <p:nvPr/>
        </p:nvGraphicFramePr>
        <p:xfrm>
          <a:off x="2411760" y="4594056"/>
          <a:ext cx="3657600" cy="1859280"/>
        </p:xfrm>
        <a:graphic>
          <a:graphicData uri="http://schemas.openxmlformats.org/drawingml/2006/table">
            <a:tbl>
              <a:tblPr/>
              <a:tblGrid>
                <a:gridCol w="609600"/>
                <a:gridCol w="609600"/>
                <a:gridCol w="609600"/>
                <a:gridCol w="609600"/>
                <a:gridCol w="609600"/>
                <a:gridCol w="609600"/>
              </a:tblGrid>
              <a:tr h="190500">
                <a:tc>
                  <a:txBody>
                    <a:bodyPr/>
                    <a:lstStyle/>
                    <a:p>
                      <a:pPr algn="l" fontAlgn="b"/>
                      <a:r>
                        <a:rPr lang="en-GB" sz="1100" b="0" i="0" u="none" strike="noStrike" dirty="0">
                          <a:solidFill>
                            <a:srgbClr val="000000"/>
                          </a:solidFill>
                          <a:latin typeface="Calibri"/>
                        </a:rPr>
                        <a:t>0-19</a:t>
                      </a:r>
                    </a:p>
                  </a:txBody>
                  <a:tcPr marL="0" marR="0" marT="0" marB="0" anchor="b">
                    <a:lnL>
                      <a:noFill/>
                    </a:lnL>
                    <a:lnR>
                      <a:noFill/>
                    </a:lnR>
                    <a:lnT>
                      <a:noFill/>
                    </a:lnT>
                    <a:lnB>
                      <a:noFill/>
                    </a:lnB>
                  </a:tcPr>
                </a:tc>
                <a:tc>
                  <a:txBody>
                    <a:bodyPr/>
                    <a:lstStyle/>
                    <a:p>
                      <a:pPr algn="r" fontAlgn="b"/>
                      <a:r>
                        <a:rPr lang="en-GB" sz="1100" b="0" i="0" u="none" strike="noStrike" dirty="0">
                          <a:solidFill>
                            <a:srgbClr val="000000"/>
                          </a:solidFill>
                          <a:latin typeface="Calibri"/>
                        </a:rPr>
                        <a:t>Labour income</a:t>
                      </a:r>
                    </a:p>
                  </a:txBody>
                  <a:tcPr marL="0" marR="0" marT="0" marB="0" anchor="b">
                    <a:lnL>
                      <a:noFill/>
                    </a:lnL>
                    <a:lnR>
                      <a:noFill/>
                    </a:lnR>
                    <a:lnT>
                      <a:noFill/>
                    </a:lnT>
                    <a:lnB>
                      <a:noFill/>
                    </a:lnB>
                  </a:tcPr>
                </a:tc>
                <a:tc>
                  <a:txBody>
                    <a:bodyPr/>
                    <a:lstStyle/>
                    <a:p>
                      <a:pPr algn="r" fontAlgn="b"/>
                      <a:r>
                        <a:rPr lang="en-GB" sz="1100" b="0" i="0" u="none" strike="noStrike" dirty="0">
                          <a:solidFill>
                            <a:srgbClr val="000000"/>
                          </a:solidFill>
                          <a:latin typeface="Calibri"/>
                        </a:rPr>
                        <a:t>Private transfers</a:t>
                      </a:r>
                    </a:p>
                  </a:txBody>
                  <a:tcPr marL="0" marR="0" marT="0" marB="0" anchor="b">
                    <a:lnL>
                      <a:noFill/>
                    </a:lnL>
                    <a:lnR>
                      <a:noFill/>
                    </a:lnR>
                    <a:lnT>
                      <a:noFill/>
                    </a:lnT>
                    <a:lnB>
                      <a:noFill/>
                    </a:lnB>
                  </a:tcPr>
                </a:tc>
                <a:tc>
                  <a:txBody>
                    <a:bodyPr/>
                    <a:lstStyle/>
                    <a:p>
                      <a:pPr algn="r" fontAlgn="b"/>
                      <a:r>
                        <a:rPr lang="en-GB" sz="1100" b="0" i="0" u="none" strike="noStrike" dirty="0">
                          <a:solidFill>
                            <a:srgbClr val="000000"/>
                          </a:solidFill>
                          <a:latin typeface="Calibri"/>
                        </a:rPr>
                        <a:t>Public transfers</a:t>
                      </a:r>
                    </a:p>
                  </a:txBody>
                  <a:tcPr marL="0" marR="0" marT="0" marB="0" anchor="b">
                    <a:lnL>
                      <a:noFill/>
                    </a:lnL>
                    <a:lnR>
                      <a:noFill/>
                    </a:lnR>
                    <a:lnT>
                      <a:noFill/>
                    </a:lnT>
                    <a:lnB>
                      <a:noFill/>
                    </a:lnB>
                  </a:tcPr>
                </a:tc>
                <a:tc>
                  <a:txBody>
                    <a:bodyPr/>
                    <a:lstStyle/>
                    <a:p>
                      <a:pPr algn="r" fontAlgn="b"/>
                      <a:r>
                        <a:rPr lang="en-GB" sz="1100" b="0" i="0" u="none" strike="noStrike" dirty="0">
                          <a:solidFill>
                            <a:srgbClr val="000000"/>
                          </a:solidFill>
                          <a:latin typeface="Calibri"/>
                        </a:rPr>
                        <a:t>ABR's</a:t>
                      </a:r>
                    </a:p>
                  </a:txBody>
                  <a:tcPr marL="0" marR="0" marT="0" marB="0" anchor="b">
                    <a:lnL>
                      <a:noFill/>
                    </a:lnL>
                    <a:lnR>
                      <a:noFill/>
                    </a:lnR>
                    <a:lnT>
                      <a:noFill/>
                    </a:lnT>
                    <a:lnB>
                      <a:noFill/>
                    </a:lnB>
                  </a:tcPr>
                </a:tc>
                <a:tc>
                  <a:txBody>
                    <a:bodyPr/>
                    <a:lstStyle/>
                    <a:p>
                      <a:pPr algn="r" fontAlgn="b"/>
                      <a:r>
                        <a:rPr lang="en-GB" sz="1100" b="0" i="0" u="none" strike="noStrike" dirty="0">
                          <a:solidFill>
                            <a:srgbClr val="000000"/>
                          </a:solidFill>
                          <a:latin typeface="Calibri"/>
                        </a:rPr>
                        <a:t>TOTAL</a:t>
                      </a:r>
                    </a:p>
                  </a:txBody>
                  <a:tcPr marL="0" marR="0" marT="0" marB="0" anchor="b">
                    <a:lnL>
                      <a:noFill/>
                    </a:lnL>
                    <a:lnR>
                      <a:noFill/>
                    </a:lnR>
                    <a:lnT>
                      <a:noFill/>
                    </a:lnT>
                    <a:lnB>
                      <a:noFill/>
                    </a:lnB>
                  </a:tcPr>
                </a:tc>
              </a:tr>
              <a:tr h="190500">
                <a:tc>
                  <a:txBody>
                    <a:bodyPr/>
                    <a:lstStyle/>
                    <a:p>
                      <a:pPr algn="l" fontAlgn="b"/>
                      <a:r>
                        <a:rPr lang="en-GB" sz="1100" b="0" i="0" u="none" strike="noStrike">
                          <a:solidFill>
                            <a:srgbClr val="000000"/>
                          </a:solidFill>
                          <a:latin typeface="Calibri"/>
                        </a:rPr>
                        <a:t>Austria</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1.1</a:t>
                      </a:r>
                    </a:p>
                  </a:txBody>
                  <a:tcPr marL="0" marR="0" marT="0" marB="0" anchor="b">
                    <a:lnL>
                      <a:noFill/>
                    </a:lnL>
                    <a:lnR>
                      <a:noFill/>
                    </a:lnR>
                    <a:lnT>
                      <a:noFill/>
                    </a:lnT>
                    <a:lnB>
                      <a:noFill/>
                    </a:lnB>
                  </a:tcPr>
                </a:tc>
                <a:tc>
                  <a:txBody>
                    <a:bodyPr/>
                    <a:lstStyle/>
                    <a:p>
                      <a:pPr algn="r" fontAlgn="b"/>
                      <a:r>
                        <a:rPr lang="en-GB" sz="1100" b="0" i="0" u="none" strike="noStrike" dirty="0">
                          <a:solidFill>
                            <a:srgbClr val="000000"/>
                          </a:solidFill>
                          <a:latin typeface="Calibri"/>
                        </a:rPr>
                        <a:t>3.4</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3.3</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0.2</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8.1</a:t>
                      </a:r>
                    </a:p>
                  </a:txBody>
                  <a:tcPr marL="0" marR="0" marT="0" marB="0" anchor="b">
                    <a:lnL>
                      <a:noFill/>
                    </a:lnL>
                    <a:lnR>
                      <a:noFill/>
                    </a:lnR>
                    <a:lnT>
                      <a:noFill/>
                    </a:lnT>
                    <a:lnB>
                      <a:noFill/>
                    </a:lnB>
                  </a:tcPr>
                </a:tc>
              </a:tr>
              <a:tr h="190500">
                <a:tc>
                  <a:txBody>
                    <a:bodyPr/>
                    <a:lstStyle/>
                    <a:p>
                      <a:pPr algn="l" fontAlgn="b"/>
                      <a:r>
                        <a:rPr lang="en-GB" sz="1100" b="0" i="0" u="none" strike="noStrike">
                          <a:solidFill>
                            <a:srgbClr val="000000"/>
                          </a:solidFill>
                          <a:latin typeface="Calibri"/>
                        </a:rPr>
                        <a:t>Germany</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0.3</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4.3</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2.9</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0.1</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7.7</a:t>
                      </a:r>
                    </a:p>
                  </a:txBody>
                  <a:tcPr marL="0" marR="0" marT="0" marB="0" anchor="b">
                    <a:lnL>
                      <a:noFill/>
                    </a:lnL>
                    <a:lnR>
                      <a:noFill/>
                    </a:lnR>
                    <a:lnT>
                      <a:noFill/>
                    </a:lnT>
                    <a:lnB>
                      <a:noFill/>
                    </a:lnB>
                  </a:tcPr>
                </a:tc>
              </a:tr>
              <a:tr h="190500">
                <a:tc>
                  <a:txBody>
                    <a:bodyPr/>
                    <a:lstStyle/>
                    <a:p>
                      <a:pPr algn="l" fontAlgn="b"/>
                      <a:r>
                        <a:rPr lang="en-GB" sz="1100" b="0" i="0" u="none" strike="noStrike">
                          <a:solidFill>
                            <a:srgbClr val="000000"/>
                          </a:solidFill>
                          <a:latin typeface="Calibri"/>
                        </a:rPr>
                        <a:t>Hungary</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0.1</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3.0</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4.6</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0.1</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7.8</a:t>
                      </a:r>
                    </a:p>
                  </a:txBody>
                  <a:tcPr marL="0" marR="0" marT="0" marB="0" anchor="b">
                    <a:lnL>
                      <a:noFill/>
                    </a:lnL>
                    <a:lnR>
                      <a:noFill/>
                    </a:lnR>
                    <a:lnT>
                      <a:noFill/>
                    </a:lnT>
                    <a:lnB>
                      <a:noFill/>
                    </a:lnB>
                  </a:tcPr>
                </a:tc>
              </a:tr>
              <a:tr h="190500">
                <a:tc>
                  <a:txBody>
                    <a:bodyPr/>
                    <a:lstStyle/>
                    <a:p>
                      <a:pPr algn="l" fontAlgn="b"/>
                      <a:r>
                        <a:rPr lang="en-GB" sz="1100" b="0" i="0" u="none" strike="noStrike">
                          <a:solidFill>
                            <a:srgbClr val="000000"/>
                          </a:solidFill>
                          <a:latin typeface="Calibri"/>
                        </a:rPr>
                        <a:t>Japan</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0.2</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5.0</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4.4</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0.1</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9.7</a:t>
                      </a:r>
                    </a:p>
                  </a:txBody>
                  <a:tcPr marL="0" marR="0" marT="0" marB="0" anchor="b">
                    <a:lnL>
                      <a:noFill/>
                    </a:lnL>
                    <a:lnR>
                      <a:noFill/>
                    </a:lnR>
                    <a:lnT>
                      <a:noFill/>
                    </a:lnT>
                    <a:lnB>
                      <a:noFill/>
                    </a:lnB>
                  </a:tcPr>
                </a:tc>
              </a:tr>
              <a:tr h="190500">
                <a:tc>
                  <a:txBody>
                    <a:bodyPr/>
                    <a:lstStyle/>
                    <a:p>
                      <a:pPr algn="l" fontAlgn="b"/>
                      <a:r>
                        <a:rPr lang="en-GB" sz="1100" b="0" i="0" u="none" strike="noStrike">
                          <a:solidFill>
                            <a:srgbClr val="000000"/>
                          </a:solidFill>
                          <a:latin typeface="Calibri"/>
                        </a:rPr>
                        <a:t>Spain</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0.4</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5.1</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3.0</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-0.1</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8.3</a:t>
                      </a:r>
                    </a:p>
                  </a:txBody>
                  <a:tcPr marL="0" marR="0" marT="0" marB="0" anchor="b">
                    <a:lnL>
                      <a:noFill/>
                    </a:lnL>
                    <a:lnR>
                      <a:noFill/>
                    </a:lnR>
                    <a:lnT>
                      <a:noFill/>
                    </a:lnT>
                    <a:lnB>
                      <a:noFill/>
                    </a:lnB>
                  </a:tcPr>
                </a:tc>
              </a:tr>
              <a:tr h="190500">
                <a:tc>
                  <a:txBody>
                    <a:bodyPr/>
                    <a:lstStyle/>
                    <a:p>
                      <a:pPr algn="l" fontAlgn="b"/>
                      <a:r>
                        <a:rPr lang="en-GB" sz="1100" b="0" i="0" u="none" strike="noStrike">
                          <a:solidFill>
                            <a:srgbClr val="000000"/>
                          </a:solidFill>
                          <a:latin typeface="Calibri"/>
                        </a:rPr>
                        <a:t>Sweden</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0.5</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4.4</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3.8</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0.1</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8.7</a:t>
                      </a:r>
                    </a:p>
                  </a:txBody>
                  <a:tcPr marL="0" marR="0" marT="0" marB="0" anchor="b">
                    <a:lnL>
                      <a:noFill/>
                    </a:lnL>
                    <a:lnR>
                      <a:noFill/>
                    </a:lnR>
                    <a:lnT>
                      <a:noFill/>
                    </a:lnT>
                    <a:lnB>
                      <a:noFill/>
                    </a:lnB>
                  </a:tcPr>
                </a:tc>
              </a:tr>
              <a:tr h="190500">
                <a:tc>
                  <a:txBody>
                    <a:bodyPr/>
                    <a:lstStyle/>
                    <a:p>
                      <a:pPr algn="l" fontAlgn="b"/>
                      <a:r>
                        <a:rPr lang="en-GB" sz="1100" b="0" i="0" u="none" strike="noStrike">
                          <a:solidFill>
                            <a:srgbClr val="000000"/>
                          </a:solidFill>
                          <a:latin typeface="Calibri"/>
                        </a:rPr>
                        <a:t>UK</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0.8</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5.5</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2.3</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-0.1</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8.6</a:t>
                      </a:r>
                    </a:p>
                  </a:txBody>
                  <a:tcPr marL="0" marR="0" marT="0" marB="0" anchor="b">
                    <a:lnL>
                      <a:noFill/>
                    </a:lnL>
                    <a:lnR>
                      <a:noFill/>
                    </a:lnR>
                    <a:lnT>
                      <a:noFill/>
                    </a:lnT>
                    <a:lnB>
                      <a:noFill/>
                    </a:lnB>
                  </a:tcPr>
                </a:tc>
              </a:tr>
              <a:tr h="190500">
                <a:tc>
                  <a:txBody>
                    <a:bodyPr/>
                    <a:lstStyle/>
                    <a:p>
                      <a:pPr algn="l" fontAlgn="b"/>
                      <a:r>
                        <a:rPr lang="en-GB" sz="1100" b="0" i="0" u="none" strike="noStrike">
                          <a:solidFill>
                            <a:srgbClr val="000000"/>
                          </a:solidFill>
                          <a:latin typeface="Calibri"/>
                        </a:rPr>
                        <a:t>US</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0.3</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4.7</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3.5</a:t>
                      </a:r>
                    </a:p>
                  </a:txBody>
                  <a:tcPr marL="0" marR="0" marT="0" marB="0" anchor="b">
                    <a:lnL>
                      <a:noFill/>
                    </a:lnL>
                    <a:lnR>
                      <a:noFill/>
                    </a:lnR>
                    <a:lnT>
                      <a:noFill/>
                    </a:lnT>
                    <a:lnB>
                      <a:noFill/>
                    </a:lnB>
                  </a:tcPr>
                </a:tc>
                <a:tc>
                  <a:txBody>
                    <a:bodyPr/>
                    <a:lstStyle/>
                    <a:p>
                      <a:pPr algn="r" fontAlgn="b"/>
                      <a:r>
                        <a:rPr lang="en-GB" sz="1100" b="0" i="0" u="none" strike="noStrike">
                          <a:solidFill>
                            <a:srgbClr val="000000"/>
                          </a:solidFill>
                          <a:latin typeface="Calibri"/>
                        </a:rPr>
                        <a:t>0.1</a:t>
                      </a:r>
                    </a:p>
                  </a:txBody>
                  <a:tcPr marL="0" marR="0" marT="0" marB="0" anchor="b">
                    <a:lnL>
                      <a:noFill/>
                    </a:lnL>
                    <a:lnR>
                      <a:noFill/>
                    </a:lnR>
                    <a:lnT>
                      <a:noFill/>
                    </a:lnT>
                    <a:lnB>
                      <a:noFill/>
                    </a:lnB>
                  </a:tcPr>
                </a:tc>
                <a:tc>
                  <a:txBody>
                    <a:bodyPr/>
                    <a:lstStyle/>
                    <a:p>
                      <a:pPr algn="r" fontAlgn="b"/>
                      <a:r>
                        <a:rPr lang="en-GB" sz="1100" b="0" i="0" u="none" strike="noStrike" dirty="0">
                          <a:solidFill>
                            <a:srgbClr val="000000"/>
                          </a:solidFill>
                          <a:latin typeface="Calibri"/>
                        </a:rPr>
                        <a:t>8.6</a:t>
                      </a:r>
                    </a:p>
                  </a:txBody>
                  <a:tcPr marL="0" marR="0" marT="0" marB="0" anchor="b">
                    <a:lnL>
                      <a:noFill/>
                    </a:lnL>
                    <a:lnR>
                      <a:noFill/>
                    </a:lnR>
                    <a:lnT>
                      <a:noFill/>
                    </a:lnT>
                    <a:lnB>
                      <a:noFill/>
                    </a:lnB>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latin typeface="Calibri" pitchFamily="34" charset="0"/>
                <a:cs typeface="Calibri" pitchFamily="34" charset="0"/>
              </a:rPr>
              <a:t>Applications:  </a:t>
            </a:r>
            <a:r>
              <a:rPr lang="en-GB" b="0" i="1" dirty="0" smtClean="0">
                <a:latin typeface="Calibri" pitchFamily="34" charset="0"/>
                <a:cs typeface="Calibri" pitchFamily="34" charset="0"/>
              </a:rPr>
              <a:t>Response to higher old-age transfers</a:t>
            </a:r>
            <a:endParaRPr lang="en-GB" b="0" dirty="0">
              <a:latin typeface="Calibri" pitchFamily="34" charset="0"/>
              <a:cs typeface="Calibri" pitchFamily="34" charset="0"/>
            </a:endParaRPr>
          </a:p>
        </p:txBody>
      </p:sp>
      <p:sp>
        <p:nvSpPr>
          <p:cNvPr id="3" name="Content Placeholder 2"/>
          <p:cNvSpPr>
            <a:spLocks noGrp="1"/>
          </p:cNvSpPr>
          <p:nvPr>
            <p:ph idx="1"/>
          </p:nvPr>
        </p:nvSpPr>
        <p:spPr>
          <a:xfrm>
            <a:off x="714348" y="1928802"/>
            <a:ext cx="7899400" cy="4229100"/>
          </a:xfrm>
        </p:spPr>
        <p:txBody>
          <a:bodyPr/>
          <a:lstStyle/>
          <a:p>
            <a:r>
              <a:rPr lang="en-GB" sz="2000" dirty="0" smtClean="0">
                <a:latin typeface="Calibri" pitchFamily="34" charset="0"/>
                <a:cs typeface="Calibri" pitchFamily="34" charset="0"/>
              </a:rPr>
              <a:t>Two schools of thought in economics on the response of individuals to higher transfers to the elderly</a:t>
            </a:r>
          </a:p>
          <a:p>
            <a:pPr lvl="1"/>
            <a:r>
              <a:rPr lang="en-GB" sz="2000" dirty="0" smtClean="0">
                <a:latin typeface="Calibri" pitchFamily="34" charset="0"/>
                <a:cs typeface="Calibri" pitchFamily="34" charset="0"/>
              </a:rPr>
              <a:t>Feldstein (1974): individuals save less in anticipation of receiving larger transfers</a:t>
            </a:r>
          </a:p>
          <a:p>
            <a:pPr lvl="1"/>
            <a:r>
              <a:rPr lang="en-GB" sz="2000" dirty="0" err="1" smtClean="0">
                <a:latin typeface="Calibri" pitchFamily="34" charset="0"/>
                <a:cs typeface="Calibri" pitchFamily="34" charset="0"/>
              </a:rPr>
              <a:t>Barro</a:t>
            </a:r>
            <a:r>
              <a:rPr lang="en-GB" sz="2000" dirty="0" smtClean="0">
                <a:latin typeface="Calibri" pitchFamily="34" charset="0"/>
                <a:cs typeface="Calibri" pitchFamily="34" charset="0"/>
              </a:rPr>
              <a:t> (1974):  individuals may bequeath more in response to larger transfers having been received (undoing the effect of the transfers)</a:t>
            </a:r>
            <a:endParaRPr lang="en-GB" sz="2000" dirty="0">
              <a:latin typeface="Calibri" pitchFamily="34" charset="0"/>
              <a:cs typeface="Calibri"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latin typeface="Calibri" pitchFamily="34" charset="0"/>
                <a:cs typeface="Calibri" pitchFamily="34" charset="0"/>
              </a:rPr>
              <a:t>Components of 65+ transfer mechanisms</a:t>
            </a:r>
            <a:endParaRPr lang="en-GB" b="0" dirty="0">
              <a:latin typeface="Calibri" pitchFamily="34" charset="0"/>
              <a:cs typeface="Calibri" pitchFamily="34" charset="0"/>
            </a:endParaRPr>
          </a:p>
        </p:txBody>
      </p:sp>
      <p:pic>
        <p:nvPicPr>
          <p:cNvPr id="5" name="Picture 4"/>
          <p:cNvPicPr/>
          <p:nvPr/>
        </p:nvPicPr>
        <p:blipFill>
          <a:blip r:embed="rId2" cstate="print"/>
          <a:srcRect/>
          <a:stretch>
            <a:fillRect/>
          </a:stretch>
        </p:blipFill>
        <p:spPr bwMode="auto">
          <a:xfrm>
            <a:off x="1706245" y="2335818"/>
            <a:ext cx="5731510" cy="3901494"/>
          </a:xfrm>
          <a:prstGeom prst="rect">
            <a:avLst/>
          </a:prstGeom>
          <a:noFill/>
          <a:ln w="9525">
            <a:noFill/>
            <a:miter lim="800000"/>
            <a:headEnd/>
            <a:tailEnd/>
          </a:ln>
        </p:spPr>
      </p:pic>
      <p:sp>
        <p:nvSpPr>
          <p:cNvPr id="6" name="Oval 5"/>
          <p:cNvSpPr/>
          <p:nvPr/>
        </p:nvSpPr>
        <p:spPr bwMode="auto">
          <a:xfrm rot="18527169">
            <a:off x="2151160" y="3848700"/>
            <a:ext cx="2900754" cy="721597"/>
          </a:xfrm>
          <a:prstGeom prst="ellipse">
            <a:avLst/>
          </a:prstGeom>
          <a:noFill/>
          <a:ln w="254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1" u="none" strike="noStrike" cap="none" normalizeH="0" baseline="0" smtClean="0">
              <a:ln>
                <a:noFill/>
              </a:ln>
              <a:solidFill>
                <a:srgbClr val="6E6E6F"/>
              </a:solidFill>
              <a:effectLst/>
              <a:latin typeface="Verdana" charset="0"/>
              <a:cs typeface="Times New Roman" pitchFamily="26" charset="0"/>
            </a:endParaRPr>
          </a:p>
        </p:txBody>
      </p:sp>
      <p:cxnSp>
        <p:nvCxnSpPr>
          <p:cNvPr id="7" name="Straight Arrow Connector 8"/>
          <p:cNvCxnSpPr>
            <a:cxnSpLocks noChangeShapeType="1"/>
          </p:cNvCxnSpPr>
          <p:nvPr/>
        </p:nvCxnSpPr>
        <p:spPr bwMode="auto">
          <a:xfrm>
            <a:off x="1979712" y="3284984"/>
            <a:ext cx="1188131" cy="721668"/>
          </a:xfrm>
          <a:prstGeom prst="straightConnector1">
            <a:avLst/>
          </a:prstGeom>
          <a:noFill/>
          <a:ln w="25400" algn="ctr">
            <a:solidFill>
              <a:srgbClr val="C00000"/>
            </a:solidFill>
            <a:round/>
            <a:headEnd/>
            <a:tailEnd type="arrow" w="med" len="med"/>
          </a:ln>
        </p:spPr>
      </p:cxnSp>
      <p:sp>
        <p:nvSpPr>
          <p:cNvPr id="8" name="TextBox 9"/>
          <p:cNvSpPr txBox="1">
            <a:spLocks noChangeArrowheads="1"/>
          </p:cNvSpPr>
          <p:nvPr/>
        </p:nvSpPr>
        <p:spPr bwMode="auto">
          <a:xfrm>
            <a:off x="179512" y="1916832"/>
            <a:ext cx="2088232" cy="2554545"/>
          </a:xfrm>
          <a:prstGeom prst="rect">
            <a:avLst/>
          </a:prstGeom>
          <a:noFill/>
          <a:ln w="9525">
            <a:noFill/>
            <a:miter lim="800000"/>
            <a:headEnd/>
            <a:tailEnd/>
          </a:ln>
        </p:spPr>
        <p:txBody>
          <a:bodyPr wrap="square">
            <a:spAutoFit/>
          </a:bodyPr>
          <a:lstStyle/>
          <a:p>
            <a:pPr eaLnBrk="0" hangingPunct="0">
              <a:spcBef>
                <a:spcPct val="20000"/>
              </a:spcBef>
            </a:pPr>
            <a:r>
              <a:rPr lang="en-US" sz="2000" dirty="0" smtClean="0">
                <a:solidFill>
                  <a:srgbClr val="C00000"/>
                </a:solidFill>
                <a:latin typeface="Calibri" pitchFamily="34" charset="0"/>
              </a:rPr>
              <a:t>Since private transfers are small, there is almost a one-for-one trade-off between ABR’s and public transfers</a:t>
            </a:r>
            <a:endParaRPr lang="en-US" sz="2000" dirty="0">
              <a:solidFill>
                <a:srgbClr val="C00000"/>
              </a:solidFill>
              <a:latin typeface="Calibri" pitchFamily="34" charset="0"/>
            </a:endParaRPr>
          </a:p>
        </p:txBody>
      </p:sp>
      <p:sp>
        <p:nvSpPr>
          <p:cNvPr id="9" name="TextBox 9"/>
          <p:cNvSpPr txBox="1">
            <a:spLocks noChangeArrowheads="1"/>
          </p:cNvSpPr>
          <p:nvPr/>
        </p:nvSpPr>
        <p:spPr bwMode="auto">
          <a:xfrm>
            <a:off x="899592" y="6021288"/>
            <a:ext cx="7488832" cy="400110"/>
          </a:xfrm>
          <a:prstGeom prst="rect">
            <a:avLst/>
          </a:prstGeom>
          <a:noFill/>
          <a:ln w="9525">
            <a:noFill/>
            <a:miter lim="800000"/>
            <a:headEnd/>
            <a:tailEnd/>
          </a:ln>
        </p:spPr>
        <p:txBody>
          <a:bodyPr wrap="square">
            <a:spAutoFit/>
          </a:bodyPr>
          <a:lstStyle/>
          <a:p>
            <a:pPr eaLnBrk="0" hangingPunct="0">
              <a:spcBef>
                <a:spcPct val="20000"/>
              </a:spcBef>
            </a:pPr>
            <a:r>
              <a:rPr lang="en-US" sz="2000" dirty="0" smtClean="0">
                <a:solidFill>
                  <a:srgbClr val="0070C0"/>
                </a:solidFill>
                <a:latin typeface="Calibri" pitchFamily="34" charset="0"/>
                <a:cs typeface="Calibri" pitchFamily="34" charset="0"/>
              </a:rPr>
              <a:t>But do Swedes/Hungarians/Austrians save less or bequeath more?</a:t>
            </a:r>
            <a:endParaRPr lang="en-US" sz="2000" dirty="0">
              <a:solidFill>
                <a:srgbClr val="0070C0"/>
              </a:solidFill>
              <a:latin typeface="Calibri" pitchFamily="34" charset="0"/>
              <a:cs typeface="Calibri"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latin typeface="Calibri" pitchFamily="34" charset="0"/>
                <a:cs typeface="Calibri" pitchFamily="34" charset="0"/>
              </a:rPr>
              <a:t>Saving appears high in high-transfer countries.........</a:t>
            </a:r>
            <a:endParaRPr lang="en-GB" b="0" dirty="0">
              <a:latin typeface="Calibri" pitchFamily="34" charset="0"/>
              <a:cs typeface="Calibri" pitchFamily="34" charset="0"/>
            </a:endParaRPr>
          </a:p>
        </p:txBody>
      </p:sp>
      <p:sp>
        <p:nvSpPr>
          <p:cNvPr id="6" name="TextBox 9"/>
          <p:cNvSpPr txBox="1">
            <a:spLocks noChangeArrowheads="1"/>
          </p:cNvSpPr>
          <p:nvPr/>
        </p:nvSpPr>
        <p:spPr bwMode="auto">
          <a:xfrm>
            <a:off x="611560" y="5517232"/>
            <a:ext cx="7488832" cy="400110"/>
          </a:xfrm>
          <a:prstGeom prst="rect">
            <a:avLst/>
          </a:prstGeom>
          <a:noFill/>
          <a:ln w="9525">
            <a:noFill/>
            <a:miter lim="800000"/>
            <a:headEnd/>
            <a:tailEnd/>
          </a:ln>
        </p:spPr>
        <p:txBody>
          <a:bodyPr wrap="square">
            <a:spAutoFit/>
          </a:bodyPr>
          <a:lstStyle/>
          <a:p>
            <a:pPr eaLnBrk="0" hangingPunct="0">
              <a:spcBef>
                <a:spcPct val="20000"/>
              </a:spcBef>
            </a:pPr>
            <a:r>
              <a:rPr lang="en-US" sz="2000" dirty="0" smtClean="0">
                <a:solidFill>
                  <a:srgbClr val="0070C0"/>
                </a:solidFill>
                <a:latin typeface="Calibri" pitchFamily="34" charset="0"/>
                <a:cs typeface="Calibri" pitchFamily="34" charset="0"/>
              </a:rPr>
              <a:t>…  suggesting that bequests must be higher there too?</a:t>
            </a:r>
            <a:endParaRPr lang="en-US" sz="2000" dirty="0">
              <a:solidFill>
                <a:srgbClr val="0070C0"/>
              </a:solidFill>
              <a:latin typeface="Calibri" pitchFamily="34" charset="0"/>
              <a:cs typeface="Calibri" pitchFamily="34" charset="0"/>
            </a:endParaRPr>
          </a:p>
        </p:txBody>
      </p:sp>
      <p:pic>
        <p:nvPicPr>
          <p:cNvPr id="56322" name="Picture 2"/>
          <p:cNvPicPr>
            <a:picLocks noChangeAspect="1" noChangeArrowheads="1"/>
          </p:cNvPicPr>
          <p:nvPr/>
        </p:nvPicPr>
        <p:blipFill>
          <a:blip r:embed="rId2" cstate="print"/>
          <a:srcRect/>
          <a:stretch>
            <a:fillRect/>
          </a:stretch>
        </p:blipFill>
        <p:spPr bwMode="auto">
          <a:xfrm>
            <a:off x="3347864" y="1844824"/>
            <a:ext cx="5200650" cy="3514725"/>
          </a:xfrm>
          <a:prstGeom prst="rect">
            <a:avLst/>
          </a:prstGeom>
          <a:noFill/>
          <a:ln w="9525">
            <a:noFill/>
            <a:miter lim="800000"/>
            <a:headEnd/>
            <a:tailEnd/>
          </a:ln>
          <a:effectLst/>
        </p:spPr>
      </p:pic>
      <p:cxnSp>
        <p:nvCxnSpPr>
          <p:cNvPr id="7" name="Straight Arrow Connector 8"/>
          <p:cNvCxnSpPr>
            <a:cxnSpLocks noChangeShapeType="1"/>
          </p:cNvCxnSpPr>
          <p:nvPr/>
        </p:nvCxnSpPr>
        <p:spPr bwMode="auto">
          <a:xfrm>
            <a:off x="2267744" y="2564904"/>
            <a:ext cx="3600400" cy="1588"/>
          </a:xfrm>
          <a:prstGeom prst="straightConnector1">
            <a:avLst/>
          </a:prstGeom>
          <a:noFill/>
          <a:ln w="25400" algn="ctr">
            <a:solidFill>
              <a:srgbClr val="C00000"/>
            </a:solidFill>
            <a:round/>
            <a:headEnd/>
            <a:tailEnd type="arrow" w="med" len="med"/>
          </a:ln>
        </p:spPr>
      </p:cxnSp>
      <p:sp>
        <p:nvSpPr>
          <p:cNvPr id="8" name="TextBox 9"/>
          <p:cNvSpPr txBox="1">
            <a:spLocks noChangeArrowheads="1"/>
          </p:cNvSpPr>
          <p:nvPr/>
        </p:nvSpPr>
        <p:spPr bwMode="auto">
          <a:xfrm>
            <a:off x="179512" y="1916832"/>
            <a:ext cx="2088232" cy="2862322"/>
          </a:xfrm>
          <a:prstGeom prst="rect">
            <a:avLst/>
          </a:prstGeom>
          <a:noFill/>
          <a:ln w="9525">
            <a:noFill/>
            <a:miter lim="800000"/>
            <a:headEnd/>
            <a:tailEnd/>
          </a:ln>
        </p:spPr>
        <p:txBody>
          <a:bodyPr wrap="square">
            <a:spAutoFit/>
          </a:bodyPr>
          <a:lstStyle/>
          <a:p>
            <a:pPr eaLnBrk="0" hangingPunct="0">
              <a:spcBef>
                <a:spcPct val="20000"/>
              </a:spcBef>
            </a:pPr>
            <a:r>
              <a:rPr lang="en-US" sz="2000" dirty="0" smtClean="0">
                <a:solidFill>
                  <a:srgbClr val="C00000"/>
                </a:solidFill>
                <a:latin typeface="Calibri" pitchFamily="34" charset="0"/>
              </a:rPr>
              <a:t>Very high savings as a proportion of average income 30-49 in the UK between ages 50 and 60.  Is this result confirmed in any other work?</a:t>
            </a:r>
            <a:endParaRPr lang="en-US" sz="2000" dirty="0">
              <a:solidFill>
                <a:srgbClr val="C00000"/>
              </a:solidFill>
              <a:latin typeface="Calibri"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latin typeface="Calibri" pitchFamily="34" charset="0"/>
              </a:rPr>
              <a:t>Total savings (65+) vs. Public transfers / LCD</a:t>
            </a:r>
            <a:endParaRPr lang="en-US" b="0" dirty="0">
              <a:latin typeface="Calibri" pitchFamily="34" charset="0"/>
            </a:endParaRPr>
          </a:p>
        </p:txBody>
      </p:sp>
      <p:sp>
        <p:nvSpPr>
          <p:cNvPr id="3" name="Content Placeholder 2"/>
          <p:cNvSpPr>
            <a:spLocks noGrp="1"/>
          </p:cNvSpPr>
          <p:nvPr>
            <p:ph idx="1"/>
          </p:nvPr>
        </p:nvSpPr>
        <p:spPr/>
        <p:txBody>
          <a:bodyPr/>
          <a:lstStyle/>
          <a:p>
            <a:r>
              <a:rPr lang="en-GB" sz="2000" dirty="0" smtClean="0">
                <a:latin typeface="Calibri" pitchFamily="34" charset="0"/>
              </a:rPr>
              <a:t>Absolute level of savings appears to be higher in countries where a higher proportion of the LCD is financed by public transfers</a:t>
            </a:r>
            <a:endParaRPr lang="en-US" sz="2000" dirty="0" smtClean="0">
              <a:latin typeface="Calibri" pitchFamily="34" charset="0"/>
            </a:endParaRPr>
          </a:p>
          <a:p>
            <a:endParaRPr lang="en-GB" sz="2000" dirty="0" smtClean="0">
              <a:latin typeface="Calibri" pitchFamily="34" charset="0"/>
            </a:endParaRPr>
          </a:p>
          <a:p>
            <a:endParaRPr lang="en-GB" sz="2000" dirty="0" smtClean="0">
              <a:latin typeface="Calibri" pitchFamily="34" charset="0"/>
            </a:endParaRPr>
          </a:p>
          <a:p>
            <a:endParaRPr lang="en-GB" sz="2000" dirty="0" smtClean="0">
              <a:latin typeface="Calibri" pitchFamily="34" charset="0"/>
            </a:endParaRPr>
          </a:p>
          <a:p>
            <a:endParaRPr lang="en-GB" sz="2000" dirty="0" smtClean="0">
              <a:latin typeface="Calibri" pitchFamily="34" charset="0"/>
            </a:endParaRPr>
          </a:p>
          <a:p>
            <a:endParaRPr lang="en-GB" sz="2000" dirty="0" smtClean="0">
              <a:latin typeface="Calibri" pitchFamily="34" charset="0"/>
            </a:endParaRPr>
          </a:p>
          <a:p>
            <a:endParaRPr lang="en-GB" sz="2000" dirty="0" smtClean="0">
              <a:latin typeface="Calibri" pitchFamily="34" charset="0"/>
            </a:endParaRPr>
          </a:p>
          <a:p>
            <a:endParaRPr lang="en-GB" sz="2000" dirty="0" smtClean="0">
              <a:latin typeface="Calibri" pitchFamily="34" charset="0"/>
            </a:endParaRPr>
          </a:p>
          <a:p>
            <a:endParaRPr lang="en-GB" sz="2000" dirty="0" smtClean="0">
              <a:latin typeface="Calibri" pitchFamily="34" charset="0"/>
            </a:endParaRPr>
          </a:p>
          <a:p>
            <a:endParaRPr lang="en-GB" sz="2000" dirty="0" smtClean="0">
              <a:latin typeface="Calibri" pitchFamily="34" charset="0"/>
            </a:endParaRPr>
          </a:p>
          <a:p>
            <a:r>
              <a:rPr lang="en-GB" sz="2000" dirty="0" smtClean="0">
                <a:latin typeface="Calibri" pitchFamily="34" charset="0"/>
              </a:rPr>
              <a:t>What about bequests?</a:t>
            </a:r>
            <a:endParaRPr lang="en-US" sz="2000" dirty="0">
              <a:latin typeface="Calibri" pitchFamily="34" charset="0"/>
            </a:endParaRPr>
          </a:p>
        </p:txBody>
      </p:sp>
      <p:sp>
        <p:nvSpPr>
          <p:cNvPr id="4" name="Footer Placeholder 3"/>
          <p:cNvSpPr>
            <a:spLocks noGrp="1"/>
          </p:cNvSpPr>
          <p:nvPr>
            <p:ph type="ftr" sz="quarter" idx="10"/>
          </p:nvPr>
        </p:nvSpPr>
        <p:spPr/>
        <p:txBody>
          <a:bodyPr/>
          <a:lstStyle/>
          <a:p>
            <a:r>
              <a:rPr lang="en-GB" smtClean="0"/>
              <a:t>© Imperial College Business School</a:t>
            </a:r>
            <a:endParaRPr lang="en-GB" dirty="0"/>
          </a:p>
        </p:txBody>
      </p:sp>
      <p:pic>
        <p:nvPicPr>
          <p:cNvPr id="57346" name="Picture 2"/>
          <p:cNvPicPr>
            <a:picLocks noChangeAspect="1" noChangeArrowheads="1"/>
          </p:cNvPicPr>
          <p:nvPr/>
        </p:nvPicPr>
        <p:blipFill>
          <a:blip r:embed="rId2" cstate="print"/>
          <a:srcRect/>
          <a:stretch>
            <a:fillRect/>
          </a:stretch>
        </p:blipFill>
        <p:spPr bwMode="auto">
          <a:xfrm>
            <a:off x="1500166" y="2714620"/>
            <a:ext cx="5387975" cy="3108325"/>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latin typeface="Calibri" pitchFamily="34" charset="0"/>
                <a:cs typeface="Calibri" pitchFamily="34" charset="0"/>
              </a:rPr>
              <a:t>Conclusion &amp; future work</a:t>
            </a:r>
            <a:endParaRPr lang="en-GB" b="0" dirty="0">
              <a:latin typeface="Calibri" pitchFamily="34" charset="0"/>
              <a:cs typeface="Calibri" pitchFamily="34" charset="0"/>
            </a:endParaRPr>
          </a:p>
        </p:txBody>
      </p:sp>
      <p:sp>
        <p:nvSpPr>
          <p:cNvPr id="3" name="Content Placeholder 2"/>
          <p:cNvSpPr>
            <a:spLocks noGrp="1"/>
          </p:cNvSpPr>
          <p:nvPr>
            <p:ph idx="1"/>
          </p:nvPr>
        </p:nvSpPr>
        <p:spPr/>
        <p:txBody>
          <a:bodyPr/>
          <a:lstStyle/>
          <a:p>
            <a:r>
              <a:rPr lang="en-GB" sz="2000" dirty="0" smtClean="0">
                <a:latin typeface="Calibri" pitchFamily="34" charset="0"/>
                <a:cs typeface="Calibri" pitchFamily="34" charset="0"/>
              </a:rPr>
              <a:t>NTA’s for the UK appear to indicate that we transfer less to young people than our peer countries (more to older people,  especially the very old) even controlling on the level of consumption</a:t>
            </a:r>
          </a:p>
          <a:p>
            <a:r>
              <a:rPr lang="en-GB" sz="2000" dirty="0" smtClean="0">
                <a:latin typeface="Calibri" pitchFamily="34" charset="0"/>
                <a:cs typeface="Calibri" pitchFamily="34" charset="0"/>
              </a:rPr>
              <a:t>UK public age-based reallocations appear quite low</a:t>
            </a:r>
          </a:p>
          <a:p>
            <a:r>
              <a:rPr lang="en-GB" sz="2000" dirty="0" smtClean="0">
                <a:latin typeface="Calibri" pitchFamily="34" charset="0"/>
                <a:cs typeface="Calibri" pitchFamily="34" charset="0"/>
              </a:rPr>
              <a:t>Our children are quite reliant on private transfers, with possible implications for  inter-generational transmission of inequality</a:t>
            </a:r>
          </a:p>
          <a:p>
            <a:r>
              <a:rPr lang="en-GB" sz="2000" dirty="0" smtClean="0">
                <a:latin typeface="Calibri" pitchFamily="34" charset="0"/>
                <a:cs typeface="Calibri" pitchFamily="34" charset="0"/>
              </a:rPr>
              <a:t>Our older people are quite reliant on asset-based reallocations relative to other countries</a:t>
            </a:r>
          </a:p>
          <a:p>
            <a:r>
              <a:rPr lang="en-GB" sz="2000" dirty="0" smtClean="0">
                <a:latin typeface="Calibri" pitchFamily="34" charset="0"/>
                <a:cs typeface="Calibri" pitchFamily="34" charset="0"/>
              </a:rPr>
              <a:t>We illustrated some potential applications of </a:t>
            </a:r>
            <a:r>
              <a:rPr lang="en-GB" sz="2000" dirty="0" smtClean="0">
                <a:latin typeface="Calibri" pitchFamily="34" charset="0"/>
                <a:cs typeface="Calibri" pitchFamily="34" charset="0"/>
              </a:rPr>
              <a:t>NTA’s</a:t>
            </a:r>
          </a:p>
          <a:p>
            <a:r>
              <a:rPr lang="en-GB" sz="2000" dirty="0" smtClean="0">
                <a:latin typeface="Calibri" pitchFamily="34" charset="0"/>
                <a:cs typeface="Calibri" pitchFamily="34" charset="0"/>
              </a:rPr>
              <a:t>Currently assessing whether NTA methodology can shed light on differential savings patterns within sub-groups of the UK population</a:t>
            </a:r>
            <a:endParaRPr lang="en-GB" sz="2000" dirty="0">
              <a:latin typeface="Calibri" pitchFamily="34" charset="0"/>
              <a:cs typeface="Calibri" pitchFamily="34" charset="0"/>
            </a:endParaRPr>
          </a:p>
        </p:txBody>
      </p:sp>
      <p:sp>
        <p:nvSpPr>
          <p:cNvPr id="4" name="Footer Placeholder 3"/>
          <p:cNvSpPr>
            <a:spLocks noGrp="1"/>
          </p:cNvSpPr>
          <p:nvPr>
            <p:ph type="ftr" sz="quarter" idx="10"/>
          </p:nvPr>
        </p:nvSpPr>
        <p:spPr/>
        <p:txBody>
          <a:bodyPr/>
          <a:lstStyle/>
          <a:p>
            <a:r>
              <a:rPr lang="en-GB" smtClean="0"/>
              <a:t>© Imperial College Business School</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latin typeface="Calibri" pitchFamily="34" charset="0"/>
                <a:cs typeface="Calibri" pitchFamily="34" charset="0"/>
              </a:rPr>
              <a:t>Demographic transition</a:t>
            </a:r>
            <a:endParaRPr lang="en-GB" b="0" dirty="0">
              <a:latin typeface="Calibri" pitchFamily="34" charset="0"/>
              <a:cs typeface="Calibri" pitchFamily="34" charset="0"/>
            </a:endParaRPr>
          </a:p>
        </p:txBody>
      </p:sp>
      <p:sp>
        <p:nvSpPr>
          <p:cNvPr id="3" name="Content Placeholder 2"/>
          <p:cNvSpPr>
            <a:spLocks noGrp="1"/>
          </p:cNvSpPr>
          <p:nvPr>
            <p:ph idx="1"/>
          </p:nvPr>
        </p:nvSpPr>
        <p:spPr/>
        <p:txBody>
          <a:bodyPr/>
          <a:lstStyle/>
          <a:p>
            <a:r>
              <a:rPr lang="en-GB" sz="2000" dirty="0" smtClean="0">
                <a:latin typeface="Calibri" pitchFamily="34" charset="0"/>
                <a:cs typeface="Calibri" pitchFamily="34" charset="0"/>
              </a:rPr>
              <a:t>In the future, the increase in the proportion of the population which is elderly will dominate population change</a:t>
            </a:r>
          </a:p>
          <a:p>
            <a:endParaRPr lang="en-GB" sz="2000" dirty="0" smtClean="0">
              <a:latin typeface="Calibri" pitchFamily="34" charset="0"/>
              <a:cs typeface="Calibri" pitchFamily="34" charset="0"/>
            </a:endParaRPr>
          </a:p>
          <a:p>
            <a:r>
              <a:rPr lang="en-GB" sz="2000" dirty="0" smtClean="0">
                <a:latin typeface="Calibri" pitchFamily="34" charset="0"/>
                <a:cs typeface="Calibri" pitchFamily="34" charset="0"/>
              </a:rPr>
              <a:t>2008: 13.6% &gt; 60</a:t>
            </a:r>
          </a:p>
          <a:p>
            <a:r>
              <a:rPr lang="en-GB" sz="2000" dirty="0" smtClean="0">
                <a:latin typeface="Calibri" pitchFamily="34" charset="0"/>
                <a:cs typeface="Calibri" pitchFamily="34" charset="0"/>
              </a:rPr>
              <a:t>2033: 20.6% &gt; 60</a:t>
            </a:r>
          </a:p>
          <a:p>
            <a:pPr>
              <a:buNone/>
            </a:pPr>
            <a:endParaRPr lang="en-GB" sz="2000" dirty="0" smtClean="0">
              <a:latin typeface="Calibri" pitchFamily="34" charset="0"/>
              <a:cs typeface="Calibri" pitchFamily="34" charset="0"/>
            </a:endParaRPr>
          </a:p>
          <a:p>
            <a:pPr>
              <a:buNone/>
            </a:pPr>
            <a:endParaRPr lang="en-GB" sz="2000" dirty="0" smtClean="0">
              <a:latin typeface="Calibri" pitchFamily="34" charset="0"/>
              <a:cs typeface="Calibri" pitchFamily="34" charset="0"/>
            </a:endParaRPr>
          </a:p>
          <a:p>
            <a:pPr>
              <a:buNone/>
            </a:pPr>
            <a:endParaRPr lang="en-GB" sz="2000" dirty="0" smtClean="0">
              <a:latin typeface="Calibri" pitchFamily="34" charset="0"/>
              <a:cs typeface="Calibri" pitchFamily="34" charset="0"/>
            </a:endParaRPr>
          </a:p>
          <a:p>
            <a:pPr>
              <a:buNone/>
            </a:pPr>
            <a:endParaRPr lang="en-GB" sz="2000" dirty="0" smtClean="0">
              <a:latin typeface="Calibri" pitchFamily="34" charset="0"/>
              <a:cs typeface="Calibri" pitchFamily="34" charset="0"/>
            </a:endParaRPr>
          </a:p>
        </p:txBody>
      </p:sp>
      <p:pic>
        <p:nvPicPr>
          <p:cNvPr id="1027" name="Picture 3"/>
          <p:cNvPicPr>
            <a:picLocks noChangeAspect="1" noChangeArrowheads="1"/>
          </p:cNvPicPr>
          <p:nvPr/>
        </p:nvPicPr>
        <p:blipFill>
          <a:blip r:embed="rId2" cstate="print"/>
          <a:srcRect/>
          <a:stretch>
            <a:fillRect/>
          </a:stretch>
        </p:blipFill>
        <p:spPr bwMode="auto">
          <a:xfrm>
            <a:off x="2792338" y="2636912"/>
            <a:ext cx="6351662" cy="39803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latin typeface="Calibri" pitchFamily="34" charset="0"/>
                <a:cs typeface="Calibri" pitchFamily="34" charset="0"/>
              </a:rPr>
              <a:t>Economic lifecycle</a:t>
            </a:r>
            <a:endParaRPr lang="en-GB" b="0" dirty="0">
              <a:latin typeface="Calibri" pitchFamily="34" charset="0"/>
              <a:cs typeface="Calibri" pitchFamily="34" charset="0"/>
            </a:endParaRPr>
          </a:p>
        </p:txBody>
      </p:sp>
      <p:sp>
        <p:nvSpPr>
          <p:cNvPr id="3" name="Content Placeholder 2"/>
          <p:cNvSpPr>
            <a:spLocks noGrp="1"/>
          </p:cNvSpPr>
          <p:nvPr>
            <p:ph idx="1"/>
          </p:nvPr>
        </p:nvSpPr>
        <p:spPr/>
        <p:txBody>
          <a:bodyPr/>
          <a:lstStyle/>
          <a:p>
            <a:r>
              <a:rPr lang="en-GB" sz="2000" dirty="0" smtClean="0">
                <a:latin typeface="Calibri" pitchFamily="34" charset="0"/>
                <a:cs typeface="Calibri" pitchFamily="34" charset="0"/>
              </a:rPr>
              <a:t>Consumption exceeds labour income for the very young and the very old</a:t>
            </a:r>
          </a:p>
          <a:p>
            <a:r>
              <a:rPr lang="en-GB" sz="2000" dirty="0" smtClean="0">
                <a:latin typeface="Calibri" pitchFamily="34" charset="0"/>
                <a:cs typeface="Calibri" pitchFamily="34" charset="0"/>
              </a:rPr>
              <a:t>Changes in population structure affect everyone</a:t>
            </a:r>
            <a:endParaRPr lang="en-GB" sz="2000" dirty="0">
              <a:latin typeface="Calibri" pitchFamily="34" charset="0"/>
              <a:cs typeface="Calibri" pitchFamily="34" charset="0"/>
            </a:endParaRPr>
          </a:p>
        </p:txBody>
      </p:sp>
      <p:pic>
        <p:nvPicPr>
          <p:cNvPr id="6" name="Picture 1"/>
          <p:cNvPicPr>
            <a:picLocks noChangeAspect="1" noChangeArrowheads="1"/>
          </p:cNvPicPr>
          <p:nvPr/>
        </p:nvPicPr>
        <p:blipFill>
          <a:blip r:embed="rId2" cstate="print"/>
          <a:srcRect/>
          <a:stretch>
            <a:fillRect/>
          </a:stretch>
        </p:blipFill>
        <p:spPr bwMode="auto">
          <a:xfrm>
            <a:off x="1475656" y="2780928"/>
            <a:ext cx="5739730" cy="3456384"/>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latin typeface="Calibri" pitchFamily="34" charset="0"/>
                <a:cs typeface="Calibri" pitchFamily="34" charset="0"/>
              </a:rPr>
              <a:t>Population ageing presents major challenges</a:t>
            </a:r>
            <a:endParaRPr lang="en-GB" b="0" dirty="0">
              <a:latin typeface="Calibri" pitchFamily="34" charset="0"/>
              <a:cs typeface="Calibri" pitchFamily="34" charset="0"/>
            </a:endParaRPr>
          </a:p>
        </p:txBody>
      </p:sp>
      <p:sp>
        <p:nvSpPr>
          <p:cNvPr id="3" name="Content Placeholder 2"/>
          <p:cNvSpPr>
            <a:spLocks noGrp="1"/>
          </p:cNvSpPr>
          <p:nvPr>
            <p:ph idx="1"/>
          </p:nvPr>
        </p:nvSpPr>
        <p:spPr/>
        <p:txBody>
          <a:bodyPr/>
          <a:lstStyle/>
          <a:p>
            <a:pPr>
              <a:lnSpc>
                <a:spcPct val="80000"/>
              </a:lnSpc>
            </a:pPr>
            <a:r>
              <a:rPr lang="en-US" sz="2000" dirty="0" smtClean="0">
                <a:latin typeface="Calibri" pitchFamily="34" charset="0"/>
                <a:cs typeface="Calibri" pitchFamily="34" charset="0"/>
              </a:rPr>
              <a:t>How sustainable are our transfer systems?</a:t>
            </a:r>
          </a:p>
          <a:p>
            <a:pPr lvl="1">
              <a:lnSpc>
                <a:spcPct val="80000"/>
              </a:lnSpc>
            </a:pPr>
            <a:r>
              <a:rPr lang="en-US" sz="2000" dirty="0" smtClean="0">
                <a:latin typeface="Calibri" pitchFamily="34" charset="0"/>
                <a:cs typeface="Calibri" pitchFamily="34" charset="0"/>
              </a:rPr>
              <a:t>Public sector: Number of taxpayers will decline relative to number of beneficiaries</a:t>
            </a:r>
          </a:p>
          <a:p>
            <a:pPr lvl="1">
              <a:lnSpc>
                <a:spcPct val="80000"/>
              </a:lnSpc>
            </a:pPr>
            <a:r>
              <a:rPr lang="en-US" sz="2000" dirty="0" smtClean="0">
                <a:latin typeface="Calibri" pitchFamily="34" charset="0"/>
                <a:cs typeface="Calibri" pitchFamily="34" charset="0"/>
              </a:rPr>
              <a:t>Private sector:  Number of working-age adults will decline relative to dependent children and elderly</a:t>
            </a:r>
          </a:p>
          <a:p>
            <a:r>
              <a:rPr lang="en-GB" sz="2000" dirty="0" smtClean="0">
                <a:latin typeface="Calibri" pitchFamily="34" charset="0"/>
                <a:cs typeface="Calibri" pitchFamily="34" charset="0"/>
              </a:rPr>
              <a:t>How resilient are our asset markets (housing / financial assets)?</a:t>
            </a:r>
          </a:p>
          <a:p>
            <a:pPr lvl="1"/>
            <a:r>
              <a:rPr lang="en-GB" sz="1900" dirty="0" smtClean="0">
                <a:latin typeface="Calibri" pitchFamily="34" charset="0"/>
                <a:cs typeface="Calibri" pitchFamily="34" charset="0"/>
              </a:rPr>
              <a:t>If the elderly depend on selling assets to fund their retirement, how will asset prices respond to population ageing?</a:t>
            </a:r>
          </a:p>
          <a:p>
            <a:r>
              <a:rPr lang="en-GB" sz="2000" dirty="0" smtClean="0">
                <a:latin typeface="Calibri" pitchFamily="34" charset="0"/>
                <a:cs typeface="Calibri" pitchFamily="34" charset="0"/>
              </a:rPr>
              <a:t>How sustainable is our political consensus?</a:t>
            </a:r>
          </a:p>
          <a:p>
            <a:pPr lvl="1"/>
            <a:r>
              <a:rPr lang="en-GB" sz="1900" dirty="0" smtClean="0">
                <a:latin typeface="Calibri" pitchFamily="34" charset="0"/>
                <a:cs typeface="Calibri" pitchFamily="34" charset="0"/>
              </a:rPr>
              <a:t>What is the implication of population ageing for generational equity?</a:t>
            </a:r>
          </a:p>
          <a:p>
            <a:pPr lvl="1"/>
            <a:endParaRPr lang="en-GB" sz="1900" dirty="0" smtClean="0">
              <a:latin typeface="Calibri" pitchFamily="34" charset="0"/>
              <a:cs typeface="Calibri" pitchFamily="34" charset="0"/>
            </a:endParaRPr>
          </a:p>
          <a:p>
            <a:pPr lvl="1"/>
            <a:endParaRPr lang="en-GB" sz="1900" dirty="0" smtClean="0">
              <a:latin typeface="Calibri" pitchFamily="34" charset="0"/>
              <a:cs typeface="Calibri" pitchFamily="34" charset="0"/>
            </a:endParaRP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latin typeface="Calibri" pitchFamily="34" charset="0"/>
              </a:rPr>
              <a:t>Literature review</a:t>
            </a:r>
            <a:endParaRPr lang="en-US" b="0" dirty="0">
              <a:latin typeface="Calibri" pitchFamily="34" charset="0"/>
            </a:endParaRPr>
          </a:p>
        </p:txBody>
      </p:sp>
      <p:sp>
        <p:nvSpPr>
          <p:cNvPr id="3" name="Content Placeholder 2"/>
          <p:cNvSpPr>
            <a:spLocks noGrp="1"/>
          </p:cNvSpPr>
          <p:nvPr>
            <p:ph idx="1"/>
          </p:nvPr>
        </p:nvSpPr>
        <p:spPr/>
        <p:txBody>
          <a:bodyPr/>
          <a:lstStyle/>
          <a:p>
            <a:r>
              <a:rPr lang="en-GB" sz="2000" dirty="0" smtClean="0">
                <a:latin typeface="Calibri" pitchFamily="34" charset="0"/>
              </a:rPr>
              <a:t>Generational accounts (</a:t>
            </a:r>
            <a:r>
              <a:rPr lang="en-GB" sz="2000" dirty="0" err="1" smtClean="0">
                <a:latin typeface="Calibri" pitchFamily="34" charset="0"/>
              </a:rPr>
              <a:t>Kotlikoff</a:t>
            </a:r>
            <a:r>
              <a:rPr lang="en-GB" sz="2000" dirty="0" smtClean="0">
                <a:latin typeface="Calibri" pitchFamily="34" charset="0"/>
              </a:rPr>
              <a:t>, 1995, </a:t>
            </a:r>
            <a:r>
              <a:rPr lang="en-GB" sz="2000" dirty="0" err="1" smtClean="0">
                <a:latin typeface="Calibri" pitchFamily="34" charset="0"/>
              </a:rPr>
              <a:t>Auerbach</a:t>
            </a:r>
            <a:r>
              <a:rPr lang="en-GB" sz="2000" dirty="0" smtClean="0">
                <a:latin typeface="Calibri" pitchFamily="34" charset="0"/>
              </a:rPr>
              <a:t> et al, 1999)</a:t>
            </a:r>
          </a:p>
          <a:p>
            <a:pPr lvl="1"/>
            <a:r>
              <a:rPr lang="en-GB" sz="2000" dirty="0" smtClean="0">
                <a:latin typeface="Calibri" pitchFamily="34" charset="0"/>
              </a:rPr>
              <a:t>Attempt to evaluate the sustainability of fiscal policy given its generational incidence</a:t>
            </a:r>
          </a:p>
          <a:p>
            <a:pPr lvl="1"/>
            <a:r>
              <a:rPr lang="en-GB" sz="2000" dirty="0" smtClean="0">
                <a:latin typeface="Calibri" pitchFamily="34" charset="0"/>
              </a:rPr>
              <a:t>(Exclude private transfers, general equilibrium)</a:t>
            </a:r>
          </a:p>
          <a:p>
            <a:r>
              <a:rPr lang="en-GB" sz="2000" dirty="0" smtClean="0">
                <a:latin typeface="Calibri" pitchFamily="34" charset="0"/>
              </a:rPr>
              <a:t>Evaluation of inter-generational equity (in the UK)</a:t>
            </a:r>
          </a:p>
          <a:p>
            <a:pPr lvl="1"/>
            <a:r>
              <a:rPr lang="en-GB" sz="2000" dirty="0" smtClean="0">
                <a:latin typeface="Calibri" pitchFamily="34" charset="0"/>
              </a:rPr>
              <a:t>Hills (1992)</a:t>
            </a:r>
          </a:p>
          <a:p>
            <a:pPr lvl="1"/>
            <a:r>
              <a:rPr lang="en-GB" sz="2000" dirty="0" err="1" smtClean="0">
                <a:latin typeface="Calibri" pitchFamily="34" charset="0"/>
              </a:rPr>
              <a:t>Cardarelli</a:t>
            </a:r>
            <a:r>
              <a:rPr lang="en-GB" sz="2000" dirty="0" smtClean="0">
                <a:latin typeface="Calibri" pitchFamily="34" charset="0"/>
              </a:rPr>
              <a:t>, </a:t>
            </a:r>
            <a:r>
              <a:rPr lang="en-GB" sz="2000" dirty="0" err="1" smtClean="0">
                <a:latin typeface="Calibri" pitchFamily="34" charset="0"/>
              </a:rPr>
              <a:t>Sefton</a:t>
            </a:r>
            <a:r>
              <a:rPr lang="en-GB" sz="2000" dirty="0" smtClean="0">
                <a:latin typeface="Calibri" pitchFamily="34" charset="0"/>
              </a:rPr>
              <a:t> and </a:t>
            </a:r>
            <a:r>
              <a:rPr lang="en-GB" sz="2000" dirty="0" err="1" smtClean="0">
                <a:latin typeface="Calibri" pitchFamily="34" charset="0"/>
              </a:rPr>
              <a:t>Kotlikoff</a:t>
            </a:r>
            <a:r>
              <a:rPr lang="en-GB" sz="2000" dirty="0" smtClean="0">
                <a:latin typeface="Calibri" pitchFamily="34" charset="0"/>
              </a:rPr>
              <a:t> (2000)</a:t>
            </a:r>
          </a:p>
          <a:p>
            <a:pPr lvl="1"/>
            <a:r>
              <a:rPr lang="en-GB" sz="2000" dirty="0" smtClean="0">
                <a:latin typeface="Calibri" pitchFamily="34" charset="0"/>
              </a:rPr>
              <a:t>Banks et al (2000)</a:t>
            </a:r>
          </a:p>
          <a:p>
            <a:pPr lvl="1"/>
            <a:r>
              <a:rPr lang="en-GB" sz="2000" dirty="0" err="1" smtClean="0">
                <a:latin typeface="Calibri" pitchFamily="34" charset="0"/>
              </a:rPr>
              <a:t>Sefton</a:t>
            </a:r>
            <a:r>
              <a:rPr lang="en-GB" sz="2000" dirty="0" smtClean="0">
                <a:latin typeface="Calibri" pitchFamily="34" charset="0"/>
              </a:rPr>
              <a:t> and </a:t>
            </a:r>
            <a:r>
              <a:rPr lang="en-GB" sz="2000" dirty="0" err="1" smtClean="0">
                <a:latin typeface="Calibri" pitchFamily="34" charset="0"/>
              </a:rPr>
              <a:t>Kirsanova</a:t>
            </a:r>
            <a:r>
              <a:rPr lang="en-GB" sz="2000" dirty="0" smtClean="0">
                <a:latin typeface="Calibri" pitchFamily="34" charset="0"/>
              </a:rPr>
              <a:t> (2006)</a:t>
            </a:r>
          </a:p>
          <a:p>
            <a:pPr lvl="1"/>
            <a:r>
              <a:rPr lang="en-GB" sz="2000" dirty="0" err="1" smtClean="0">
                <a:latin typeface="Calibri" pitchFamily="34" charset="0"/>
              </a:rPr>
              <a:t>Barrell</a:t>
            </a:r>
            <a:r>
              <a:rPr lang="en-GB" sz="2000" dirty="0" smtClean="0">
                <a:latin typeface="Calibri" pitchFamily="34" charset="0"/>
              </a:rPr>
              <a:t> and </a:t>
            </a:r>
            <a:r>
              <a:rPr lang="en-GB" sz="2000" dirty="0" err="1" smtClean="0">
                <a:latin typeface="Calibri" pitchFamily="34" charset="0"/>
              </a:rPr>
              <a:t>Weale</a:t>
            </a:r>
            <a:r>
              <a:rPr lang="en-GB" sz="2000" dirty="0" smtClean="0">
                <a:latin typeface="Calibri" pitchFamily="34" charset="0"/>
              </a:rPr>
              <a:t> (2010)</a:t>
            </a:r>
            <a:endParaRPr lang="en-US" sz="2000" dirty="0">
              <a:latin typeface="Calibri" pitchFamily="34" charset="0"/>
            </a:endParaRPr>
          </a:p>
        </p:txBody>
      </p:sp>
      <p:sp>
        <p:nvSpPr>
          <p:cNvPr id="4" name="Footer Placeholder 3"/>
          <p:cNvSpPr>
            <a:spLocks noGrp="1"/>
          </p:cNvSpPr>
          <p:nvPr>
            <p:ph type="ftr" sz="quarter" idx="10"/>
          </p:nvPr>
        </p:nvSpPr>
        <p:spPr/>
        <p:txBody>
          <a:bodyPr/>
          <a:lstStyle/>
          <a:p>
            <a:r>
              <a:rPr lang="en-GB" smtClean="0"/>
              <a:t>© Imperial College Business School</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latin typeface="Calibri" pitchFamily="34" charset="0"/>
                <a:cs typeface="Calibri" pitchFamily="34" charset="0"/>
              </a:rPr>
              <a:t>National Transfer Accounts</a:t>
            </a:r>
            <a:endParaRPr lang="en-GB" b="0" dirty="0">
              <a:latin typeface="Calibri" pitchFamily="34" charset="0"/>
              <a:cs typeface="Calibri" pitchFamily="34" charset="0"/>
            </a:endParaRPr>
          </a:p>
        </p:txBody>
      </p:sp>
      <p:sp>
        <p:nvSpPr>
          <p:cNvPr id="3" name="Content Placeholder 2"/>
          <p:cNvSpPr>
            <a:spLocks noGrp="1"/>
          </p:cNvSpPr>
          <p:nvPr>
            <p:ph idx="1"/>
          </p:nvPr>
        </p:nvSpPr>
        <p:spPr/>
        <p:txBody>
          <a:bodyPr/>
          <a:lstStyle/>
          <a:p>
            <a:r>
              <a:rPr lang="en-GB" sz="2000" dirty="0" smtClean="0">
                <a:latin typeface="Calibri" pitchFamily="34" charset="0"/>
                <a:cs typeface="Calibri" pitchFamily="34" charset="0"/>
              </a:rPr>
              <a:t>Developed by Mason and Lee (1994), recent book Lee et al (2010), Elgar.</a:t>
            </a:r>
          </a:p>
          <a:p>
            <a:r>
              <a:rPr lang="en-GB" sz="2000" dirty="0" smtClean="0">
                <a:latin typeface="Calibri" pitchFamily="34" charset="0"/>
                <a:cs typeface="Calibri" pitchFamily="34" charset="0"/>
              </a:rPr>
              <a:t>Attempt to understand the generational economy</a:t>
            </a:r>
          </a:p>
          <a:p>
            <a:pPr lvl="1"/>
            <a:r>
              <a:rPr lang="en-GB" sz="2000" dirty="0" smtClean="0">
                <a:latin typeface="Calibri" pitchFamily="34" charset="0"/>
                <a:cs typeface="Calibri" pitchFamily="34" charset="0"/>
              </a:rPr>
              <a:t>Social and economic institutions which mediate age-related flows within an economy</a:t>
            </a:r>
          </a:p>
          <a:p>
            <a:pPr lvl="2"/>
            <a:r>
              <a:rPr lang="en-GB" sz="2000" dirty="0" smtClean="0">
                <a:latin typeface="Calibri" pitchFamily="34" charset="0"/>
                <a:cs typeface="Calibri" pitchFamily="34" charset="0"/>
              </a:rPr>
              <a:t>Public sector, asset markets, families</a:t>
            </a:r>
          </a:p>
          <a:p>
            <a:pPr lvl="1"/>
            <a:r>
              <a:rPr lang="en-GB" sz="2000" dirty="0" smtClean="0">
                <a:latin typeface="Calibri" pitchFamily="34" charset="0"/>
                <a:cs typeface="Calibri" pitchFamily="34" charset="0"/>
              </a:rPr>
              <a:t>Quantify the size, direction and nature of age-related economic flows in the economy</a:t>
            </a:r>
          </a:p>
          <a:p>
            <a:pPr lvl="1"/>
            <a:r>
              <a:rPr lang="en-GB" sz="2000" dirty="0" smtClean="0">
                <a:latin typeface="Calibri" pitchFamily="34" charset="0"/>
                <a:cs typeface="Calibri" pitchFamily="34" charset="0"/>
              </a:rPr>
              <a:t>In a way which is consistent with other measures of economic output (National Accounts)</a:t>
            </a:r>
          </a:p>
          <a:p>
            <a:r>
              <a:rPr lang="en-GB" sz="2000" dirty="0" smtClean="0">
                <a:latin typeface="Calibri" pitchFamily="34" charset="0"/>
                <a:cs typeface="Calibri" pitchFamily="34" charset="0"/>
              </a:rPr>
              <a:t>Ultimate goal:</a:t>
            </a:r>
          </a:p>
          <a:p>
            <a:pPr lvl="1"/>
            <a:r>
              <a:rPr lang="en-GB" sz="2000" dirty="0" smtClean="0">
                <a:latin typeface="Calibri" pitchFamily="34" charset="0"/>
                <a:cs typeface="Calibri" pitchFamily="34" charset="0"/>
              </a:rPr>
              <a:t>Develop institutions which are sustainable in the face of the demographic transition</a:t>
            </a:r>
          </a:p>
          <a:p>
            <a:r>
              <a:rPr lang="en-GB" sz="2000" dirty="0" smtClean="0">
                <a:latin typeface="Calibri" pitchFamily="34" charset="0"/>
                <a:cs typeface="Calibri" pitchFamily="34" charset="0"/>
              </a:rPr>
              <a:t>An international project, 31 countries (UK are latecomers)</a:t>
            </a:r>
            <a:endParaRPr lang="en-GB" sz="2000" dirty="0">
              <a:latin typeface="Calibri" pitchFamily="34" charset="0"/>
              <a:cs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latin typeface="Calibri" pitchFamily="34" charset="0"/>
                <a:cs typeface="Calibri" pitchFamily="34" charset="0"/>
              </a:rPr>
              <a:t>National Transfer Accounts</a:t>
            </a:r>
            <a:endParaRPr lang="en-GB" b="0" dirty="0">
              <a:latin typeface="Calibri" pitchFamily="34" charset="0"/>
              <a:cs typeface="Calibri" pitchFamily="34" charset="0"/>
            </a:endParaRPr>
          </a:p>
        </p:txBody>
      </p:sp>
      <p:sp>
        <p:nvSpPr>
          <p:cNvPr id="3" name="Content Placeholder 2"/>
          <p:cNvSpPr>
            <a:spLocks noGrp="1"/>
          </p:cNvSpPr>
          <p:nvPr>
            <p:ph idx="1"/>
          </p:nvPr>
        </p:nvSpPr>
        <p:spPr/>
        <p:txBody>
          <a:bodyPr/>
          <a:lstStyle/>
          <a:p>
            <a:r>
              <a:rPr lang="en-GB" sz="2000" dirty="0" smtClean="0">
                <a:latin typeface="Calibri" pitchFamily="34" charset="0"/>
                <a:cs typeface="Calibri" pitchFamily="34" charset="0"/>
              </a:rPr>
              <a:t>Based on a flow accounting identity which states that for any individual, over any time period, consumption must be financed by a combination of labour income, transfers, asset income or </a:t>
            </a:r>
            <a:r>
              <a:rPr lang="en-GB" sz="2000" dirty="0" err="1" smtClean="0">
                <a:latin typeface="Calibri" pitchFamily="34" charset="0"/>
                <a:cs typeface="Calibri" pitchFamily="34" charset="0"/>
              </a:rPr>
              <a:t>dissaving</a:t>
            </a:r>
            <a:r>
              <a:rPr lang="en-GB" sz="2000" dirty="0" smtClean="0">
                <a:latin typeface="Calibri" pitchFamily="34" charset="0"/>
                <a:cs typeface="Calibri" pitchFamily="34" charset="0"/>
              </a:rPr>
              <a:t>:</a:t>
            </a:r>
          </a:p>
          <a:p>
            <a:endParaRPr lang="en-GB" sz="2000" dirty="0" smtClean="0">
              <a:latin typeface="Calibri" pitchFamily="34" charset="0"/>
              <a:cs typeface="Calibri" pitchFamily="34" charset="0"/>
            </a:endParaRPr>
          </a:p>
          <a:p>
            <a:pPr>
              <a:buNone/>
            </a:pPr>
            <a:endParaRPr lang="en-GB" sz="2000" dirty="0" smtClean="0">
              <a:latin typeface="Calibri" pitchFamily="34" charset="0"/>
              <a:cs typeface="Calibri" pitchFamily="34" charset="0"/>
            </a:endParaRPr>
          </a:p>
          <a:p>
            <a:r>
              <a:rPr lang="en-GB" sz="2000" dirty="0" smtClean="0">
                <a:latin typeface="Calibri" pitchFamily="34" charset="0"/>
                <a:cs typeface="Calibri" pitchFamily="34" charset="0"/>
              </a:rPr>
              <a:t>Re-arranging the equation, and aggregating all individuals of the same age (x) together, yields:</a:t>
            </a:r>
          </a:p>
          <a:p>
            <a:endParaRPr lang="en-GB" sz="2000" dirty="0" smtClean="0">
              <a:latin typeface="Calibri" pitchFamily="34" charset="0"/>
              <a:cs typeface="Calibri" pitchFamily="34" charset="0"/>
            </a:endParaRPr>
          </a:p>
          <a:p>
            <a:endParaRPr lang="en-GB" sz="2000" dirty="0" smtClean="0">
              <a:latin typeface="Calibri" pitchFamily="34" charset="0"/>
              <a:cs typeface="Calibri" pitchFamily="34" charset="0"/>
            </a:endParaRPr>
          </a:p>
          <a:p>
            <a:endParaRPr lang="en-GB" sz="2000" dirty="0" smtClean="0">
              <a:latin typeface="Calibri" pitchFamily="34" charset="0"/>
              <a:cs typeface="Calibri" pitchFamily="34" charset="0"/>
            </a:endParaRPr>
          </a:p>
          <a:p>
            <a:r>
              <a:rPr lang="en-GB" sz="2000" dirty="0" smtClean="0">
                <a:latin typeface="Calibri" pitchFamily="34" charset="0"/>
                <a:cs typeface="Calibri" pitchFamily="34" charset="0"/>
              </a:rPr>
              <a:t>This equation says that any deficit of consumption over labour income needs to be financed either by transfers, or by asset-based reallocations</a:t>
            </a:r>
          </a:p>
          <a:p>
            <a:r>
              <a:rPr lang="en-GB" sz="2000" dirty="0" smtClean="0">
                <a:latin typeface="Calibri" pitchFamily="34" charset="0"/>
                <a:cs typeface="Calibri" pitchFamily="34" charset="0"/>
              </a:rPr>
              <a:t>(Difficulties: capital gains, incidence,  general equilibrium) </a:t>
            </a:r>
          </a:p>
          <a:p>
            <a:endParaRPr lang="en-GB" sz="2000" dirty="0" smtClean="0">
              <a:latin typeface="Calibri" pitchFamily="34" charset="0"/>
              <a:cs typeface="Calibri" pitchFamily="34" charset="0"/>
            </a:endParaRPr>
          </a:p>
          <a:p>
            <a:endParaRPr lang="en-GB" sz="2000" dirty="0" smtClean="0">
              <a:latin typeface="Calibri" pitchFamily="34" charset="0"/>
              <a:cs typeface="Calibri" pitchFamily="34" charset="0"/>
            </a:endParaRPr>
          </a:p>
          <a:p>
            <a:endParaRPr lang="en-GB" sz="2000" dirty="0" smtClean="0">
              <a:latin typeface="Calibri" pitchFamily="34" charset="0"/>
              <a:cs typeface="Calibri" pitchFamily="34" charset="0"/>
            </a:endParaRPr>
          </a:p>
          <a:p>
            <a:endParaRPr lang="en-GB" sz="2000" dirty="0" smtClean="0">
              <a:latin typeface="Calibri" pitchFamily="34" charset="0"/>
              <a:cs typeface="Calibri" pitchFamily="34" charset="0"/>
            </a:endParaRPr>
          </a:p>
          <a:p>
            <a:endParaRPr lang="en-GB" sz="2000" dirty="0" smtClean="0">
              <a:latin typeface="Calibri" pitchFamily="34" charset="0"/>
              <a:cs typeface="Calibri" pitchFamily="34" charset="0"/>
            </a:endParaRPr>
          </a:p>
          <a:p>
            <a:pPr lvl="1"/>
            <a:endParaRPr lang="en-GB" sz="1900" dirty="0" smtClean="0">
              <a:latin typeface="Calibri" pitchFamily="34" charset="0"/>
              <a:cs typeface="Calibri" pitchFamily="34" charset="0"/>
            </a:endParaRPr>
          </a:p>
          <a:p>
            <a:pPr lvl="1"/>
            <a:endParaRPr lang="en-GB" sz="1900" dirty="0">
              <a:latin typeface="Calibri" pitchFamily="34" charset="0"/>
              <a:cs typeface="Calibri" pitchFamily="34" charset="0"/>
            </a:endParaRPr>
          </a:p>
        </p:txBody>
      </p:sp>
      <p:graphicFrame>
        <p:nvGraphicFramePr>
          <p:cNvPr id="2050" name="Object 2"/>
          <p:cNvGraphicFramePr>
            <a:graphicFrameLocks noChangeAspect="1"/>
          </p:cNvGraphicFramePr>
          <p:nvPr/>
        </p:nvGraphicFramePr>
        <p:xfrm>
          <a:off x="1101873" y="2867720"/>
          <a:ext cx="6494463" cy="849312"/>
        </p:xfrm>
        <a:graphic>
          <a:graphicData uri="http://schemas.openxmlformats.org/presentationml/2006/ole">
            <p:oleObj spid="_x0000_s2050" name="Equation" r:id="rId3" imgW="2895480" imgH="380880" progId="Equation.DSMT4">
              <p:embed/>
            </p:oleObj>
          </a:graphicData>
        </a:graphic>
      </p:graphicFrame>
      <p:graphicFrame>
        <p:nvGraphicFramePr>
          <p:cNvPr id="2051" name="Object 3"/>
          <p:cNvGraphicFramePr>
            <a:graphicFrameLocks noChangeAspect="1"/>
          </p:cNvGraphicFramePr>
          <p:nvPr/>
        </p:nvGraphicFramePr>
        <p:xfrm>
          <a:off x="1331640" y="4221088"/>
          <a:ext cx="6551612" cy="1303338"/>
        </p:xfrm>
        <a:graphic>
          <a:graphicData uri="http://schemas.openxmlformats.org/presentationml/2006/ole">
            <p:oleObj spid="_x0000_s2051" name="Equation" r:id="rId4" imgW="2920680" imgH="583920" progId="Equation.DSMT4">
              <p:embed/>
            </p:oleObj>
          </a:graphicData>
        </a:graphic>
      </p:graphicFrame>
    </p:spTree>
  </p:cSld>
  <p:clrMapOvr>
    <a:masterClrMapping/>
  </p:clrMapOvr>
</p:sld>
</file>

<file path=ppt/theme/theme1.xml><?xml version="1.0" encoding="utf-8"?>
<a:theme xmlns:a="http://schemas.openxmlformats.org/drawingml/2006/main" name="blank">
  <a:themeElements>
    <a:clrScheme name="ICBS_PPT_op3_ArialV12 1">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ICBS_PPT_op3_ArialV1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a-DK" sz="1600" b="0" i="1" u="none" strike="noStrike" cap="none" normalizeH="0" baseline="0" smtClean="0">
            <a:ln>
              <a:noFill/>
            </a:ln>
            <a:solidFill>
              <a:srgbClr val="6E6E6F"/>
            </a:solidFill>
            <a:effectLst/>
            <a:latin typeface="Verdana" charset="0"/>
            <a:cs typeface="Times New Roman" pitchFamily="26"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a-DK" sz="1600" b="0" i="1" u="none" strike="noStrike" cap="none" normalizeH="0" baseline="0" smtClean="0">
            <a:ln>
              <a:noFill/>
            </a:ln>
            <a:solidFill>
              <a:srgbClr val="6E6E6F"/>
            </a:solidFill>
            <a:effectLst/>
            <a:latin typeface="Verdana" charset="0"/>
            <a:cs typeface="Times New Roman" pitchFamily="26" charset="0"/>
          </a:defRPr>
        </a:defPPr>
      </a:lstStyle>
    </a:lnDef>
    <a:txDef>
      <a:spPr>
        <a:noFill/>
      </a:spPr>
      <a:bodyPr wrap="square" lIns="0" tIns="0" rIns="0" bIns="0" rtlCol="0">
        <a:spAutoFit/>
      </a:bodyPr>
      <a:lstStyle>
        <a:defPPr>
          <a:defRPr i="0" dirty="0" err="1" smtClean="0">
            <a:latin typeface="+mj-lt"/>
          </a:defRPr>
        </a:defPPr>
      </a:lstStyle>
    </a:txDef>
  </a:objectDefaults>
  <a:extraClrSchemeLst>
    <a:extraClrScheme>
      <a:clrScheme name="ICBS_PPT_op3_ArialV12 1">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CBS_PPT_op3_ArialV12 2">
        <a:dk1>
          <a:srgbClr val="6C7070"/>
        </a:dk1>
        <a:lt1>
          <a:srgbClr val="FFFFFF"/>
        </a:lt1>
        <a:dk2>
          <a:srgbClr val="003D81"/>
        </a:dk2>
        <a:lt2>
          <a:srgbClr val="009067"/>
        </a:lt2>
        <a:accent1>
          <a:srgbClr val="C51638"/>
        </a:accent1>
        <a:accent2>
          <a:srgbClr val="47226C"/>
        </a:accent2>
        <a:accent3>
          <a:srgbClr val="FFFFFF"/>
        </a:accent3>
        <a:accent4>
          <a:srgbClr val="5B5F5F"/>
        </a:accent4>
        <a:accent5>
          <a:srgbClr val="DFABAE"/>
        </a:accent5>
        <a:accent6>
          <a:srgbClr val="3F1E61"/>
        </a:accent6>
        <a:hlink>
          <a:srgbClr val="003966"/>
        </a:hlink>
        <a:folHlink>
          <a:srgbClr val="E68E2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32846</TotalTime>
  <Words>2132</Words>
  <Application>Microsoft Office PowerPoint</Application>
  <PresentationFormat>On-screen Show (4:3)</PresentationFormat>
  <Paragraphs>302</Paragraphs>
  <Slides>37</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blank</vt:lpstr>
      <vt:lpstr>Equation</vt:lpstr>
      <vt:lpstr>First estimates of UK National Transfer Accounts</vt:lpstr>
      <vt:lpstr>Outline</vt:lpstr>
      <vt:lpstr>The ageing society</vt:lpstr>
      <vt:lpstr>Demographic transition</vt:lpstr>
      <vt:lpstr>Economic lifecycle</vt:lpstr>
      <vt:lpstr>Population ageing presents major challenges</vt:lpstr>
      <vt:lpstr>Literature review</vt:lpstr>
      <vt:lpstr>National Transfer Accounts</vt:lpstr>
      <vt:lpstr>National Transfer Accounts</vt:lpstr>
      <vt:lpstr>Economic lifecycle: UK</vt:lpstr>
      <vt:lpstr>Methodology and data sources</vt:lpstr>
      <vt:lpstr>Numbers are consistent with National Accounts</vt:lpstr>
      <vt:lpstr>Consumption profiles</vt:lpstr>
      <vt:lpstr>Components of consumption</vt:lpstr>
      <vt:lpstr>Estimating public transfers</vt:lpstr>
      <vt:lpstr>Estimating private transfers</vt:lpstr>
      <vt:lpstr>Per-capita age reallocations, UK (2007)</vt:lpstr>
      <vt:lpstr>Aggregate age-based reallocations, UK (2007)</vt:lpstr>
      <vt:lpstr>Balancing item: asset-based reallocations</vt:lpstr>
      <vt:lpstr>Asset-based reallocations and saving</vt:lpstr>
      <vt:lpstr>Components of consumption, UK (2007)</vt:lpstr>
      <vt:lpstr>Comparison with other NTA countries</vt:lpstr>
      <vt:lpstr>Age profiles of consumption</vt:lpstr>
      <vt:lpstr>Proportion of consumption at each age which is public</vt:lpstr>
      <vt:lpstr>Components of 65+ consumption (synthetic cohorts)</vt:lpstr>
      <vt:lpstr>Components of 0-19 consumption (synthetic cohorts)</vt:lpstr>
      <vt:lpstr>Applications: Are we life-cycle savers?</vt:lpstr>
      <vt:lpstr>Some theory</vt:lpstr>
      <vt:lpstr>Average propensity to consume out of wealth</vt:lpstr>
      <vt:lpstr>NTA-derived APC, by age (UK, 2007)</vt:lpstr>
      <vt:lpstr>Estimated subjective discount factors, by age, UK (2007)</vt:lpstr>
      <vt:lpstr>Applications: How much does it cost to raise a child?</vt:lpstr>
      <vt:lpstr>Applications:  Response to higher old-age transfers</vt:lpstr>
      <vt:lpstr>Components of 65+ transfer mechanisms</vt:lpstr>
      <vt:lpstr>Saving appears high in high-transfer countries.........</vt:lpstr>
      <vt:lpstr>Total savings (65+) vs. Public transfers / LCD</vt:lpstr>
      <vt:lpstr>Conclusion &amp; future work</vt:lpstr>
    </vt:vector>
  </TitlesOfParts>
  <Company>Imperial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estimates of UK National Transfer Accounts</dc:title>
  <dc:creator>dgmcc</dc:creator>
  <cp:lastModifiedBy>dgmcc</cp:lastModifiedBy>
  <cp:revision>64</cp:revision>
  <dcterms:created xsi:type="dcterms:W3CDTF">2010-11-17T14:09:42Z</dcterms:created>
  <dcterms:modified xsi:type="dcterms:W3CDTF">2011-01-26T16:14:01Z</dcterms:modified>
</cp:coreProperties>
</file>