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9" r:id="rId3"/>
    <p:sldId id="322" r:id="rId4"/>
    <p:sldId id="326" r:id="rId5"/>
    <p:sldId id="330" r:id="rId6"/>
    <p:sldId id="329" r:id="rId7"/>
    <p:sldId id="333" r:id="rId8"/>
    <p:sldId id="331" r:id="rId9"/>
    <p:sldId id="334" r:id="rId10"/>
    <p:sldId id="332" r:id="rId11"/>
    <p:sldId id="335" r:id="rId12"/>
    <p:sldId id="327" r:id="rId13"/>
    <p:sldId id="328" r:id="rId14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napToGrid="0" snapToObjects="1"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retchen\Documents\Time_Use_and_Gender\Brazil_Update\SRcalcinpu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063781543082597"/>
          <c:y val="3.0188679245282998E-2"/>
          <c:w val="0.44618513647854802"/>
          <c:h val="0.79402089833110501"/>
        </c:manualLayout>
      </c:layout>
      <c:barChart>
        <c:barDir val="bar"/>
        <c:grouping val="clustered"/>
        <c:varyColors val="0"/>
        <c:ser>
          <c:idx val="1"/>
          <c:order val="0"/>
          <c:tx>
            <c:v>Converges by Half</c:v>
          </c:tx>
          <c:invertIfNegative val="0"/>
          <c:cat>
            <c:strRef>
              <c:f>Sheet2!$Q$29:$Q$35</c:f>
              <c:strCache>
                <c:ptCount val="7"/>
                <c:pt idx="0">
                  <c:v>China</c:v>
                </c:pt>
                <c:pt idx="1">
                  <c:v>Costa Rica</c:v>
                </c:pt>
                <c:pt idx="2">
                  <c:v>United States</c:v>
                </c:pt>
                <c:pt idx="3">
                  <c:v>Mexico</c:v>
                </c:pt>
                <c:pt idx="4">
                  <c:v>Argentina</c:v>
                </c:pt>
                <c:pt idx="5">
                  <c:v>Uruguay</c:v>
                </c:pt>
                <c:pt idx="6">
                  <c:v>India</c:v>
                </c:pt>
              </c:strCache>
            </c:strRef>
          </c:cat>
          <c:val>
            <c:numRef>
              <c:f>Sheet2!$S$29:$S$35</c:f>
              <c:numCache>
                <c:formatCode>0.00\ \ \ \ \ \ \ \ </c:formatCode>
                <c:ptCount val="7"/>
                <c:pt idx="0">
                  <c:v>-0.22512529765001801</c:v>
                </c:pt>
                <c:pt idx="1">
                  <c:v>0.19030274290784699</c:v>
                </c:pt>
                <c:pt idx="2">
                  <c:v>8.6292978113043303E-2</c:v>
                </c:pt>
                <c:pt idx="3">
                  <c:v>0.27552478971616201</c:v>
                </c:pt>
                <c:pt idx="4">
                  <c:v>0.33971591159382403</c:v>
                </c:pt>
                <c:pt idx="5">
                  <c:v>0.35196370053520698</c:v>
                </c:pt>
                <c:pt idx="6">
                  <c:v>0.72331953855027298</c:v>
                </c:pt>
              </c:numCache>
            </c:numRef>
          </c:val>
        </c:ser>
        <c:ser>
          <c:idx val="0"/>
          <c:order val="1"/>
          <c:tx>
            <c:v>Remains Constant</c:v>
          </c:tx>
          <c:invertIfNegative val="0"/>
          <c:cat>
            <c:strRef>
              <c:f>Sheet2!$Q$29:$Q$35</c:f>
              <c:strCache>
                <c:ptCount val="7"/>
                <c:pt idx="0">
                  <c:v>China</c:v>
                </c:pt>
                <c:pt idx="1">
                  <c:v>Costa Rica</c:v>
                </c:pt>
                <c:pt idx="2">
                  <c:v>United States</c:v>
                </c:pt>
                <c:pt idx="3">
                  <c:v>Mexico</c:v>
                </c:pt>
                <c:pt idx="4">
                  <c:v>Argentina</c:v>
                </c:pt>
                <c:pt idx="5">
                  <c:v>Uruguay</c:v>
                </c:pt>
                <c:pt idx="6">
                  <c:v>India</c:v>
                </c:pt>
              </c:strCache>
            </c:strRef>
          </c:cat>
          <c:val>
            <c:numRef>
              <c:f>Sheet2!$R$29:$R$35</c:f>
              <c:numCache>
                <c:formatCode>0.00\ \ \ \ \ \ \ \ </c:formatCode>
                <c:ptCount val="7"/>
                <c:pt idx="0">
                  <c:v>-0.42518396310398598</c:v>
                </c:pt>
                <c:pt idx="1">
                  <c:v>-0.24898570746618101</c:v>
                </c:pt>
                <c:pt idx="2">
                  <c:v>-0.18394555231361001</c:v>
                </c:pt>
                <c:pt idx="3">
                  <c:v>-7.0447211772311294E-2</c:v>
                </c:pt>
                <c:pt idx="4">
                  <c:v>-4.9608806415111097E-2</c:v>
                </c:pt>
                <c:pt idx="5">
                  <c:v>1.30998457415767E-2</c:v>
                </c:pt>
                <c:pt idx="6">
                  <c:v>0.17158644468169501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600256"/>
        <c:axId val="124789888"/>
      </c:barChart>
      <c:catAx>
        <c:axId val="121600256"/>
        <c:scaling>
          <c:orientation val="minMax"/>
        </c:scaling>
        <c:delete val="0"/>
        <c:axPos val="l"/>
        <c:majorTickMark val="out"/>
        <c:minorTickMark val="none"/>
        <c:tickLblPos val="low"/>
        <c:crossAx val="124789888"/>
        <c:crosses val="autoZero"/>
        <c:auto val="1"/>
        <c:lblAlgn val="ctr"/>
        <c:lblOffset val="100"/>
        <c:noMultiLvlLbl val="0"/>
      </c:catAx>
      <c:valAx>
        <c:axId val="12478988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/>
                  <a:t>Avg</a:t>
                </a:r>
                <a:r>
                  <a:rPr lang="en-US" dirty="0"/>
                  <a:t> </a:t>
                </a:r>
                <a:r>
                  <a:rPr lang="en-US" dirty="0" err="1" smtClean="0"/>
                  <a:t>Annl</a:t>
                </a:r>
                <a:r>
                  <a:rPr lang="en-US" dirty="0" smtClean="0"/>
                  <a:t> </a:t>
                </a:r>
                <a:r>
                  <a:rPr lang="en-US" dirty="0"/>
                  <a:t>Rate of Change in Support </a:t>
                </a:r>
                <a:r>
                  <a:rPr lang="en-US" dirty="0" smtClean="0"/>
                  <a:t>Ratio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6383988370518803"/>
              <c:y val="0.9368906056554250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crossAx val="121600256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2.38989918262748E-2"/>
          <c:y val="0.56749487446144697"/>
          <c:w val="0.25869114933307502"/>
          <c:h val="0.3429976724607540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37E98-4D7B-4804-A19F-A25DB769BC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511294-7152-47B8-9A58-82AF86E1838B}">
      <dgm:prSet/>
      <dgm:spPr/>
      <dgm:t>
        <a:bodyPr/>
        <a:lstStyle/>
        <a:p>
          <a:pPr rtl="0"/>
          <a:r>
            <a:rPr lang="en-US" dirty="0" smtClean="0"/>
            <a:t>Summarize major pending methodology issues from yesterday</a:t>
          </a:r>
          <a:endParaRPr lang="en-US" dirty="0"/>
        </a:p>
      </dgm:t>
    </dgm:pt>
    <dgm:pt modelId="{4D8EEDF6-1D8D-49DE-8042-D27BCD080565}" type="parTrans" cxnId="{A0B577BB-9E6C-4177-8E0C-86A82E0098A0}">
      <dgm:prSet/>
      <dgm:spPr/>
      <dgm:t>
        <a:bodyPr/>
        <a:lstStyle/>
        <a:p>
          <a:endParaRPr lang="en-US"/>
        </a:p>
      </dgm:t>
    </dgm:pt>
    <dgm:pt modelId="{75053D8F-C449-4721-9E19-0FBBE9AFEF98}" type="sibTrans" cxnId="{A0B577BB-9E6C-4177-8E0C-86A82E0098A0}">
      <dgm:prSet/>
      <dgm:spPr/>
      <dgm:t>
        <a:bodyPr/>
        <a:lstStyle/>
        <a:p>
          <a:endParaRPr lang="en-US"/>
        </a:p>
      </dgm:t>
    </dgm:pt>
    <dgm:pt modelId="{038E13E2-4EF2-4D7B-8038-3CEDFD48D663}">
      <dgm:prSet/>
      <dgm:spPr/>
      <dgm:t>
        <a:bodyPr/>
        <a:lstStyle/>
        <a:p>
          <a:pPr rtl="0"/>
          <a:r>
            <a:rPr lang="en-US" dirty="0" smtClean="0"/>
            <a:t>Open </a:t>
          </a:r>
          <a:r>
            <a:rPr lang="en-US" dirty="0" smtClean="0"/>
            <a:t>discussion</a:t>
          </a:r>
          <a:endParaRPr lang="en-US" dirty="0"/>
        </a:p>
      </dgm:t>
    </dgm:pt>
    <dgm:pt modelId="{150F797B-52D0-4386-B0CE-B198A4B3EF8E}" type="parTrans" cxnId="{07059D48-E9C6-4086-A15F-6F8A1418F11C}">
      <dgm:prSet/>
      <dgm:spPr/>
      <dgm:t>
        <a:bodyPr/>
        <a:lstStyle/>
        <a:p>
          <a:endParaRPr lang="en-US"/>
        </a:p>
      </dgm:t>
    </dgm:pt>
    <dgm:pt modelId="{45FC46E3-BF23-409A-8311-B4A810E13865}" type="sibTrans" cxnId="{07059D48-E9C6-4086-A15F-6F8A1418F11C}">
      <dgm:prSet/>
      <dgm:spPr/>
      <dgm:t>
        <a:bodyPr/>
        <a:lstStyle/>
        <a:p>
          <a:endParaRPr lang="en-US"/>
        </a:p>
      </dgm:t>
    </dgm:pt>
    <dgm:pt modelId="{1B61B7D0-9442-47E9-B860-2E328681641F}">
      <dgm:prSet/>
      <dgm:spPr/>
      <dgm:t>
        <a:bodyPr/>
        <a:lstStyle/>
        <a:p>
          <a:pPr rtl="0"/>
          <a:r>
            <a:rPr lang="en-US" dirty="0" smtClean="0"/>
            <a:t>A report card on the gendered economy (preliminary and/or fake examples!)</a:t>
          </a:r>
          <a:endParaRPr lang="en-US" dirty="0"/>
        </a:p>
      </dgm:t>
    </dgm:pt>
    <dgm:pt modelId="{5220E23A-0446-4DC8-B4D5-0E4F5CB4A5D9}" type="parTrans" cxnId="{C12BCCC7-7044-44AE-AC48-B87C3EFBB09E}">
      <dgm:prSet/>
      <dgm:spPr/>
      <dgm:t>
        <a:bodyPr/>
        <a:lstStyle/>
        <a:p>
          <a:endParaRPr lang="en-US"/>
        </a:p>
      </dgm:t>
    </dgm:pt>
    <dgm:pt modelId="{E0898AC6-F57D-479A-A33D-2CF36B388BD1}" type="sibTrans" cxnId="{C12BCCC7-7044-44AE-AC48-B87C3EFBB09E}">
      <dgm:prSet/>
      <dgm:spPr/>
      <dgm:t>
        <a:bodyPr/>
        <a:lstStyle/>
        <a:p>
          <a:endParaRPr lang="en-US"/>
        </a:p>
      </dgm:t>
    </dgm:pt>
    <dgm:pt modelId="{7F82B175-75E9-4E88-BE2F-ECE8B19FC630}" type="pres">
      <dgm:prSet presAssocID="{27537E98-4D7B-4804-A19F-A25DB769BC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A5A699-C575-4D73-A89E-25D93735C08D}" type="pres">
      <dgm:prSet presAssocID="{D4511294-7152-47B8-9A58-82AF86E1838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874AB-CA83-42A0-8E7F-B6604349FF02}" type="pres">
      <dgm:prSet presAssocID="{75053D8F-C449-4721-9E19-0FBBE9AFEF98}" presName="spacer" presStyleCnt="0"/>
      <dgm:spPr/>
      <dgm:t>
        <a:bodyPr/>
        <a:lstStyle/>
        <a:p>
          <a:endParaRPr lang="en-US"/>
        </a:p>
      </dgm:t>
    </dgm:pt>
    <dgm:pt modelId="{4D983313-8E29-4979-BCAF-A07E980075F8}" type="pres">
      <dgm:prSet presAssocID="{1B61B7D0-9442-47E9-B860-2E328681641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5060A-30BB-49D7-87BB-BEF8031DD4DD}" type="pres">
      <dgm:prSet presAssocID="{E0898AC6-F57D-479A-A33D-2CF36B388BD1}" presName="spacer" presStyleCnt="0"/>
      <dgm:spPr/>
    </dgm:pt>
    <dgm:pt modelId="{4A5AE198-A1A5-4C61-B265-A5255F6CFFAA}" type="pres">
      <dgm:prSet presAssocID="{038E13E2-4EF2-4D7B-8038-3CEDFD48D6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5E2D76-F39D-4C9D-8148-80E582273886}" type="presOf" srcId="{27537E98-4D7B-4804-A19F-A25DB769BC9F}" destId="{7F82B175-75E9-4E88-BE2F-ECE8B19FC630}" srcOrd="0" destOrd="0" presId="urn:microsoft.com/office/officeart/2005/8/layout/vList2"/>
    <dgm:cxn modelId="{402772A0-6779-4888-81C9-4ABBDA386532}" type="presOf" srcId="{D4511294-7152-47B8-9A58-82AF86E1838B}" destId="{B7A5A699-C575-4D73-A89E-25D93735C08D}" srcOrd="0" destOrd="0" presId="urn:microsoft.com/office/officeart/2005/8/layout/vList2"/>
    <dgm:cxn modelId="{A0B577BB-9E6C-4177-8E0C-86A82E0098A0}" srcId="{27537E98-4D7B-4804-A19F-A25DB769BC9F}" destId="{D4511294-7152-47B8-9A58-82AF86E1838B}" srcOrd="0" destOrd="0" parTransId="{4D8EEDF6-1D8D-49DE-8042-D27BCD080565}" sibTransId="{75053D8F-C449-4721-9E19-0FBBE9AFEF98}"/>
    <dgm:cxn modelId="{687EC36A-4F61-4957-B730-DD12C8F2DFC2}" type="presOf" srcId="{038E13E2-4EF2-4D7B-8038-3CEDFD48D663}" destId="{4A5AE198-A1A5-4C61-B265-A5255F6CFFAA}" srcOrd="0" destOrd="0" presId="urn:microsoft.com/office/officeart/2005/8/layout/vList2"/>
    <dgm:cxn modelId="{07059D48-E9C6-4086-A15F-6F8A1418F11C}" srcId="{27537E98-4D7B-4804-A19F-A25DB769BC9F}" destId="{038E13E2-4EF2-4D7B-8038-3CEDFD48D663}" srcOrd="2" destOrd="0" parTransId="{150F797B-52D0-4386-B0CE-B198A4B3EF8E}" sibTransId="{45FC46E3-BF23-409A-8311-B4A810E13865}"/>
    <dgm:cxn modelId="{987255A1-34EB-4D8B-9132-CC93C92D8E42}" type="presOf" srcId="{1B61B7D0-9442-47E9-B860-2E328681641F}" destId="{4D983313-8E29-4979-BCAF-A07E980075F8}" srcOrd="0" destOrd="0" presId="urn:microsoft.com/office/officeart/2005/8/layout/vList2"/>
    <dgm:cxn modelId="{C12BCCC7-7044-44AE-AC48-B87C3EFBB09E}" srcId="{27537E98-4D7B-4804-A19F-A25DB769BC9F}" destId="{1B61B7D0-9442-47E9-B860-2E328681641F}" srcOrd="1" destOrd="0" parTransId="{5220E23A-0446-4DC8-B4D5-0E4F5CB4A5D9}" sibTransId="{E0898AC6-F57D-479A-A33D-2CF36B388BD1}"/>
    <dgm:cxn modelId="{DDD0A2A1-7509-44AA-87B9-4640F2DFFDE1}" type="presParOf" srcId="{7F82B175-75E9-4E88-BE2F-ECE8B19FC630}" destId="{B7A5A699-C575-4D73-A89E-25D93735C08D}" srcOrd="0" destOrd="0" presId="urn:microsoft.com/office/officeart/2005/8/layout/vList2"/>
    <dgm:cxn modelId="{45EE5335-30BB-4439-BF07-CB12AFC6F117}" type="presParOf" srcId="{7F82B175-75E9-4E88-BE2F-ECE8B19FC630}" destId="{C12874AB-CA83-42A0-8E7F-B6604349FF02}" srcOrd="1" destOrd="0" presId="urn:microsoft.com/office/officeart/2005/8/layout/vList2"/>
    <dgm:cxn modelId="{0534580B-2FCB-4D1E-9208-ADF87C5420D2}" type="presParOf" srcId="{7F82B175-75E9-4E88-BE2F-ECE8B19FC630}" destId="{4D983313-8E29-4979-BCAF-A07E980075F8}" srcOrd="2" destOrd="0" presId="urn:microsoft.com/office/officeart/2005/8/layout/vList2"/>
    <dgm:cxn modelId="{0C397D2C-4985-4F07-BA09-992E0506A1AD}" type="presParOf" srcId="{7F82B175-75E9-4E88-BE2F-ECE8B19FC630}" destId="{07D5060A-30BB-49D7-87BB-BEF8031DD4DD}" srcOrd="3" destOrd="0" presId="urn:microsoft.com/office/officeart/2005/8/layout/vList2"/>
    <dgm:cxn modelId="{6E09C716-A418-45B6-A0DD-B4F54E24A612}" type="presParOf" srcId="{7F82B175-75E9-4E88-BE2F-ECE8B19FC630}" destId="{4A5AE198-A1A5-4C61-B265-A5255F6CFF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5A699-C575-4D73-A89E-25D93735C08D}">
      <dsp:nvSpPr>
        <dsp:cNvPr id="0" name=""/>
        <dsp:cNvSpPr/>
      </dsp:nvSpPr>
      <dsp:spPr>
        <a:xfrm>
          <a:off x="0" y="11181"/>
          <a:ext cx="8229599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Summarize major pending methodology issues from yesterday</a:t>
          </a:r>
          <a:endParaRPr lang="en-US" sz="3600" kern="1200" dirty="0"/>
        </a:p>
      </dsp:txBody>
      <dsp:txXfrm>
        <a:off x="69908" y="81089"/>
        <a:ext cx="8089783" cy="1292264"/>
      </dsp:txXfrm>
    </dsp:sp>
    <dsp:sp modelId="{4D983313-8E29-4979-BCAF-A07E980075F8}">
      <dsp:nvSpPr>
        <dsp:cNvPr id="0" name=""/>
        <dsp:cNvSpPr/>
      </dsp:nvSpPr>
      <dsp:spPr>
        <a:xfrm>
          <a:off x="0" y="1546941"/>
          <a:ext cx="8229599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 report card on the gendered economy (preliminary and/or fake examples!)</a:t>
          </a:r>
          <a:endParaRPr lang="en-US" sz="3600" kern="1200" dirty="0"/>
        </a:p>
      </dsp:txBody>
      <dsp:txXfrm>
        <a:off x="69908" y="1616849"/>
        <a:ext cx="8089783" cy="1292264"/>
      </dsp:txXfrm>
    </dsp:sp>
    <dsp:sp modelId="{4A5AE198-A1A5-4C61-B265-A5255F6CFFAA}">
      <dsp:nvSpPr>
        <dsp:cNvPr id="0" name=""/>
        <dsp:cNvSpPr/>
      </dsp:nvSpPr>
      <dsp:spPr>
        <a:xfrm>
          <a:off x="0" y="3082701"/>
          <a:ext cx="8229599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Open </a:t>
          </a:r>
          <a:r>
            <a:rPr lang="en-US" sz="3600" kern="1200" dirty="0" smtClean="0"/>
            <a:t>discussion</a:t>
          </a:r>
          <a:endParaRPr lang="en-US" sz="3600" kern="1200" dirty="0"/>
        </a:p>
      </dsp:txBody>
      <dsp:txXfrm>
        <a:off x="69908" y="3152609"/>
        <a:ext cx="8089783" cy="1292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0.01116</cdr:x>
      <cdr:y>0.06587</cdr:y>
    </cdr:from>
    <cdr:to>
      <cdr:x>0.32632</cdr:x>
      <cdr:y>0.56603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145" y="332527"/>
          <a:ext cx="2348837" cy="25249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/>
            <a:t>Change</a:t>
          </a:r>
          <a:r>
            <a:rPr lang="en-US" sz="2000" b="1" baseline="0" dirty="0"/>
            <a:t> </a:t>
          </a:r>
          <a:r>
            <a:rPr lang="en-US" sz="2000" b="1" dirty="0"/>
            <a:t>in </a:t>
          </a:r>
          <a:r>
            <a:rPr lang="en-US" sz="2000" b="1" dirty="0" smtClean="0"/>
            <a:t>the </a:t>
          </a:r>
          <a:r>
            <a:rPr lang="en-US" sz="2000" b="1" dirty="0"/>
            <a:t>s</a:t>
          </a:r>
          <a:r>
            <a:rPr lang="en-US" sz="2000" b="1" dirty="0" smtClean="0"/>
            <a:t>upport ratio (effective producers per consumers) from 2012 to 2050 if Female</a:t>
          </a:r>
          <a:r>
            <a:rPr lang="en-US" sz="2000" b="1" baseline="0" dirty="0" smtClean="0"/>
            <a:t> </a:t>
          </a:r>
          <a:r>
            <a:rPr lang="en-US" sz="2000" b="1" baseline="0" dirty="0"/>
            <a:t>Labor Income Age Profile:</a:t>
          </a:r>
          <a:endParaRPr lang="en-US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FA37C9-E600-4745-96F3-769AAC70CDCF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F6D51A0-114E-4100-8171-EE940B538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36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5DBAF-DC99-4026-9B70-5AC6BA9890F6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571A5-3AAA-4C5F-BF07-402796285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6FD90-918A-4E18-8EE1-54C361EBE6CD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90DC-F4EA-45B2-A863-FB8B42731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D1D641-B0F0-44DE-A35A-BFE6022734FD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2B8C-F9F3-408C-95C4-0DCBC766E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3CB18B-5D11-4E32-B72C-8A11DB821E02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84DD3-BF09-4AD4-B705-60D603815E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90D1B5-6790-4F46-9345-E5FF8B4D2EEC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4233A-4C8C-4772-8654-B34712BA0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B7AF94-1869-409B-A6AD-B5C699A4C5BF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355D-57ED-4A55-8D4E-8D3A87A1F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18A9F-E168-46B5-BEBC-C9E605EB59CA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5D037-2CBC-4387-8275-64E649B8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F4162-F0D3-496D-B1D7-448A5B111534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184D1-8C72-4F57-B7D3-A95232C22A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F4D67-FD25-41A9-9550-5417676B11F7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68DC-49A6-4CB1-B526-A449686A2B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759CF-1CD7-4FE6-B1F8-90DCBA766DF3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65E4F-FCDE-4766-A2C3-7CD491C94B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73DE8-DB43-4875-9A4E-62EB844E299D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C3AAC-7716-409E-BF8F-A24070E7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80AD2A-A3BA-49C2-9976-BCFD4D84AFB8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4BABD-6917-4952-8BF0-77CC287CE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_PPT-templat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75D6C7D-0841-4EC9-887C-1E7FE37CFB56}" type="datetime1">
              <a:rPr lang="en-US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39E1125-9B46-4E39-9C0F-60D1120126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US" dirty="0" smtClean="0"/>
              <a:t>Time Use and Gender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12581"/>
          </a:xfrm>
        </p:spPr>
        <p:txBody>
          <a:bodyPr rtlCol="0">
            <a:normAutofit fontScale="70000" lnSpcReduction="20000"/>
          </a:bodyPr>
          <a:lstStyle/>
          <a:p>
            <a:r>
              <a:rPr lang="en-US" dirty="0"/>
              <a:t>Gretchen </a:t>
            </a:r>
            <a:r>
              <a:rPr lang="en-US" dirty="0" smtClean="0"/>
              <a:t>Donehower</a:t>
            </a:r>
          </a:p>
          <a:p>
            <a:endParaRPr lang="en-US" dirty="0"/>
          </a:p>
          <a:p>
            <a:r>
              <a:rPr lang="en-US" dirty="0"/>
              <a:t>The Tenth Meeting of Working Group on Macroeconomic Aspects of Intergenerational </a:t>
            </a:r>
            <a:r>
              <a:rPr lang="en-US" dirty="0" smtClean="0"/>
              <a:t>Transfer</a:t>
            </a:r>
          </a:p>
          <a:p>
            <a:r>
              <a:rPr lang="en-US" dirty="0"/>
              <a:t>Beijing, </a:t>
            </a:r>
            <a:r>
              <a:rPr lang="en-US" dirty="0" smtClean="0"/>
              <a:t>China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Tuesday, November 11,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 2. Impacts on time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56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“GD1” slide, said that if the US gap in aggregate YL went from 0.56 in 2015 to 0.71 in 2050, that would </a:t>
            </a:r>
            <a:r>
              <a:rPr lang="en-US" dirty="0" smtClean="0"/>
              <a:t>keep the SR constant</a:t>
            </a:r>
            <a:endParaRPr lang="en-US" dirty="0" smtClean="0"/>
          </a:p>
          <a:p>
            <a:r>
              <a:rPr lang="en-US" dirty="0" smtClean="0"/>
              <a:t>Imagine two ways to reduce the gap</a:t>
            </a:r>
          </a:p>
          <a:p>
            <a:pPr lvl="1"/>
            <a:r>
              <a:rPr lang="en-US" dirty="0" smtClean="0"/>
              <a:t>Increase women’s wages: no impact on care economy</a:t>
            </a:r>
          </a:p>
          <a:p>
            <a:pPr lvl="1"/>
            <a:r>
              <a:rPr lang="en-US" dirty="0" smtClean="0"/>
              <a:t>Increase women’s market time: would need a 31% increase</a:t>
            </a:r>
          </a:p>
          <a:p>
            <a:r>
              <a:rPr lang="en-US" dirty="0" smtClean="0"/>
              <a:t>Time use age profiles and population projections show how time use and the care economy would be affected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 2. Impacts on time use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28" y="1913210"/>
            <a:ext cx="5677342" cy="456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103630" y="2083981"/>
            <a:ext cx="1414130" cy="956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517760" y="1148316"/>
            <a:ext cx="2243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31% higher than baseline projection, an additional 43 billion hours, 4.1 hours/week on average (but better to show time age profile…)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5810695" y="3785190"/>
            <a:ext cx="701751" cy="292395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12446" y="3964125"/>
            <a:ext cx="24029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to find those 43 billion hours?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Less non-work time for women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More household production by men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Less time consumption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3728" y="1148316"/>
            <a:ext cx="246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 time (billions of hours):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/>
          </a:bodyPr>
          <a:lstStyle/>
          <a:p>
            <a:r>
              <a:rPr lang="en-US" dirty="0" smtClean="0"/>
              <a:t>Care economy report card</a:t>
            </a:r>
          </a:p>
          <a:p>
            <a:pPr lvl="1"/>
            <a:r>
              <a:rPr lang="en-US" dirty="0" smtClean="0"/>
              <a:t>Additional work to separate market care from NTA age profiles, to combine with NTTA care estimates</a:t>
            </a:r>
          </a:p>
          <a:p>
            <a:pPr lvl="1"/>
            <a:r>
              <a:rPr lang="en-US" dirty="0" smtClean="0"/>
              <a:t>Include both production and consumption side</a:t>
            </a:r>
          </a:p>
          <a:p>
            <a:pPr lvl="1"/>
            <a:r>
              <a:rPr lang="en-US" dirty="0"/>
              <a:t>Care support ratio?</a:t>
            </a:r>
          </a:p>
          <a:p>
            <a:pPr lvl="1"/>
            <a:r>
              <a:rPr lang="en-US" dirty="0" smtClean="0"/>
              <a:t>Would be nice to get the market care age profiles in time units as well, then could compare/contrast differences in profiles when changing units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/>
          </a:bodyPr>
          <a:lstStyle/>
          <a:p>
            <a:r>
              <a:rPr lang="en-US" dirty="0" smtClean="0"/>
              <a:t>Care economy report card (cont.)</a:t>
            </a:r>
          </a:p>
          <a:p>
            <a:pPr lvl="1"/>
            <a:r>
              <a:rPr lang="en-US" dirty="0" smtClean="0"/>
              <a:t>Who produces care?</a:t>
            </a:r>
          </a:p>
          <a:p>
            <a:pPr lvl="2"/>
            <a:r>
              <a:rPr lang="en-US" dirty="0" smtClean="0"/>
              <a:t>By age, sex, other characteristics</a:t>
            </a:r>
          </a:p>
          <a:p>
            <a:pPr lvl="2"/>
            <a:r>
              <a:rPr lang="en-US" dirty="0" smtClean="0"/>
              <a:t>In the market vs household</a:t>
            </a:r>
          </a:p>
          <a:p>
            <a:pPr lvl="1"/>
            <a:r>
              <a:rPr lang="en-US" dirty="0" smtClean="0"/>
              <a:t>Who consumes care?</a:t>
            </a:r>
          </a:p>
          <a:p>
            <a:pPr lvl="2"/>
            <a:r>
              <a:rPr lang="en-US" dirty="0"/>
              <a:t>By age, sex, other characteristics</a:t>
            </a:r>
          </a:p>
          <a:p>
            <a:pPr lvl="2"/>
            <a:r>
              <a:rPr lang="en-US" dirty="0"/>
              <a:t>In the market vs household</a:t>
            </a:r>
          </a:p>
          <a:p>
            <a:pPr lvl="1"/>
            <a:r>
              <a:rPr lang="en-US" dirty="0" smtClean="0"/>
              <a:t>What does the future of care look like?</a:t>
            </a:r>
          </a:p>
          <a:p>
            <a:pPr lvl="2"/>
            <a:r>
              <a:rPr lang="en-US" dirty="0" smtClean="0"/>
              <a:t>Project unchanging profiles forward</a:t>
            </a:r>
          </a:p>
          <a:p>
            <a:pPr lvl="2"/>
            <a:r>
              <a:rPr lang="en-US" dirty="0" smtClean="0"/>
              <a:t>Project forward on scenario basis of possible change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7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0041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4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43808" y="0"/>
            <a:ext cx="3384376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 and the </a:t>
            </a:r>
          </a:p>
          <a:p>
            <a:pPr algn="ctr"/>
            <a:r>
              <a:rPr lang="en-US" dirty="0" smtClean="0"/>
              <a:t>Total Economy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812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 Time </a:t>
            </a:r>
          </a:p>
          <a:p>
            <a:pPr algn="ctr"/>
            <a:r>
              <a:rPr lang="en-US" sz="1200" dirty="0" smtClean="0"/>
              <a:t>Transfer Accounts</a:t>
            </a:r>
            <a:endParaRPr lang="en-US" sz="1200" dirty="0"/>
          </a:p>
        </p:txBody>
      </p:sp>
      <p:sp>
        <p:nvSpPr>
          <p:cNvPr id="6" name="Oval 5"/>
          <p:cNvSpPr/>
          <p:nvPr/>
        </p:nvSpPr>
        <p:spPr>
          <a:xfrm>
            <a:off x="4876800" y="533400"/>
            <a:ext cx="2286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National</a:t>
            </a:r>
          </a:p>
          <a:p>
            <a:pPr algn="ctr"/>
            <a:r>
              <a:rPr lang="en-US" sz="1200" dirty="0" smtClean="0"/>
              <a:t> Transfer Accounts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9050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Identify household production activities in TU survey </a:t>
            </a:r>
          </a:p>
          <a:p>
            <a:pPr algn="ctr"/>
            <a:r>
              <a:rPr lang="en-US" sz="1400" dirty="0" smtClean="0"/>
              <a:t>(activity groups will vary)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905000" y="19812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Count time spent in productive activities (no multi-tasking for x-country comparison)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905000" y="5334000"/>
            <a:ext cx="2514600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Impute a market wage to each type of activity </a:t>
            </a:r>
          </a:p>
          <a:p>
            <a:pPr algn="ctr"/>
            <a:r>
              <a:rPr lang="en-US" sz="1400" dirty="0" smtClean="0"/>
              <a:t>(specialist replacement</a:t>
            </a:r>
            <a:r>
              <a:rPr lang="en-US" sz="1400" dirty="0"/>
              <a:t> </a:t>
            </a:r>
            <a:r>
              <a:rPr lang="en-US" sz="1400" dirty="0" smtClean="0"/>
              <a:t>method)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905000" y="28194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per capita age profile of household production in time units</a:t>
            </a:r>
            <a:endParaRPr lang="en-US" sz="1400" dirty="0"/>
          </a:p>
        </p:txBody>
      </p:sp>
      <p:sp>
        <p:nvSpPr>
          <p:cNvPr id="15" name="Left Arrow 14"/>
          <p:cNvSpPr/>
          <p:nvPr/>
        </p:nvSpPr>
        <p:spPr>
          <a:xfrm>
            <a:off x="1590499" y="6278526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7315200" y="22098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Impute consumption by regression for care, equally for general household activities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1905000" y="44958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Estimate transfers of household activities taking out time you consume yourself</a:t>
            </a:r>
            <a:endParaRPr lang="en-US" sz="1400" dirty="0"/>
          </a:p>
        </p:txBody>
      </p:sp>
      <p:sp>
        <p:nvSpPr>
          <p:cNvPr id="25" name="Rectangle 24"/>
          <p:cNvSpPr/>
          <p:nvPr/>
        </p:nvSpPr>
        <p:spPr>
          <a:xfrm>
            <a:off x="99864" y="5979380"/>
            <a:ext cx="1509135" cy="80242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Age-productivity gradient to wages 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4800600" y="11430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single-sex NTA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800600" y="1981200"/>
            <a:ext cx="2514600" cy="1524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Calculate age profiles by sex using same NTA methodology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620000" y="1382233"/>
            <a:ext cx="1447800" cy="1284767"/>
          </a:xfrm>
          <a:prstGeom prst="rect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 regression instead of EAC weights, with multiple categories of consumption</a:t>
            </a:r>
            <a:endParaRPr lang="en-US" sz="1400" dirty="0"/>
          </a:p>
        </p:txBody>
      </p:sp>
      <p:sp>
        <p:nvSpPr>
          <p:cNvPr id="29" name="Left Arrow 28"/>
          <p:cNvSpPr/>
          <p:nvPr/>
        </p:nvSpPr>
        <p:spPr>
          <a:xfrm rot="10800000">
            <a:off x="7315200" y="3048000"/>
            <a:ext cx="2286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0000" y="2819400"/>
            <a:ext cx="1447800" cy="68580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Change definition of household head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4800600" y="3657600"/>
            <a:ext cx="2514600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 two-sex age profiles at each age to be consistent with single-sex profiles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142699" y="3276600"/>
            <a:ext cx="1447800" cy="1454888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One-child method for care; different methods for limited care “target” data</a:t>
            </a:r>
            <a:endParaRPr lang="en-US" sz="1400" dirty="0"/>
          </a:p>
        </p:txBody>
      </p:sp>
      <p:sp>
        <p:nvSpPr>
          <p:cNvPr id="33" name="Left Arrow 32"/>
          <p:cNvSpPr/>
          <p:nvPr/>
        </p:nvSpPr>
        <p:spPr>
          <a:xfrm>
            <a:off x="1602904" y="3861048"/>
            <a:ext cx="304800" cy="2286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1590499" y="1344676"/>
            <a:ext cx="304800" cy="228600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12269" y="5007935"/>
            <a:ext cx="1490635" cy="924488"/>
          </a:xfrm>
          <a:prstGeom prst="rect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Quality adjustments: &lt;1 for K-intensive jobs, &gt;1 for care</a:t>
            </a:r>
            <a:endParaRPr lang="en-US" sz="1400" dirty="0"/>
          </a:p>
        </p:txBody>
      </p:sp>
      <p:sp>
        <p:nvSpPr>
          <p:cNvPr id="35" name="Left Arrow 34"/>
          <p:cNvSpPr/>
          <p:nvPr/>
        </p:nvSpPr>
        <p:spPr>
          <a:xfrm>
            <a:off x="1590499" y="5458042"/>
            <a:ext cx="304800" cy="228600"/>
          </a:xfrm>
          <a:prstGeom prst="lef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99864" y="1146544"/>
            <a:ext cx="1490635" cy="924488"/>
          </a:xfrm>
          <a:prstGeom prst="rect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Travel related to care: is it travel or care?</a:t>
            </a:r>
            <a:endParaRPr lang="en-US" sz="1400" dirty="0"/>
          </a:p>
        </p:txBody>
      </p:sp>
      <p:sp>
        <p:nvSpPr>
          <p:cNvPr id="37" name="Rectangle 36"/>
          <p:cNvSpPr/>
          <p:nvPr/>
        </p:nvSpPr>
        <p:spPr>
          <a:xfrm>
            <a:off x="5760410" y="6053913"/>
            <a:ext cx="1411472" cy="4492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METHODOLOGY STEPS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5751328" y="5516864"/>
            <a:ext cx="1429636" cy="467560"/>
          </a:xfrm>
          <a:prstGeom prst="rec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SENSITIVITY ANALYSES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5751328" y="5002619"/>
            <a:ext cx="1429636" cy="467560"/>
          </a:xfrm>
          <a:prstGeom prst="rect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PENDING ISSUES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5822212" y="4659868"/>
            <a:ext cx="1563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 key: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8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Gendered economy report card?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Similar to other gender monitoring report cards, but showing NTA/NTTA strengths</a:t>
            </a:r>
          </a:p>
          <a:p>
            <a:r>
              <a:rPr lang="en-US" dirty="0" smtClean="0"/>
              <a:t>What are those strengths?</a:t>
            </a:r>
          </a:p>
          <a:p>
            <a:pPr lvl="1"/>
            <a:r>
              <a:rPr lang="en-US" dirty="0" smtClean="0"/>
              <a:t>Age focus</a:t>
            </a:r>
          </a:p>
          <a:p>
            <a:pPr lvl="1"/>
            <a:r>
              <a:rPr lang="en-US" dirty="0" smtClean="0"/>
              <a:t>Integration of market and household economies</a:t>
            </a:r>
          </a:p>
          <a:p>
            <a:pPr lvl="1"/>
            <a:r>
              <a:rPr lang="en-US" dirty="0" smtClean="0"/>
              <a:t>Cross-country comparison</a:t>
            </a:r>
          </a:p>
          <a:p>
            <a:pPr lvl="1"/>
            <a:r>
              <a:rPr lang="en-US" dirty="0"/>
              <a:t>Projection </a:t>
            </a:r>
            <a:r>
              <a:rPr lang="en-US" dirty="0" smtClean="0"/>
              <a:t>with </a:t>
            </a:r>
            <a:r>
              <a:rPr lang="en-US" dirty="0"/>
              <a:t>future age </a:t>
            </a:r>
            <a:r>
              <a:rPr lang="en-US" dirty="0" smtClean="0"/>
              <a:t>distributions</a:t>
            </a:r>
          </a:p>
          <a:p>
            <a:r>
              <a:rPr lang="en-US" dirty="0" smtClean="0"/>
              <a:t>Major areas</a:t>
            </a:r>
          </a:p>
          <a:p>
            <a:pPr lvl="1"/>
            <a:r>
              <a:rPr lang="en-US" dirty="0" smtClean="0"/>
              <a:t>Measuring the gendered economy (MGE): compare to region and world </a:t>
            </a:r>
          </a:p>
          <a:p>
            <a:pPr lvl="1"/>
            <a:r>
              <a:rPr lang="en-US" dirty="0" smtClean="0"/>
              <a:t>Gender dividend (GD): potential and costs</a:t>
            </a:r>
          </a:p>
          <a:p>
            <a:pPr lvl="1"/>
            <a:r>
              <a:rPr lang="en-US" dirty="0" smtClean="0"/>
              <a:t>Human capital investment (HKI): market and non-market inputs, crowding-out by market and non-market work</a:t>
            </a:r>
          </a:p>
          <a:p>
            <a:pPr lvl="1"/>
            <a:r>
              <a:rPr lang="en-US" dirty="0" smtClean="0"/>
              <a:t>??? Others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MGE: what are we 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8087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9" y="1417638"/>
            <a:ext cx="6192022" cy="448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570921" y="1417638"/>
            <a:ext cx="23285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Next step:</a:t>
            </a:r>
          </a:p>
          <a:p>
            <a:r>
              <a:rPr lang="en-US" dirty="0" smtClean="0"/>
              <a:t>explain with decomposition, but how much is feasible to do across all of our countries?</a:t>
            </a:r>
          </a:p>
          <a:p>
            <a:endParaRPr lang="en-US" dirty="0" smtClean="0"/>
          </a:p>
          <a:p>
            <a:r>
              <a:rPr lang="en-US" dirty="0" smtClean="0"/>
              <a:t>Basic: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smtClean="0"/>
              <a:t>LFP / hours worked / wage</a:t>
            </a:r>
          </a:p>
          <a:p>
            <a:r>
              <a:rPr lang="en-US" dirty="0" smtClean="0"/>
              <a:t>More complex: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Educational distribution (for countries with SES estimates)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Occupation (STEM vs not?)</a:t>
            </a:r>
          </a:p>
        </p:txBody>
      </p:sp>
    </p:spTree>
    <p:extLst>
      <p:ext uri="{BB962C8B-B14F-4D97-AF65-F5344CB8AC3E}">
        <p14:creationId xmlns:p14="http://schemas.microsoft.com/office/powerpoint/2010/main" val="360695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MGE: what are we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6780"/>
            <a:ext cx="8229600" cy="5071731"/>
          </a:xfrm>
        </p:spPr>
        <p:txBody>
          <a:bodyPr>
            <a:normAutofit/>
          </a:bodyPr>
          <a:lstStyle/>
          <a:p>
            <a:r>
              <a:rPr lang="en-US" dirty="0" smtClean="0"/>
              <a:t>Difference in average hours per week (male-female), by age group:</a:t>
            </a:r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8" y="2928832"/>
            <a:ext cx="9069572" cy="2589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73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MGE: earning and doing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3964"/>
            <a:ext cx="8229600" cy="50717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Female/Male Ratio of Aggregate Production, in Time and Monetary Units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German </a:t>
            </a:r>
            <a:r>
              <a:rPr lang="en-US" dirty="0" smtClean="0"/>
              <a:t>women are more gender-specialized than US women, but have a lower pay </a:t>
            </a:r>
            <a:r>
              <a:rPr lang="en-US" dirty="0" smtClean="0"/>
              <a:t>gap relative to time spent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" y="2344518"/>
            <a:ext cx="8080744" cy="259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9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 1. How much would alleviate impacts of aging?</a:t>
            </a:r>
            <a:endParaRPr lang="en-US" dirty="0"/>
          </a:p>
        </p:txBody>
      </p:sp>
      <p:pic>
        <p:nvPicPr>
          <p:cNvPr id="6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07" r="-11207"/>
          <a:stretch>
            <a:fillRect/>
          </a:stretch>
        </p:blipFill>
        <p:spPr bwMode="auto">
          <a:xfrm>
            <a:off x="0" y="1541720"/>
            <a:ext cx="8357191" cy="53162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49116" y="2434854"/>
            <a:ext cx="14885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much of the gap in labor income must be closed to maintain the support ratio at 2015 levels?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885"/>
            <a:ext cx="9144000" cy="1143000"/>
          </a:xfrm>
        </p:spPr>
        <p:txBody>
          <a:bodyPr/>
          <a:lstStyle/>
          <a:p>
            <a:r>
              <a:rPr lang="en-US" dirty="0" smtClean="0"/>
              <a:t>GD 2. Another way to think about it…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57859"/>
              </p:ext>
            </p:extLst>
          </p:nvPr>
        </p:nvGraphicFramePr>
        <p:xfrm>
          <a:off x="845608" y="1298885"/>
          <a:ext cx="7452783" cy="504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818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TA_PowerPoint_Template_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NTA_PowerPoint_Template_02</Template>
  <TotalTime>1742</TotalTime>
  <Words>753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NTA_PowerPoint_Template_02</vt:lpstr>
      <vt:lpstr>Time Use and Gender  Working Group</vt:lpstr>
      <vt:lpstr>Outline</vt:lpstr>
      <vt:lpstr>PowerPoint Presentation</vt:lpstr>
      <vt:lpstr>Gendered economy report card?</vt:lpstr>
      <vt:lpstr>MGE: what are we earning?</vt:lpstr>
      <vt:lpstr>MGE: what are we doing?</vt:lpstr>
      <vt:lpstr>MGE: earning and doing</vt:lpstr>
      <vt:lpstr>GD 1. How much would alleviate impacts of aging?</vt:lpstr>
      <vt:lpstr>GD 2. Another way to think about it…</vt:lpstr>
      <vt:lpstr>GD 2. Impacts on time use</vt:lpstr>
      <vt:lpstr>GD 2. Impacts on time use</vt:lpstr>
      <vt:lpstr>Other ideas…</vt:lpstr>
      <vt:lpstr>Other ideas…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Gretchen</dc:creator>
  <cp:lastModifiedBy>Gretchen</cp:lastModifiedBy>
  <cp:revision>127</cp:revision>
  <dcterms:created xsi:type="dcterms:W3CDTF">2014-05-08T21:49:03Z</dcterms:created>
  <dcterms:modified xsi:type="dcterms:W3CDTF">2014-11-11T01:29:00Z</dcterms:modified>
</cp:coreProperties>
</file>