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323" r:id="rId4"/>
    <p:sldId id="324" r:id="rId5"/>
    <p:sldId id="322" r:id="rId6"/>
    <p:sldId id="325" r:id="rId7"/>
    <p:sldId id="326" r:id="rId8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 snapToObjects="1">
      <p:cViewPr>
        <p:scale>
          <a:sx n="90" d="100"/>
          <a:sy n="90" d="100"/>
        </p:scale>
        <p:origin x="-132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37E98-4D7B-4804-A19F-A25DB769B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1294-7152-47B8-9A58-82AF86E1838B}">
      <dgm:prSet/>
      <dgm:spPr/>
      <dgm:t>
        <a:bodyPr/>
        <a:lstStyle/>
        <a:p>
          <a:pPr rtl="0"/>
          <a:r>
            <a:rPr lang="en-US" dirty="0" smtClean="0"/>
            <a:t>Overview of NTA project’s work on adding time use and gender</a:t>
          </a:r>
          <a:endParaRPr lang="en-US" dirty="0"/>
        </a:p>
      </dgm:t>
    </dgm:pt>
    <dgm:pt modelId="{4D8EEDF6-1D8D-49DE-8042-D27BCD080565}" type="parTrans" cxnId="{A0B577BB-9E6C-4177-8E0C-86A82E0098A0}">
      <dgm:prSet/>
      <dgm:spPr/>
      <dgm:t>
        <a:bodyPr/>
        <a:lstStyle/>
        <a:p>
          <a:endParaRPr lang="en-US"/>
        </a:p>
      </dgm:t>
    </dgm:pt>
    <dgm:pt modelId="{75053D8F-C449-4721-9E19-0FBBE9AFEF98}" type="sibTrans" cxnId="{A0B577BB-9E6C-4177-8E0C-86A82E0098A0}">
      <dgm:prSet/>
      <dgm:spPr/>
      <dgm:t>
        <a:bodyPr/>
        <a:lstStyle/>
        <a:p>
          <a:endParaRPr lang="en-US"/>
        </a:p>
      </dgm:t>
    </dgm:pt>
    <dgm:pt modelId="{038E13E2-4EF2-4D7B-8038-3CEDFD48D663}">
      <dgm:prSet/>
      <dgm:spPr/>
      <dgm:t>
        <a:bodyPr/>
        <a:lstStyle/>
        <a:p>
          <a:pPr rtl="0"/>
          <a:r>
            <a:rPr lang="en-US" dirty="0" smtClean="0"/>
            <a:t>Gender reporting spreadsheet template</a:t>
          </a:r>
          <a:endParaRPr lang="en-US" dirty="0"/>
        </a:p>
      </dgm:t>
    </dgm:pt>
    <dgm:pt modelId="{150F797B-52D0-4386-B0CE-B198A4B3EF8E}" type="parTrans" cxnId="{07059D48-E9C6-4086-A15F-6F8A1418F11C}">
      <dgm:prSet/>
      <dgm:spPr/>
      <dgm:t>
        <a:bodyPr/>
        <a:lstStyle/>
        <a:p>
          <a:endParaRPr lang="en-US"/>
        </a:p>
      </dgm:t>
    </dgm:pt>
    <dgm:pt modelId="{45FC46E3-BF23-409A-8311-B4A810E13865}" type="sibTrans" cxnId="{07059D48-E9C6-4086-A15F-6F8A1418F11C}">
      <dgm:prSet/>
      <dgm:spPr/>
      <dgm:t>
        <a:bodyPr/>
        <a:lstStyle/>
        <a:p>
          <a:endParaRPr lang="en-US"/>
        </a:p>
      </dgm:t>
    </dgm:pt>
    <dgm:pt modelId="{97387141-3A28-4E4F-8E78-020C92D1583B}">
      <dgm:prSet/>
      <dgm:spPr/>
      <dgm:t>
        <a:bodyPr/>
        <a:lstStyle/>
        <a:p>
          <a:pPr rtl="0"/>
          <a:r>
            <a:rPr lang="en-US" dirty="0" smtClean="0"/>
            <a:t>Using the </a:t>
          </a:r>
          <a:r>
            <a:rPr lang="en-US" dirty="0" smtClean="0"/>
            <a:t>estimates – mostly tomorrow</a:t>
          </a:r>
          <a:endParaRPr lang="en-US" dirty="0"/>
        </a:p>
      </dgm:t>
    </dgm:pt>
    <dgm:pt modelId="{A5E51233-B327-46F9-8D31-0707CE428446}" type="parTrans" cxnId="{F0F0004F-DF14-430C-A9BE-D9BD4E1E3BE6}">
      <dgm:prSet/>
      <dgm:spPr/>
      <dgm:t>
        <a:bodyPr/>
        <a:lstStyle/>
        <a:p>
          <a:endParaRPr lang="en-US"/>
        </a:p>
      </dgm:t>
    </dgm:pt>
    <dgm:pt modelId="{4D0BE030-A361-45AB-9DE3-42CE6C682C56}" type="sibTrans" cxnId="{F0F0004F-DF14-430C-A9BE-D9BD4E1E3BE6}">
      <dgm:prSet/>
      <dgm:spPr/>
      <dgm:t>
        <a:bodyPr/>
        <a:lstStyle/>
        <a:p>
          <a:endParaRPr lang="en-US"/>
        </a:p>
      </dgm:t>
    </dgm:pt>
    <dgm:pt modelId="{1B61B7D0-9442-47E9-B860-2E328681641F}">
      <dgm:prSet/>
      <dgm:spPr/>
      <dgm:t>
        <a:bodyPr/>
        <a:lstStyle/>
        <a:p>
          <a:pPr rtl="0"/>
          <a:r>
            <a:rPr lang="en-US" dirty="0" smtClean="0"/>
            <a:t>Methodology review</a:t>
          </a:r>
          <a:endParaRPr lang="en-US" dirty="0"/>
        </a:p>
      </dgm:t>
    </dgm:pt>
    <dgm:pt modelId="{5220E23A-0446-4DC8-B4D5-0E4F5CB4A5D9}" type="parTrans" cxnId="{C12BCCC7-7044-44AE-AC48-B87C3EFBB09E}">
      <dgm:prSet/>
      <dgm:spPr/>
      <dgm:t>
        <a:bodyPr/>
        <a:lstStyle/>
        <a:p>
          <a:endParaRPr lang="en-US"/>
        </a:p>
      </dgm:t>
    </dgm:pt>
    <dgm:pt modelId="{E0898AC6-F57D-479A-A33D-2CF36B388BD1}" type="sibTrans" cxnId="{C12BCCC7-7044-44AE-AC48-B87C3EFBB09E}">
      <dgm:prSet/>
      <dgm:spPr/>
      <dgm:t>
        <a:bodyPr/>
        <a:lstStyle/>
        <a:p>
          <a:endParaRPr lang="en-US"/>
        </a:p>
      </dgm:t>
    </dgm:pt>
    <dgm:pt modelId="{709E814C-DC74-4D75-918B-15E072E4A38E}">
      <dgm:prSet/>
      <dgm:spPr/>
      <dgm:t>
        <a:bodyPr/>
        <a:lstStyle/>
        <a:p>
          <a:pPr rtl="0"/>
          <a:r>
            <a:rPr lang="en-US" dirty="0" smtClean="0"/>
            <a:t>Hands-on work with template and estimates</a:t>
          </a:r>
          <a:endParaRPr lang="en-US" dirty="0"/>
        </a:p>
      </dgm:t>
    </dgm:pt>
    <dgm:pt modelId="{91D9DFCC-D975-4051-AE78-08B1ACA3ACFA}" type="parTrans" cxnId="{F603DB12-4B81-4304-9742-16E143D08625}">
      <dgm:prSet/>
      <dgm:spPr/>
      <dgm:t>
        <a:bodyPr/>
        <a:lstStyle/>
        <a:p>
          <a:endParaRPr lang="en-US"/>
        </a:p>
      </dgm:t>
    </dgm:pt>
    <dgm:pt modelId="{C6600DB5-D063-4E63-82E2-009725BAF181}" type="sibTrans" cxnId="{F603DB12-4B81-4304-9742-16E143D08625}">
      <dgm:prSet/>
      <dgm:spPr/>
      <dgm:t>
        <a:bodyPr/>
        <a:lstStyle/>
        <a:p>
          <a:endParaRPr lang="en-US"/>
        </a:p>
      </dgm:t>
    </dgm:pt>
    <dgm:pt modelId="{7F82B175-75E9-4E88-BE2F-ECE8B19FC630}" type="pres">
      <dgm:prSet presAssocID="{27537E98-4D7B-4804-A19F-A25DB769B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A5A699-C575-4D73-A89E-25D93735C08D}" type="pres">
      <dgm:prSet presAssocID="{D4511294-7152-47B8-9A58-82AF86E1838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874AB-CA83-42A0-8E7F-B6604349FF02}" type="pres">
      <dgm:prSet presAssocID="{75053D8F-C449-4721-9E19-0FBBE9AFEF98}" presName="spacer" presStyleCnt="0"/>
      <dgm:spPr/>
      <dgm:t>
        <a:bodyPr/>
        <a:lstStyle/>
        <a:p>
          <a:endParaRPr lang="en-US"/>
        </a:p>
      </dgm:t>
    </dgm:pt>
    <dgm:pt modelId="{4D983313-8E29-4979-BCAF-A07E980075F8}" type="pres">
      <dgm:prSet presAssocID="{1B61B7D0-9442-47E9-B860-2E328681641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5060A-30BB-49D7-87BB-BEF8031DD4DD}" type="pres">
      <dgm:prSet presAssocID="{E0898AC6-F57D-479A-A33D-2CF36B388BD1}" presName="spacer" presStyleCnt="0"/>
      <dgm:spPr/>
    </dgm:pt>
    <dgm:pt modelId="{4A5AE198-A1A5-4C61-B265-A5255F6CFFAA}" type="pres">
      <dgm:prSet presAssocID="{038E13E2-4EF2-4D7B-8038-3CEDFD48D66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57742-5407-43F0-9DE4-D8B4BF6E461B}" type="pres">
      <dgm:prSet presAssocID="{45FC46E3-BF23-409A-8311-B4A810E13865}" presName="spacer" presStyleCnt="0"/>
      <dgm:spPr/>
      <dgm:t>
        <a:bodyPr/>
        <a:lstStyle/>
        <a:p>
          <a:endParaRPr lang="en-US"/>
        </a:p>
      </dgm:t>
    </dgm:pt>
    <dgm:pt modelId="{F28E478E-D678-4E98-B992-E88893117FE5}" type="pres">
      <dgm:prSet presAssocID="{97387141-3A28-4E4F-8E78-020C92D1583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82286-5D13-4F82-B0DB-9019F0534B14}" type="pres">
      <dgm:prSet presAssocID="{4D0BE030-A361-45AB-9DE3-42CE6C682C56}" presName="spacer" presStyleCnt="0"/>
      <dgm:spPr/>
      <dgm:t>
        <a:bodyPr/>
        <a:lstStyle/>
        <a:p>
          <a:endParaRPr lang="en-US"/>
        </a:p>
      </dgm:t>
    </dgm:pt>
    <dgm:pt modelId="{EE8B8060-A951-4C2A-A63C-F6A3BDCDE0E9}" type="pres">
      <dgm:prSet presAssocID="{709E814C-DC74-4D75-918B-15E072E4A38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7255A1-34EB-4D8B-9132-CC93C92D8E42}" type="presOf" srcId="{1B61B7D0-9442-47E9-B860-2E328681641F}" destId="{4D983313-8E29-4979-BCAF-A07E980075F8}" srcOrd="0" destOrd="0" presId="urn:microsoft.com/office/officeart/2005/8/layout/vList2"/>
    <dgm:cxn modelId="{687EC36A-4F61-4957-B730-DD12C8F2DFC2}" type="presOf" srcId="{038E13E2-4EF2-4D7B-8038-3CEDFD48D663}" destId="{4A5AE198-A1A5-4C61-B265-A5255F6CFFAA}" srcOrd="0" destOrd="0" presId="urn:microsoft.com/office/officeart/2005/8/layout/vList2"/>
    <dgm:cxn modelId="{F603DB12-4B81-4304-9742-16E143D08625}" srcId="{27537E98-4D7B-4804-A19F-A25DB769BC9F}" destId="{709E814C-DC74-4D75-918B-15E072E4A38E}" srcOrd="4" destOrd="0" parTransId="{91D9DFCC-D975-4051-AE78-08B1ACA3ACFA}" sibTransId="{C6600DB5-D063-4E63-82E2-009725BAF181}"/>
    <dgm:cxn modelId="{F7457507-CA0D-4D27-A662-6039E666CF59}" type="presOf" srcId="{709E814C-DC74-4D75-918B-15E072E4A38E}" destId="{EE8B8060-A951-4C2A-A63C-F6A3BDCDE0E9}" srcOrd="0" destOrd="0" presId="urn:microsoft.com/office/officeart/2005/8/layout/vList2"/>
    <dgm:cxn modelId="{A0B577BB-9E6C-4177-8E0C-86A82E0098A0}" srcId="{27537E98-4D7B-4804-A19F-A25DB769BC9F}" destId="{D4511294-7152-47B8-9A58-82AF86E1838B}" srcOrd="0" destOrd="0" parTransId="{4D8EEDF6-1D8D-49DE-8042-D27BCD080565}" sibTransId="{75053D8F-C449-4721-9E19-0FBBE9AFEF98}"/>
    <dgm:cxn modelId="{402772A0-6779-4888-81C9-4ABBDA386532}" type="presOf" srcId="{D4511294-7152-47B8-9A58-82AF86E1838B}" destId="{B7A5A699-C575-4D73-A89E-25D93735C08D}" srcOrd="0" destOrd="0" presId="urn:microsoft.com/office/officeart/2005/8/layout/vList2"/>
    <dgm:cxn modelId="{C12BCCC7-7044-44AE-AC48-B87C3EFBB09E}" srcId="{27537E98-4D7B-4804-A19F-A25DB769BC9F}" destId="{1B61B7D0-9442-47E9-B860-2E328681641F}" srcOrd="1" destOrd="0" parTransId="{5220E23A-0446-4DC8-B4D5-0E4F5CB4A5D9}" sibTransId="{E0898AC6-F57D-479A-A33D-2CF36B388BD1}"/>
    <dgm:cxn modelId="{73809232-9A42-4F87-ADE7-483F70484418}" type="presOf" srcId="{97387141-3A28-4E4F-8E78-020C92D1583B}" destId="{F28E478E-D678-4E98-B992-E88893117FE5}" srcOrd="0" destOrd="0" presId="urn:microsoft.com/office/officeart/2005/8/layout/vList2"/>
    <dgm:cxn modelId="{665E2D76-F39D-4C9D-8148-80E582273886}" type="presOf" srcId="{27537E98-4D7B-4804-A19F-A25DB769BC9F}" destId="{7F82B175-75E9-4E88-BE2F-ECE8B19FC630}" srcOrd="0" destOrd="0" presId="urn:microsoft.com/office/officeart/2005/8/layout/vList2"/>
    <dgm:cxn modelId="{F0F0004F-DF14-430C-A9BE-D9BD4E1E3BE6}" srcId="{27537E98-4D7B-4804-A19F-A25DB769BC9F}" destId="{97387141-3A28-4E4F-8E78-020C92D1583B}" srcOrd="3" destOrd="0" parTransId="{A5E51233-B327-46F9-8D31-0707CE428446}" sibTransId="{4D0BE030-A361-45AB-9DE3-42CE6C682C56}"/>
    <dgm:cxn modelId="{07059D48-E9C6-4086-A15F-6F8A1418F11C}" srcId="{27537E98-4D7B-4804-A19F-A25DB769BC9F}" destId="{038E13E2-4EF2-4D7B-8038-3CEDFD48D663}" srcOrd="2" destOrd="0" parTransId="{150F797B-52D0-4386-B0CE-B198A4B3EF8E}" sibTransId="{45FC46E3-BF23-409A-8311-B4A810E13865}"/>
    <dgm:cxn modelId="{DDD0A2A1-7509-44AA-87B9-4640F2DFFDE1}" type="presParOf" srcId="{7F82B175-75E9-4E88-BE2F-ECE8B19FC630}" destId="{B7A5A699-C575-4D73-A89E-25D93735C08D}" srcOrd="0" destOrd="0" presId="urn:microsoft.com/office/officeart/2005/8/layout/vList2"/>
    <dgm:cxn modelId="{45EE5335-30BB-4439-BF07-CB12AFC6F117}" type="presParOf" srcId="{7F82B175-75E9-4E88-BE2F-ECE8B19FC630}" destId="{C12874AB-CA83-42A0-8E7F-B6604349FF02}" srcOrd="1" destOrd="0" presId="urn:microsoft.com/office/officeart/2005/8/layout/vList2"/>
    <dgm:cxn modelId="{0534580B-2FCB-4D1E-9208-ADF87C5420D2}" type="presParOf" srcId="{7F82B175-75E9-4E88-BE2F-ECE8B19FC630}" destId="{4D983313-8E29-4979-BCAF-A07E980075F8}" srcOrd="2" destOrd="0" presId="urn:microsoft.com/office/officeart/2005/8/layout/vList2"/>
    <dgm:cxn modelId="{0C397D2C-4985-4F07-BA09-992E0506A1AD}" type="presParOf" srcId="{7F82B175-75E9-4E88-BE2F-ECE8B19FC630}" destId="{07D5060A-30BB-49D7-87BB-BEF8031DD4DD}" srcOrd="3" destOrd="0" presId="urn:microsoft.com/office/officeart/2005/8/layout/vList2"/>
    <dgm:cxn modelId="{6E09C716-A418-45B6-A0DD-B4F54E24A612}" type="presParOf" srcId="{7F82B175-75E9-4E88-BE2F-ECE8B19FC630}" destId="{4A5AE198-A1A5-4C61-B265-A5255F6CFFAA}" srcOrd="4" destOrd="0" presId="urn:microsoft.com/office/officeart/2005/8/layout/vList2"/>
    <dgm:cxn modelId="{8D972EFD-0CC7-4BDC-ACA7-0737EAD5EA71}" type="presParOf" srcId="{7F82B175-75E9-4E88-BE2F-ECE8B19FC630}" destId="{4F557742-5407-43F0-9DE4-D8B4BF6E461B}" srcOrd="5" destOrd="0" presId="urn:microsoft.com/office/officeart/2005/8/layout/vList2"/>
    <dgm:cxn modelId="{A8862562-8A77-4E87-930A-CC360481D5BE}" type="presParOf" srcId="{7F82B175-75E9-4E88-BE2F-ECE8B19FC630}" destId="{F28E478E-D678-4E98-B992-E88893117FE5}" srcOrd="6" destOrd="0" presId="urn:microsoft.com/office/officeart/2005/8/layout/vList2"/>
    <dgm:cxn modelId="{09E61EC9-8213-4421-8070-10F4283012BE}" type="presParOf" srcId="{7F82B175-75E9-4E88-BE2F-ECE8B19FC630}" destId="{06182286-5D13-4F82-B0DB-9019F0534B14}" srcOrd="7" destOrd="0" presId="urn:microsoft.com/office/officeart/2005/8/layout/vList2"/>
    <dgm:cxn modelId="{90D783AC-89E1-4D8C-8E75-EE080E1E5D74}" type="presParOf" srcId="{7F82B175-75E9-4E88-BE2F-ECE8B19FC630}" destId="{EE8B8060-A951-4C2A-A63C-F6A3BDCDE0E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5A699-C575-4D73-A89E-25D93735C08D}">
      <dsp:nvSpPr>
        <dsp:cNvPr id="0" name=""/>
        <dsp:cNvSpPr/>
      </dsp:nvSpPr>
      <dsp:spPr>
        <a:xfrm>
          <a:off x="0" y="68564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Overview of NTA project’s work on adding time use and gender</a:t>
          </a:r>
          <a:endParaRPr lang="en-US" sz="2400" kern="1200" dirty="0"/>
        </a:p>
      </dsp:txBody>
      <dsp:txXfrm>
        <a:off x="28100" y="713741"/>
        <a:ext cx="8173400" cy="519439"/>
      </dsp:txXfrm>
    </dsp:sp>
    <dsp:sp modelId="{4D983313-8E29-4979-BCAF-A07E980075F8}">
      <dsp:nvSpPr>
        <dsp:cNvPr id="0" name=""/>
        <dsp:cNvSpPr/>
      </dsp:nvSpPr>
      <dsp:spPr>
        <a:xfrm>
          <a:off x="0" y="133040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Methodology review</a:t>
          </a:r>
          <a:endParaRPr lang="en-US" sz="2400" kern="1200" dirty="0"/>
        </a:p>
      </dsp:txBody>
      <dsp:txXfrm>
        <a:off x="28100" y="1358501"/>
        <a:ext cx="8173400" cy="519439"/>
      </dsp:txXfrm>
    </dsp:sp>
    <dsp:sp modelId="{4A5AE198-A1A5-4C61-B265-A5255F6CFFAA}">
      <dsp:nvSpPr>
        <dsp:cNvPr id="0" name=""/>
        <dsp:cNvSpPr/>
      </dsp:nvSpPr>
      <dsp:spPr>
        <a:xfrm>
          <a:off x="0" y="197516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Gender reporting spreadsheet template</a:t>
          </a:r>
          <a:endParaRPr lang="en-US" sz="2400" kern="1200" dirty="0"/>
        </a:p>
      </dsp:txBody>
      <dsp:txXfrm>
        <a:off x="28100" y="2003261"/>
        <a:ext cx="8173400" cy="519439"/>
      </dsp:txXfrm>
    </dsp:sp>
    <dsp:sp modelId="{F28E478E-D678-4E98-B992-E88893117FE5}">
      <dsp:nvSpPr>
        <dsp:cNvPr id="0" name=""/>
        <dsp:cNvSpPr/>
      </dsp:nvSpPr>
      <dsp:spPr>
        <a:xfrm>
          <a:off x="0" y="261992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Using the </a:t>
          </a:r>
          <a:r>
            <a:rPr lang="en-US" sz="2400" kern="1200" dirty="0" smtClean="0"/>
            <a:t>estimates – mostly tomorrow</a:t>
          </a:r>
          <a:endParaRPr lang="en-US" sz="2400" kern="1200" dirty="0"/>
        </a:p>
      </dsp:txBody>
      <dsp:txXfrm>
        <a:off x="28100" y="2648021"/>
        <a:ext cx="8173400" cy="519439"/>
      </dsp:txXfrm>
    </dsp:sp>
    <dsp:sp modelId="{EE8B8060-A951-4C2A-A63C-F6A3BDCDE0E9}">
      <dsp:nvSpPr>
        <dsp:cNvPr id="0" name=""/>
        <dsp:cNvSpPr/>
      </dsp:nvSpPr>
      <dsp:spPr>
        <a:xfrm>
          <a:off x="0" y="3264681"/>
          <a:ext cx="8229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Hands-on work with template and estimates</a:t>
          </a:r>
          <a:endParaRPr lang="en-US" sz="2400" kern="1200" dirty="0"/>
        </a:p>
      </dsp:txBody>
      <dsp:txXfrm>
        <a:off x="28100" y="3292781"/>
        <a:ext cx="8173400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FA37C9-E600-4745-96F3-769AAC70CDCF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F6D51A0-114E-4100-8171-EE940B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36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5DBAF-DC99-4026-9B70-5AC6BA9890F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571A5-3AAA-4C5F-BF07-40279628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6FD90-918A-4E18-8EE1-54C361EBE6CD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90DC-F4EA-45B2-A863-FB8B42731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1D641-B0F0-44DE-A35A-BFE6022734FD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2B8C-F9F3-408C-95C4-0DCBC766E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CB18B-5D11-4E32-B72C-8A11DB821E02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84DD3-BF09-4AD4-B705-60D603815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0D1B5-6790-4F46-9345-E5FF8B4D2EEC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233A-4C8C-4772-8654-B34712BA0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7AF94-1869-409B-A6AD-B5C699A4C5BF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355D-57ED-4A55-8D4E-8D3A87A1F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18A9F-E168-46B5-BEBC-C9E605EB59CA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5D037-2CBC-4387-8275-64E649B84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F4162-F0D3-496D-B1D7-448A5B111534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184D1-8C72-4F57-B7D3-A95232C22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F4D67-FD25-41A9-9550-5417676B11F7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668DC-49A6-4CB1-B526-A449686A2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759CF-1CD7-4FE6-B1F8-90DCBA766DF3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5E4F-FCDE-4766-A2C3-7CD491C94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73DE8-DB43-4875-9A4E-62EB844E299D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C3AAC-7716-409E-BF8F-A24070E7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0AD2A-A3BA-49C2-9976-BCFD4D84AFB8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BABD-6917-4952-8BF0-77CC287CE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75D6C7D-0841-4EC9-887C-1E7FE37CFB56}" type="datetime1">
              <a:rPr lang="en-US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39E1125-9B46-4E39-9C0F-60D1120126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Time Use and Gender </a:t>
            </a:r>
            <a:br>
              <a:rPr lang="en-US" dirty="0" smtClean="0"/>
            </a:br>
            <a:r>
              <a:rPr lang="en-US" dirty="0" smtClean="0"/>
              <a:t>Hands-on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12581"/>
          </a:xfrm>
        </p:spPr>
        <p:txBody>
          <a:bodyPr rtlCol="0">
            <a:normAutofit fontScale="70000" lnSpcReduction="20000"/>
          </a:bodyPr>
          <a:lstStyle/>
          <a:p>
            <a:r>
              <a:rPr lang="en-US" dirty="0"/>
              <a:t>Gretchen </a:t>
            </a:r>
            <a:r>
              <a:rPr lang="en-US" dirty="0" smtClean="0"/>
              <a:t>Donehower</a:t>
            </a:r>
          </a:p>
          <a:p>
            <a:endParaRPr lang="en-US" dirty="0"/>
          </a:p>
          <a:p>
            <a:r>
              <a:rPr lang="en-US" dirty="0"/>
              <a:t>The Tenth Meeting of Working Group on Macroeconomic Aspects of Intergenerational </a:t>
            </a:r>
            <a:r>
              <a:rPr lang="en-US" dirty="0" smtClean="0"/>
              <a:t>Transfer</a:t>
            </a:r>
          </a:p>
          <a:p>
            <a:r>
              <a:rPr lang="en-US" dirty="0"/>
              <a:t>Beijing, </a:t>
            </a:r>
            <a:r>
              <a:rPr lang="en-US" dirty="0" smtClean="0"/>
              <a:t>China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Monday, November 10,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4065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4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087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Phase 1: Develop methodology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earn existing methodology for estimating household production</a:t>
            </a:r>
          </a:p>
          <a:p>
            <a:pPr lvl="1"/>
            <a:r>
              <a:rPr lang="en-US" dirty="0" smtClean="0"/>
              <a:t>Apply NTA methods to create NTTA</a:t>
            </a:r>
          </a:p>
          <a:p>
            <a:pPr lvl="1"/>
            <a:r>
              <a:rPr lang="en-US" dirty="0" smtClean="0"/>
              <a:t>Methodology for NTA by gender</a:t>
            </a:r>
          </a:p>
          <a:p>
            <a:r>
              <a:rPr lang="en-US" dirty="0" smtClean="0"/>
              <a:t>Phase 2: Begin projects to do the work</a:t>
            </a:r>
          </a:p>
          <a:p>
            <a:pPr lvl="1"/>
            <a:r>
              <a:rPr lang="en-US" dirty="0" smtClean="0"/>
              <a:t>AGENTA, Counting Women’s Work, Individual country team efforts</a:t>
            </a:r>
            <a:endParaRPr lang="en-US" dirty="0"/>
          </a:p>
          <a:p>
            <a:r>
              <a:rPr lang="en-US" dirty="0"/>
              <a:t>Phase </a:t>
            </a:r>
            <a:r>
              <a:rPr lang="en-US" dirty="0" smtClean="0"/>
              <a:t>3: Revise methodology based on experience</a:t>
            </a:r>
            <a:endParaRPr lang="en-US" dirty="0"/>
          </a:p>
          <a:p>
            <a:pPr lvl="1"/>
            <a:r>
              <a:rPr lang="en-US" dirty="0" smtClean="0"/>
              <a:t>Develop tools for sharing and reviewing results</a:t>
            </a:r>
          </a:p>
          <a:p>
            <a:pPr lvl="1"/>
            <a:r>
              <a:rPr lang="en-US" dirty="0" smtClean="0"/>
              <a:t>Broaden our understanding of data limitations</a:t>
            </a:r>
          </a:p>
          <a:p>
            <a:r>
              <a:rPr lang="en-US" dirty="0"/>
              <a:t>Phase </a:t>
            </a:r>
            <a:r>
              <a:rPr lang="en-US" dirty="0" smtClean="0"/>
              <a:t>4: Apply estimates to research and policy questions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087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Phase 1: Develop methodology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earn existing methodology for estimating household production</a:t>
            </a:r>
          </a:p>
          <a:p>
            <a:pPr lvl="1"/>
            <a:r>
              <a:rPr lang="en-US" dirty="0" smtClean="0"/>
              <a:t>Apply NTA methods to create NTTA</a:t>
            </a:r>
          </a:p>
          <a:p>
            <a:pPr lvl="1"/>
            <a:r>
              <a:rPr lang="en-US" dirty="0" smtClean="0"/>
              <a:t>Methodology for NTA by gender</a:t>
            </a:r>
          </a:p>
          <a:p>
            <a:r>
              <a:rPr lang="en-US" dirty="0" smtClean="0"/>
              <a:t>Phase 2: Begin projects to do the work</a:t>
            </a:r>
          </a:p>
          <a:p>
            <a:pPr lvl="1"/>
            <a:r>
              <a:rPr lang="en-US" dirty="0" smtClean="0"/>
              <a:t>AGENTA, Counting Women’s Work, Individual country team efforts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Phase </a:t>
            </a:r>
            <a:r>
              <a:rPr lang="en-US" dirty="0" smtClean="0">
                <a:solidFill>
                  <a:srgbClr val="C00000"/>
                </a:solidFill>
              </a:rPr>
              <a:t>3: Revise methodology based on experience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Develop tools for sharing and reviewing results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Broaden our understanding of data limitations</a:t>
            </a:r>
          </a:p>
          <a:p>
            <a:r>
              <a:rPr lang="en-US" dirty="0"/>
              <a:t>Phase </a:t>
            </a:r>
            <a:r>
              <a:rPr lang="en-US" dirty="0" smtClean="0"/>
              <a:t>4: Apply estimates to research and policy questions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43808" y="0"/>
            <a:ext cx="3384376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 and the </a:t>
            </a:r>
          </a:p>
          <a:p>
            <a:pPr algn="ctr"/>
            <a:r>
              <a:rPr lang="en-US" dirty="0" smtClean="0"/>
              <a:t>Total Economy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1200" y="533400"/>
            <a:ext cx="2286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National Time </a:t>
            </a:r>
          </a:p>
          <a:p>
            <a:pPr algn="ctr"/>
            <a:r>
              <a:rPr lang="en-US" sz="1200" dirty="0" smtClean="0"/>
              <a:t>Transfer Accounts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4876800" y="533400"/>
            <a:ext cx="2286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National</a:t>
            </a:r>
          </a:p>
          <a:p>
            <a:pPr algn="ctr"/>
            <a:r>
              <a:rPr lang="en-US" sz="1200" dirty="0" smtClean="0"/>
              <a:t> Transfer Accounts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905000" y="11430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Identify household production activities in TU survey </a:t>
            </a:r>
          </a:p>
          <a:p>
            <a:pPr algn="ctr"/>
            <a:r>
              <a:rPr lang="en-US" sz="1400" dirty="0" smtClean="0"/>
              <a:t>(activity groups will vary)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905000" y="19812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Count time spent in productive activities (no multi-tasking for x-country comparison)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905000" y="5334000"/>
            <a:ext cx="2514600" cy="1447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Impute a market wage to each type of activity </a:t>
            </a:r>
          </a:p>
          <a:p>
            <a:pPr algn="ctr"/>
            <a:r>
              <a:rPr lang="en-US" sz="1400" dirty="0" smtClean="0"/>
              <a:t>(specialist replacement</a:t>
            </a:r>
            <a:r>
              <a:rPr lang="en-US" sz="1400" dirty="0"/>
              <a:t> </a:t>
            </a:r>
            <a:r>
              <a:rPr lang="en-US" sz="1400" dirty="0" smtClean="0"/>
              <a:t>method)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905000" y="28194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Estimate per capita age profile of household production in time units</a:t>
            </a:r>
            <a:endParaRPr lang="en-US" sz="1400" dirty="0"/>
          </a:p>
        </p:txBody>
      </p:sp>
      <p:sp>
        <p:nvSpPr>
          <p:cNvPr id="15" name="Left Arrow 14"/>
          <p:cNvSpPr/>
          <p:nvPr/>
        </p:nvSpPr>
        <p:spPr>
          <a:xfrm>
            <a:off x="1590499" y="5943600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800000">
            <a:off x="7315200" y="2209800"/>
            <a:ext cx="2286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36576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Impute consumption by regression for care, equally for general household activities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1905000" y="44958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Estimate transfers </a:t>
            </a:r>
            <a:r>
              <a:rPr lang="en-US" sz="1400" dirty="0" smtClean="0"/>
              <a:t>of household activities taking out time you consume yourself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76200" y="5704706"/>
            <a:ext cx="1447800" cy="80242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Age-productivity gradient to wages 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800600" y="11430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Calculate single-sex NTA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800600" y="1981200"/>
            <a:ext cx="2514600" cy="15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Calculate age profiles by sex using same NTA methodology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620000" y="1382233"/>
            <a:ext cx="1447800" cy="1284767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 regression instead of EAC </a:t>
            </a:r>
            <a:r>
              <a:rPr lang="en-US" sz="1400" dirty="0" smtClean="0"/>
              <a:t>weights, regress multiple categories of consumption</a:t>
            </a:r>
            <a:endParaRPr lang="en-US" sz="1400" dirty="0"/>
          </a:p>
        </p:txBody>
      </p:sp>
      <p:sp>
        <p:nvSpPr>
          <p:cNvPr id="29" name="Left Arrow 28"/>
          <p:cNvSpPr/>
          <p:nvPr/>
        </p:nvSpPr>
        <p:spPr>
          <a:xfrm rot="10800000">
            <a:off x="7315200" y="3048000"/>
            <a:ext cx="2286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2819400"/>
            <a:ext cx="14478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Change definition of household head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4800600" y="36576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Adjust two-sex age profiles at each age to be consistent with single-sex profiles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4898570" y="4627612"/>
            <a:ext cx="4065917" cy="2154188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Main methodology steps in sequence are in the blue boxes.  Suggested sensitivity analyses are in green.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9864" y="3276600"/>
            <a:ext cx="1447800" cy="1454888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One-child method for care; different methods for limited care “target” data</a:t>
            </a:r>
            <a:endParaRPr lang="en-US" sz="1400" dirty="0"/>
          </a:p>
        </p:txBody>
      </p:sp>
      <p:sp>
        <p:nvSpPr>
          <p:cNvPr id="33" name="Left Arrow 32"/>
          <p:cNvSpPr/>
          <p:nvPr/>
        </p:nvSpPr>
        <p:spPr>
          <a:xfrm>
            <a:off x="1602904" y="3861048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NTTA Reporting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0874"/>
          </a:xfrm>
        </p:spPr>
        <p:txBody>
          <a:bodyPr>
            <a:normAutofit/>
          </a:bodyPr>
          <a:lstStyle/>
          <a:p>
            <a:r>
              <a:rPr lang="en-US" dirty="0" smtClean="0"/>
              <a:t>On the wiki (Time Use and Gender Working Group wiki page)</a:t>
            </a:r>
          </a:p>
          <a:p>
            <a:r>
              <a:rPr lang="en-US" dirty="0" smtClean="0"/>
              <a:t>Has reporting tabs, methodology review, instructions, evaluation tools, and (pending) review graphs</a:t>
            </a:r>
          </a:p>
          <a:p>
            <a:r>
              <a:rPr lang="en-US" dirty="0" smtClean="0"/>
              <a:t>When finalized, will ask all teams to upload in this format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estimates (tomorrow)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08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Gender equity monitoring</a:t>
            </a:r>
          </a:p>
          <a:p>
            <a:pPr lvl="1"/>
            <a:r>
              <a:rPr lang="en-US" dirty="0" smtClean="0"/>
              <a:t>Differences by gender in total work, care, time in education, etc.</a:t>
            </a:r>
          </a:p>
          <a:p>
            <a:pPr lvl="1"/>
            <a:r>
              <a:rPr lang="en-US" dirty="0" smtClean="0"/>
              <a:t>Different for different sub-groups? (in labor market vs. not, urban vs. rural, by education) </a:t>
            </a:r>
          </a:p>
          <a:p>
            <a:pPr lvl="1"/>
            <a:r>
              <a:rPr lang="en-US" dirty="0" smtClean="0"/>
              <a:t>“Drill down” on differences for policy relevance</a:t>
            </a:r>
          </a:p>
          <a:p>
            <a:r>
              <a:rPr lang="en-US" dirty="0" smtClean="0"/>
              <a:t>Gender dividend potential and impacts on the care economy</a:t>
            </a:r>
          </a:p>
          <a:p>
            <a:r>
              <a:rPr lang="en-US" dirty="0" smtClean="0"/>
              <a:t>Human capital investment in boys and girls and potential conflicts with </a:t>
            </a:r>
            <a:r>
              <a:rPr lang="en-US" smtClean="0"/>
              <a:t>household production </a:t>
            </a:r>
            <a:r>
              <a:rPr lang="en-US" dirty="0" smtClean="0"/>
              <a:t>responsibilities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A_PowerPoint_Templa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NTA_PowerPoint_Template_02</Template>
  <TotalTime>1350</TotalTime>
  <Words>493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NTA_PowerPoint_Template_02</vt:lpstr>
      <vt:lpstr>Time Use and Gender  Hands-on Workshop</vt:lpstr>
      <vt:lpstr>Outline</vt:lpstr>
      <vt:lpstr>Overview</vt:lpstr>
      <vt:lpstr>Overview</vt:lpstr>
      <vt:lpstr>PowerPoint Presentation</vt:lpstr>
      <vt:lpstr>NTTA Reporting Template</vt:lpstr>
      <vt:lpstr>Using the estimates (tomorrow)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Gretchen</dc:creator>
  <cp:lastModifiedBy>Gretchen</cp:lastModifiedBy>
  <cp:revision>104</cp:revision>
  <dcterms:created xsi:type="dcterms:W3CDTF">2014-05-08T21:49:03Z</dcterms:created>
  <dcterms:modified xsi:type="dcterms:W3CDTF">2014-11-10T05:21:46Z</dcterms:modified>
</cp:coreProperties>
</file>