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7.xml" ContentType="application/vnd.openxmlformats-officedocument.drawingml.chartshape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45"/>
  </p:notesMasterIdLst>
  <p:sldIdLst>
    <p:sldId id="277" r:id="rId3"/>
    <p:sldId id="370" r:id="rId4"/>
    <p:sldId id="378" r:id="rId5"/>
    <p:sldId id="364" r:id="rId6"/>
    <p:sldId id="386" r:id="rId7"/>
    <p:sldId id="387" r:id="rId8"/>
    <p:sldId id="381" r:id="rId9"/>
    <p:sldId id="388" r:id="rId10"/>
    <p:sldId id="389" r:id="rId11"/>
    <p:sldId id="366" r:id="rId12"/>
    <p:sldId id="365" r:id="rId13"/>
    <p:sldId id="371" r:id="rId14"/>
    <p:sldId id="367" r:id="rId15"/>
    <p:sldId id="368" r:id="rId16"/>
    <p:sldId id="372" r:id="rId17"/>
    <p:sldId id="374" r:id="rId18"/>
    <p:sldId id="375" r:id="rId19"/>
    <p:sldId id="369" r:id="rId20"/>
    <p:sldId id="382" r:id="rId21"/>
    <p:sldId id="380" r:id="rId22"/>
    <p:sldId id="302" r:id="rId23"/>
    <p:sldId id="303" r:id="rId24"/>
    <p:sldId id="353" r:id="rId25"/>
    <p:sldId id="354" r:id="rId26"/>
    <p:sldId id="301" r:id="rId27"/>
    <p:sldId id="305" r:id="rId28"/>
    <p:sldId id="349" r:id="rId29"/>
    <p:sldId id="350" r:id="rId30"/>
    <p:sldId id="309" r:id="rId31"/>
    <p:sldId id="310" r:id="rId32"/>
    <p:sldId id="307" r:id="rId33"/>
    <p:sldId id="311" r:id="rId34"/>
    <p:sldId id="373" r:id="rId35"/>
    <p:sldId id="356" r:id="rId36"/>
    <p:sldId id="357" r:id="rId37"/>
    <p:sldId id="358" r:id="rId38"/>
    <p:sldId id="361" r:id="rId39"/>
    <p:sldId id="359" r:id="rId40"/>
    <p:sldId id="360" r:id="rId41"/>
    <p:sldId id="363" r:id="rId42"/>
    <p:sldId id="347" r:id="rId43"/>
    <p:sldId id="383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CCFF"/>
    <a:srgbClr val="CCFFFF"/>
    <a:srgbClr val="0033CC"/>
    <a:srgbClr val="CCECFF"/>
    <a:srgbClr val="0099FF"/>
    <a:srgbClr val="D3E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32" autoAdjust="0"/>
  </p:normalViewPr>
  <p:slideViewPr>
    <p:cSldViewPr>
      <p:cViewPr varScale="1">
        <p:scale>
          <a:sx n="86" d="100"/>
          <a:sy n="86" d="100"/>
        </p:scale>
        <p:origin x="-6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FILE%20SYSTEM\CURRENT%20ACTIVITY\New%20Enjoy\enjoy%20decomp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Jay.Gershuny\Desktop\Counterfactual%20for%20ON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Jay.Gershuny\Desktop\Counterfactual%20for%20ON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Jay.Gershuny\Desktop\Counterfactual%20for%20ON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Users\Jay.Gershuny\Desktop\Counterfactual%20for%20ON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Users\Jay.Gershuny\Desktop\Counterfactual%20for%20ONS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Users\Jay.Gershuny\Desktop\Counterfactual%20for%20ONS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Users\Jay.Gershuny\Desktop\Counterfactual%20for%20ONS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2845580901435769E-2"/>
          <c:y val="2.4930747922437692E-2"/>
          <c:w val="0.92378140460394165"/>
          <c:h val="0.82409972299169065"/>
        </c:manualLayout>
      </c:layout>
      <c:stockChart>
        <c:ser>
          <c:idx val="0"/>
          <c:order val="0"/>
          <c:tx>
            <c:strRef>
              <c:f>descriptives!$D$21</c:f>
              <c:strCache>
                <c:ptCount val="1"/>
                <c:pt idx="0">
                  <c:v>upper 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3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descriptives!$A$22:$C$31</c:f>
              <c:strCache>
                <c:ptCount val="10"/>
                <c:pt idx="0">
                  <c:v>out-home leisure</c:v>
                </c:pt>
                <c:pt idx="1">
                  <c:v>sleep &amp; personal care</c:v>
                </c:pt>
                <c:pt idx="2">
                  <c:v>other home leisure</c:v>
                </c:pt>
                <c:pt idx="3">
                  <c:v> tv</c:v>
                </c:pt>
                <c:pt idx="4">
                  <c:v>child care</c:v>
                </c:pt>
                <c:pt idx="5">
                  <c:v>MEAN</c:v>
                </c:pt>
                <c:pt idx="6">
                  <c:v>paid work</c:v>
                </c:pt>
                <c:pt idx="7">
                  <c:v>travel</c:v>
                </c:pt>
                <c:pt idx="8">
                  <c:v>shopping</c:v>
                </c:pt>
                <c:pt idx="9">
                  <c:v>unpaid work</c:v>
                </c:pt>
              </c:strCache>
            </c:strRef>
          </c:cat>
          <c:val>
            <c:numRef>
              <c:f>descriptives!$D$22:$D$31</c:f>
              <c:numCache>
                <c:formatCode>0.00</c:formatCode>
                <c:ptCount val="10"/>
                <c:pt idx="0">
                  <c:v>8.8910799143441714</c:v>
                </c:pt>
                <c:pt idx="1">
                  <c:v>8.2151120752055036</c:v>
                </c:pt>
                <c:pt idx="2">
                  <c:v>8.1624386329124068</c:v>
                </c:pt>
                <c:pt idx="3">
                  <c:v>8.0244880705069708</c:v>
                </c:pt>
                <c:pt idx="4">
                  <c:v>7.8603320330302457</c:v>
                </c:pt>
                <c:pt idx="5">
                  <c:v>7.5777911991782414</c:v>
                </c:pt>
                <c:pt idx="6">
                  <c:v>6.8616883567924845</c:v>
                </c:pt>
                <c:pt idx="7">
                  <c:v>6.6710018962868975</c:v>
                </c:pt>
                <c:pt idx="8">
                  <c:v>6.4593854226757728</c:v>
                </c:pt>
                <c:pt idx="9">
                  <c:v>5.9484912233173084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descriptives!$E$21</c:f>
              <c:strCache>
                <c:ptCount val="1"/>
                <c:pt idx="0">
                  <c:v>lower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3"/>
            <c:spPr>
              <a:noFill/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descriptives!$A$22:$C$31</c:f>
              <c:strCache>
                <c:ptCount val="10"/>
                <c:pt idx="0">
                  <c:v>out-home leisure</c:v>
                </c:pt>
                <c:pt idx="1">
                  <c:v>sleep &amp; personal care</c:v>
                </c:pt>
                <c:pt idx="2">
                  <c:v>other home leisure</c:v>
                </c:pt>
                <c:pt idx="3">
                  <c:v> tv</c:v>
                </c:pt>
                <c:pt idx="4">
                  <c:v>child care</c:v>
                </c:pt>
                <c:pt idx="5">
                  <c:v>MEAN</c:v>
                </c:pt>
                <c:pt idx="6">
                  <c:v>paid work</c:v>
                </c:pt>
                <c:pt idx="7">
                  <c:v>travel</c:v>
                </c:pt>
                <c:pt idx="8">
                  <c:v>shopping</c:v>
                </c:pt>
                <c:pt idx="9">
                  <c:v>unpaid work</c:v>
                </c:pt>
              </c:strCache>
            </c:strRef>
          </c:cat>
          <c:val>
            <c:numRef>
              <c:f>descriptives!$E$22:$E$31</c:f>
              <c:numCache>
                <c:formatCode>0.00</c:formatCode>
                <c:ptCount val="10"/>
                <c:pt idx="0">
                  <c:v>8.6987200856557951</c:v>
                </c:pt>
                <c:pt idx="1">
                  <c:v>8.1470879247944819</c:v>
                </c:pt>
                <c:pt idx="2">
                  <c:v>8.002961367087595</c:v>
                </c:pt>
                <c:pt idx="3">
                  <c:v>7.8903119294930359</c:v>
                </c:pt>
                <c:pt idx="4">
                  <c:v>7.3800679669697455</c:v>
                </c:pt>
                <c:pt idx="5">
                  <c:v>7.5276088008217545</c:v>
                </c:pt>
                <c:pt idx="6">
                  <c:v>6.7557116432075075</c:v>
                </c:pt>
                <c:pt idx="7">
                  <c:v>6.4597981037131227</c:v>
                </c:pt>
                <c:pt idx="8">
                  <c:v>6.0556145773242136</c:v>
                </c:pt>
                <c:pt idx="9">
                  <c:v>5.7393087766827033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descriptives!$F$21</c:f>
              <c:strCache>
                <c:ptCount val="1"/>
                <c:pt idx="0">
                  <c:v>mean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3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cat>
            <c:strRef>
              <c:f>descriptives!$A$22:$C$31</c:f>
              <c:strCache>
                <c:ptCount val="10"/>
                <c:pt idx="0">
                  <c:v>out-home leisure</c:v>
                </c:pt>
                <c:pt idx="1">
                  <c:v>sleep &amp; personal care</c:v>
                </c:pt>
                <c:pt idx="2">
                  <c:v>other home leisure</c:v>
                </c:pt>
                <c:pt idx="3">
                  <c:v> tv</c:v>
                </c:pt>
                <c:pt idx="4">
                  <c:v>child care</c:v>
                </c:pt>
                <c:pt idx="5">
                  <c:v>MEAN</c:v>
                </c:pt>
                <c:pt idx="6">
                  <c:v>paid work</c:v>
                </c:pt>
                <c:pt idx="7">
                  <c:v>travel</c:v>
                </c:pt>
                <c:pt idx="8">
                  <c:v>shopping</c:v>
                </c:pt>
                <c:pt idx="9">
                  <c:v>unpaid work</c:v>
                </c:pt>
              </c:strCache>
            </c:strRef>
          </c:cat>
          <c:val>
            <c:numRef>
              <c:f>descriptives!$F$22:$F$31</c:f>
              <c:numCache>
                <c:formatCode>0.00</c:formatCode>
                <c:ptCount val="10"/>
                <c:pt idx="0">
                  <c:v>8.7949000000000002</c:v>
                </c:pt>
                <c:pt idx="1">
                  <c:v>8.1811000000000007</c:v>
                </c:pt>
                <c:pt idx="2">
                  <c:v>8.0827000000000027</c:v>
                </c:pt>
                <c:pt idx="3">
                  <c:v>7.9573999999999998</c:v>
                </c:pt>
                <c:pt idx="4">
                  <c:v>7.6201999999999881</c:v>
                </c:pt>
                <c:pt idx="5">
                  <c:v>7.5526999999999997</c:v>
                </c:pt>
                <c:pt idx="6">
                  <c:v>6.8087</c:v>
                </c:pt>
                <c:pt idx="7">
                  <c:v>6.5653999999999995</c:v>
                </c:pt>
                <c:pt idx="8">
                  <c:v>6.2574999999999985</c:v>
                </c:pt>
                <c:pt idx="9">
                  <c:v>5.8438999999999997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38100">
              <a:solidFill>
                <a:srgbClr val="000000"/>
              </a:solidFill>
              <a:prstDash val="solid"/>
            </a:ln>
          </c:spPr>
        </c:hiLowLines>
        <c:axId val="82489728"/>
        <c:axId val="82491264"/>
      </c:stockChart>
      <c:catAx>
        <c:axId val="824897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49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491264"/>
        <c:scaling>
          <c:orientation val="minMax"/>
          <c:max val="9"/>
          <c:min val="5.5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48972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412759215908821"/>
          <c:y val="2.8252405949256338E-2"/>
          <c:w val="0.89391447944007163"/>
          <c:h val="0.89719889180519274"/>
        </c:manualLayout>
      </c:layout>
      <c:lineChart>
        <c:grouping val="standar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Denmark</c:v>
                </c:pt>
              </c:strCache>
            </c:strRef>
          </c:tx>
          <c:cat>
            <c:strRef>
              <c:f>Sheet1!$B$12:$F$12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Sheet1!$B$13:$F$13</c:f>
              <c:numCache>
                <c:formatCode>General</c:formatCode>
                <c:ptCount val="5"/>
                <c:pt idx="0">
                  <c:v>0.30958000000000546</c:v>
                </c:pt>
                <c:pt idx="1">
                  <c:v>0.10187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Sweden</c:v>
                </c:pt>
              </c:strCache>
            </c:strRef>
          </c:tx>
          <c:cat>
            <c:strRef>
              <c:f>Sheet1!$B$12:$F$12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Sheet1!$B$14:$F$14</c:f>
              <c:numCache>
                <c:formatCode>General</c:formatCode>
                <c:ptCount val="5"/>
                <c:pt idx="2">
                  <c:v>-0.20066000000000001</c:v>
                </c:pt>
                <c:pt idx="4">
                  <c:v>8.5210000000000022E-2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Sheet1!$A$15</c:f>
              <c:strCache>
                <c:ptCount val="1"/>
                <c:pt idx="0">
                  <c:v>Norway</c:v>
                </c:pt>
              </c:strCache>
            </c:strRef>
          </c:tx>
          <c:cat>
            <c:strRef>
              <c:f>Sheet1!$B$12:$F$12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0.30557000000000473</c:v>
                </c:pt>
                <c:pt idx="2">
                  <c:v>0.13683999999999999</c:v>
                </c:pt>
                <c:pt idx="4">
                  <c:v>-1.9099999999999999E-2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Sheet1!$A$16</c:f>
              <c:strCache>
                <c:ptCount val="1"/>
                <c:pt idx="0">
                  <c:v>Finland</c:v>
                </c:pt>
              </c:strCache>
            </c:strRef>
          </c:tx>
          <c:cat>
            <c:strRef>
              <c:f>Sheet1!$B$12:$F$12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Sheet1!$B$16:$F$16</c:f>
              <c:numCache>
                <c:formatCode>General</c:formatCode>
                <c:ptCount val="5"/>
                <c:pt idx="0">
                  <c:v>0.12268000000000009</c:v>
                </c:pt>
                <c:pt idx="1">
                  <c:v>6.6280000000000019E-2</c:v>
                </c:pt>
                <c:pt idx="3">
                  <c:v>4.2400000000000083E-2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932480"/>
        <c:axId val="82934016"/>
      </c:lineChart>
      <c:catAx>
        <c:axId val="82932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934016"/>
        <c:crosses val="autoZero"/>
        <c:auto val="1"/>
        <c:lblAlgn val="ctr"/>
        <c:lblOffset val="100"/>
        <c:noMultiLvlLbl val="0"/>
      </c:catAx>
      <c:valAx>
        <c:axId val="82934016"/>
        <c:scaling>
          <c:orientation val="minMax"/>
          <c:max val="0.5"/>
          <c:min val="-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932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48736137712459"/>
          <c:y val="8.7195246427530002E-2"/>
          <c:w val="0.29474703049506179"/>
          <c:h val="0.3163502478856897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span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000218722659669"/>
          <c:y val="5.1400554097404488E-2"/>
          <c:w val="0.89669225721784784"/>
          <c:h val="0.89719889180519163"/>
        </c:manualLayout>
      </c:layout>
      <c:lineChart>
        <c:grouping val="standard"/>
        <c:varyColors val="0"/>
        <c:ser>
          <c:idx val="0"/>
          <c:order val="0"/>
          <c:tx>
            <c:strRef>
              <c:f>Sheet1!$A$38</c:f>
              <c:strCache>
                <c:ptCount val="1"/>
                <c:pt idx="0">
                  <c:v>Denmark</c:v>
                </c:pt>
              </c:strCache>
            </c:strRef>
          </c:tx>
          <c:cat>
            <c:strRef>
              <c:f>Sheet1!$B$37:$F$37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Sheet1!$B$38:$F$38</c:f>
              <c:numCache>
                <c:formatCode>General</c:formatCode>
                <c:ptCount val="5"/>
                <c:pt idx="0">
                  <c:v>0.12619</c:v>
                </c:pt>
                <c:pt idx="1">
                  <c:v>0.28621000000000002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Sheet1!$A$39</c:f>
              <c:strCache>
                <c:ptCount val="1"/>
                <c:pt idx="0">
                  <c:v>Sweden</c:v>
                </c:pt>
              </c:strCache>
            </c:strRef>
          </c:tx>
          <c:cat>
            <c:strRef>
              <c:f>Sheet1!$B$37:$F$37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Sheet1!$B$39:$F$39</c:f>
              <c:numCache>
                <c:formatCode>General</c:formatCode>
                <c:ptCount val="5"/>
                <c:pt idx="2">
                  <c:v>4.9100000000000124E-3</c:v>
                </c:pt>
                <c:pt idx="4">
                  <c:v>0.46077000000000001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Sheet1!$A$40</c:f>
              <c:strCache>
                <c:ptCount val="1"/>
                <c:pt idx="0">
                  <c:v>Norway</c:v>
                </c:pt>
              </c:strCache>
            </c:strRef>
          </c:tx>
          <c:cat>
            <c:strRef>
              <c:f>Sheet1!$B$37:$F$37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Sheet1!$B$40:$F$40</c:f>
              <c:numCache>
                <c:formatCode>General</c:formatCode>
                <c:ptCount val="5"/>
                <c:pt idx="0">
                  <c:v>0.30787000000000636</c:v>
                </c:pt>
                <c:pt idx="2">
                  <c:v>0.31548000000000676</c:v>
                </c:pt>
                <c:pt idx="4">
                  <c:v>0.23447000000000001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Sheet1!$A$41</c:f>
              <c:strCache>
                <c:ptCount val="1"/>
                <c:pt idx="0">
                  <c:v>Finland</c:v>
                </c:pt>
              </c:strCache>
            </c:strRef>
          </c:tx>
          <c:cat>
            <c:strRef>
              <c:f>Sheet1!$B$37:$F$37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Sheet1!$B$41:$F$41</c:f>
              <c:numCache>
                <c:formatCode>General</c:formatCode>
                <c:ptCount val="5"/>
                <c:pt idx="0">
                  <c:v>0.18350000000000041</c:v>
                </c:pt>
                <c:pt idx="1">
                  <c:v>0.24443000000000253</c:v>
                </c:pt>
                <c:pt idx="3">
                  <c:v>0.25018000000000001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969344"/>
        <c:axId val="82970880"/>
      </c:lineChart>
      <c:catAx>
        <c:axId val="82969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2970880"/>
        <c:crosses val="autoZero"/>
        <c:auto val="1"/>
        <c:lblAlgn val="ctr"/>
        <c:lblOffset val="100"/>
        <c:noMultiLvlLbl val="0"/>
      </c:catAx>
      <c:valAx>
        <c:axId val="82970880"/>
        <c:scaling>
          <c:orientation val="minMax"/>
          <c:max val="0.5"/>
          <c:min val="-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969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411866698482014"/>
          <c:y val="0.70756561679790031"/>
          <c:w val="0.30381070548000555"/>
          <c:h val="0.2839428404782735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span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912250833510622"/>
          <c:y val="2.8252405949256338E-2"/>
          <c:w val="0.89999781277341684"/>
          <c:h val="0.89719889180519163"/>
        </c:manualLayout>
      </c:layout>
      <c:lineChart>
        <c:grouping val="standar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France</c:v>
                </c:pt>
              </c:strCache>
            </c:strRef>
          </c:tx>
          <c:cat>
            <c:strRef>
              <c:f>Sheet1!$B$18:$F$18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Sheet1!$B$19:$F$19</c:f>
              <c:numCache>
                <c:formatCode>General</c:formatCode>
                <c:ptCount val="5"/>
                <c:pt idx="3">
                  <c:v>0.13555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Netherlands</c:v>
                </c:pt>
              </c:strCache>
            </c:strRef>
          </c:tx>
          <c:cat>
            <c:strRef>
              <c:f>Sheet1!$B$18:$F$18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Sheet1!$B$20:$F$20</c:f>
              <c:numCache>
                <c:formatCode>General</c:formatCode>
                <c:ptCount val="5"/>
                <c:pt idx="0">
                  <c:v>0.29127000000000008</c:v>
                </c:pt>
                <c:pt idx="1">
                  <c:v>0.20829000000000225</c:v>
                </c:pt>
                <c:pt idx="2">
                  <c:v>0.13038</c:v>
                </c:pt>
                <c:pt idx="3">
                  <c:v>2.9349999999999998E-2</c:v>
                </c:pt>
                <c:pt idx="4">
                  <c:v>-5.5020000000000013E-2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Sheet1!$A$21</c:f>
              <c:strCache>
                <c:ptCount val="1"/>
                <c:pt idx="0">
                  <c:v>Germany</c:v>
                </c:pt>
              </c:strCache>
            </c:strRef>
          </c:tx>
          <c:cat>
            <c:strRef>
              <c:f>Sheet1!$B$18:$F$18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Sheet1!$B$21:$F$21</c:f>
              <c:numCache>
                <c:formatCode>General</c:formatCode>
                <c:ptCount val="5"/>
                <c:pt idx="2">
                  <c:v>-0.16103000000000001</c:v>
                </c:pt>
                <c:pt idx="4">
                  <c:v>4.6179999999999985E-2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Sheet1!$A$22</c:f>
              <c:strCache>
                <c:ptCount val="1"/>
                <c:pt idx="0">
                  <c:v>Austria</c:v>
                </c:pt>
              </c:strCache>
            </c:strRef>
          </c:tx>
          <c:cat>
            <c:strRef>
              <c:f>Sheet1!$B$18:$F$18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Sheet1!$B$22:$F$22</c:f>
              <c:numCache>
                <c:formatCode>General</c:formatCode>
                <c:ptCount val="5"/>
                <c:pt idx="2">
                  <c:v>3.2590000000000001E-2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Sheet1!$A$23</c:f>
              <c:strCache>
                <c:ptCount val="1"/>
                <c:pt idx="0">
                  <c:v>Slovenia</c:v>
                </c:pt>
              </c:strCache>
            </c:strRef>
          </c:tx>
          <c:cat>
            <c:strRef>
              <c:f>Sheet1!$B$18:$F$18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Sheet1!$B$23:$F$23</c:f>
              <c:numCache>
                <c:formatCode>General</c:formatCode>
                <c:ptCount val="5"/>
                <c:pt idx="4">
                  <c:v>8.448E-2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20416"/>
        <c:axId val="83026304"/>
      </c:lineChart>
      <c:catAx>
        <c:axId val="83020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3026304"/>
        <c:crosses val="autoZero"/>
        <c:auto val="1"/>
        <c:lblAlgn val="ctr"/>
        <c:lblOffset val="100"/>
        <c:noMultiLvlLbl val="0"/>
      </c:catAx>
      <c:valAx>
        <c:axId val="83026304"/>
        <c:scaling>
          <c:orientation val="minMax"/>
          <c:max val="0.5"/>
          <c:min val="-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020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42742742742763"/>
          <c:y val="8.2373505395158933E-2"/>
          <c:w val="0.32032032032032776"/>
          <c:h val="0.339882254301555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span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000218722659669"/>
          <c:y val="5.1400554097404488E-2"/>
          <c:w val="0.89999781277341684"/>
          <c:h val="0.89719889180519163"/>
        </c:manualLayout>
      </c:layout>
      <c:lineChart>
        <c:grouping val="standard"/>
        <c:varyColors val="0"/>
        <c:ser>
          <c:idx val="0"/>
          <c:order val="0"/>
          <c:tx>
            <c:strRef>
              <c:f>Sheet1!$A$44</c:f>
              <c:strCache>
                <c:ptCount val="1"/>
                <c:pt idx="0">
                  <c:v>France</c:v>
                </c:pt>
              </c:strCache>
            </c:strRef>
          </c:tx>
          <c:cat>
            <c:strRef>
              <c:f>Sheet1!$B$43:$F$43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Sheet1!$B$44:$F$44</c:f>
              <c:numCache>
                <c:formatCode>General</c:formatCode>
                <c:ptCount val="5"/>
                <c:pt idx="3">
                  <c:v>-5.7790000000001153E-2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Sheet1!$A$45</c:f>
              <c:strCache>
                <c:ptCount val="1"/>
                <c:pt idx="0">
                  <c:v>Netherlands</c:v>
                </c:pt>
              </c:strCache>
            </c:strRef>
          </c:tx>
          <c:cat>
            <c:strRef>
              <c:f>Sheet1!$B$43:$F$43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Sheet1!$B$45:$F$45</c:f>
              <c:numCache>
                <c:formatCode>General</c:formatCode>
                <c:ptCount val="5"/>
                <c:pt idx="0">
                  <c:v>0.37290000000000473</c:v>
                </c:pt>
                <c:pt idx="1">
                  <c:v>0.34854000000000002</c:v>
                </c:pt>
                <c:pt idx="2">
                  <c:v>0.27234000000000008</c:v>
                </c:pt>
                <c:pt idx="3">
                  <c:v>0.31532000000000765</c:v>
                </c:pt>
                <c:pt idx="4">
                  <c:v>9.4250000000000264E-2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Sheet1!$A$46</c:f>
              <c:strCache>
                <c:ptCount val="1"/>
                <c:pt idx="0">
                  <c:v>Germany</c:v>
                </c:pt>
              </c:strCache>
            </c:strRef>
          </c:tx>
          <c:cat>
            <c:strRef>
              <c:f>Sheet1!$B$43:$F$43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Sheet1!$B$46:$F$46</c:f>
              <c:numCache>
                <c:formatCode>General</c:formatCode>
                <c:ptCount val="5"/>
                <c:pt idx="2">
                  <c:v>-0.13874000000000225</c:v>
                </c:pt>
                <c:pt idx="4">
                  <c:v>3.985000000000001E-2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Sheet1!$A$47</c:f>
              <c:strCache>
                <c:ptCount val="1"/>
                <c:pt idx="0">
                  <c:v>Austria</c:v>
                </c:pt>
              </c:strCache>
            </c:strRef>
          </c:tx>
          <c:cat>
            <c:strRef>
              <c:f>Sheet1!$B$43:$F$43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Sheet1!$B$47:$F$47</c:f>
              <c:numCache>
                <c:formatCode>General</c:formatCode>
                <c:ptCount val="5"/>
                <c:pt idx="2">
                  <c:v>-0.14334000000000024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Sheet1!$A$48</c:f>
              <c:strCache>
                <c:ptCount val="1"/>
                <c:pt idx="0">
                  <c:v>Slovenia</c:v>
                </c:pt>
              </c:strCache>
            </c:strRef>
          </c:tx>
          <c:cat>
            <c:strRef>
              <c:f>Sheet1!$B$43:$F$43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Sheet1!$B$48:$F$48</c:f>
              <c:numCache>
                <c:formatCode>General</c:formatCode>
                <c:ptCount val="5"/>
                <c:pt idx="4">
                  <c:v>7.5700000000001183E-3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75072"/>
        <c:axId val="83076608"/>
      </c:lineChart>
      <c:catAx>
        <c:axId val="830750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3076608"/>
        <c:crosses val="autoZero"/>
        <c:auto val="1"/>
        <c:lblAlgn val="ctr"/>
        <c:lblOffset val="100"/>
        <c:noMultiLvlLbl val="0"/>
      </c:catAx>
      <c:valAx>
        <c:axId val="83076608"/>
        <c:scaling>
          <c:orientation val="minMax"/>
          <c:max val="0.5"/>
          <c:min val="-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075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89914897001565"/>
          <c:y val="0.67033646835813065"/>
          <c:w val="0.32323232323232332"/>
          <c:h val="0.2889563283756254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span"/>
    <c:showDLblsOverMax val="0"/>
  </c:chart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000218722659669"/>
          <c:y val="5.1400554097404488E-2"/>
          <c:w val="0.87790048118985164"/>
          <c:h val="0.89719889180519163"/>
        </c:manualLayout>
      </c:layout>
      <c:lineChart>
        <c:grouping val="standar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UK</c:v>
                </c:pt>
              </c:strCache>
            </c:strRef>
          </c:tx>
          <c:cat>
            <c:strRef>
              <c:f>Sheet1!$B$6:$F$6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-2.8989999999999998E-2</c:v>
                </c:pt>
                <c:pt idx="1">
                  <c:v>0.11885</c:v>
                </c:pt>
                <c:pt idx="4">
                  <c:v>-9.2280000000000001E-2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USA</c:v>
                </c:pt>
              </c:strCache>
            </c:strRef>
          </c:tx>
          <c:cat>
            <c:strRef>
              <c:f>Sheet1!$B$6:$F$6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2.4379999999999999E-2</c:v>
                </c:pt>
                <c:pt idx="1">
                  <c:v>-0.34606000000000031</c:v>
                </c:pt>
                <c:pt idx="3">
                  <c:v>-0.30843000000000032</c:v>
                </c:pt>
                <c:pt idx="4">
                  <c:v>-0.23154000000000041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Sheet1!$A$9</c:f>
              <c:strCache>
                <c:ptCount val="1"/>
                <c:pt idx="0">
                  <c:v>Canada</c:v>
                </c:pt>
              </c:strCache>
            </c:strRef>
          </c:tx>
          <c:cat>
            <c:strRef>
              <c:f>Sheet1!$B$6:$F$6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2.7490000000000056E-2</c:v>
                </c:pt>
                <c:pt idx="2">
                  <c:v>-5.2200000000000024E-3</c:v>
                </c:pt>
                <c:pt idx="3">
                  <c:v>-3.8309999999999997E-2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Sheet1!$A$10</c:f>
              <c:strCache>
                <c:ptCount val="1"/>
                <c:pt idx="0">
                  <c:v>Australia</c:v>
                </c:pt>
              </c:strCache>
            </c:strRef>
          </c:tx>
          <c:cat>
            <c:strRef>
              <c:f>Sheet1!$B$6:$F$6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-8.8620000000001267E-2</c:v>
                </c:pt>
                <c:pt idx="1">
                  <c:v>-7.3859999999999995E-2</c:v>
                </c:pt>
                <c:pt idx="2">
                  <c:v>1.9109999999999999E-2</c:v>
                </c:pt>
                <c:pt idx="3">
                  <c:v>-3.2640000000000016E-2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509824"/>
        <c:axId val="84511360"/>
      </c:lineChart>
      <c:catAx>
        <c:axId val="84509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4511360"/>
        <c:crosses val="autoZero"/>
        <c:auto val="1"/>
        <c:lblAlgn val="ctr"/>
        <c:lblOffset val="100"/>
        <c:noMultiLvlLbl val="0"/>
      </c:catAx>
      <c:valAx>
        <c:axId val="84511360"/>
        <c:scaling>
          <c:orientation val="minMax"/>
          <c:max val="0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509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142098678867463"/>
          <c:y val="0.14738043161271541"/>
          <c:w val="0.2640843249814665"/>
          <c:h val="0.2700539515893846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span"/>
    <c:showDLblsOverMax val="0"/>
  </c:chart>
  <c:txPr>
    <a:bodyPr/>
    <a:lstStyle/>
    <a:p>
      <a:pPr>
        <a:defRPr baseline="0">
          <a:latin typeface="Times New Roman" pitchFamily="18" charset="0"/>
        </a:defRPr>
      </a:pPr>
      <a:endParaRPr lang="en-US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000218722659669"/>
          <c:y val="5.1400554097404488E-2"/>
          <c:w val="0.89999781277341684"/>
          <c:h val="0.89719889180519163"/>
        </c:manualLayout>
      </c:layout>
      <c:lineChart>
        <c:grouping val="standard"/>
        <c:varyColors val="0"/>
        <c:ser>
          <c:idx val="0"/>
          <c:order val="0"/>
          <c:tx>
            <c:strRef>
              <c:f>Sheet1!$A$32</c:f>
              <c:strCache>
                <c:ptCount val="1"/>
                <c:pt idx="0">
                  <c:v>UK</c:v>
                </c:pt>
              </c:strCache>
            </c:strRef>
          </c:tx>
          <c:cat>
            <c:strRef>
              <c:f>Sheet1!$B$31:$F$31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Sheet1!$B$32:$F$32</c:f>
              <c:numCache>
                <c:formatCode>General</c:formatCode>
                <c:ptCount val="5"/>
                <c:pt idx="0">
                  <c:v>7.5810000000000113E-2</c:v>
                </c:pt>
                <c:pt idx="1">
                  <c:v>0.19206000000000001</c:v>
                </c:pt>
                <c:pt idx="4">
                  <c:v>-8.0070000000000002E-2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Sheet1!$A$33</c:f>
              <c:strCache>
                <c:ptCount val="1"/>
                <c:pt idx="0">
                  <c:v>USA</c:v>
                </c:pt>
              </c:strCache>
            </c:strRef>
          </c:tx>
          <c:cat>
            <c:strRef>
              <c:f>Sheet1!$B$31:$F$31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Sheet1!$B$33:$F$33</c:f>
              <c:numCache>
                <c:formatCode>General</c:formatCode>
                <c:ptCount val="5"/>
                <c:pt idx="0">
                  <c:v>6.2649999999999997E-2</c:v>
                </c:pt>
                <c:pt idx="1">
                  <c:v>-0.29092000000000473</c:v>
                </c:pt>
                <c:pt idx="3">
                  <c:v>-7.2320000000000023E-2</c:v>
                </c:pt>
                <c:pt idx="4">
                  <c:v>-0.16391000000000044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Sheet1!$A$34</c:f>
              <c:strCache>
                <c:ptCount val="1"/>
                <c:pt idx="0">
                  <c:v>Canada</c:v>
                </c:pt>
              </c:strCache>
            </c:strRef>
          </c:tx>
          <c:cat>
            <c:strRef>
              <c:f>Sheet1!$B$31:$F$31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Sheet1!$B$34:$F$34</c:f>
              <c:numCache>
                <c:formatCode>General</c:formatCode>
                <c:ptCount val="5"/>
                <c:pt idx="0">
                  <c:v>0.14272000000000001</c:v>
                </c:pt>
                <c:pt idx="2">
                  <c:v>9.8950000000001245E-2</c:v>
                </c:pt>
                <c:pt idx="3">
                  <c:v>7.1160000000000001E-2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Sheet1!$A$35</c:f>
              <c:strCache>
                <c:ptCount val="1"/>
                <c:pt idx="0">
                  <c:v>Australia</c:v>
                </c:pt>
              </c:strCache>
            </c:strRef>
          </c:tx>
          <c:cat>
            <c:strRef>
              <c:f>Sheet1!$B$31:$F$31</c:f>
              <c:strCache>
                <c:ptCount val="5"/>
                <c:pt idx="0">
                  <c:v>1975-84</c:v>
                </c:pt>
                <c:pt idx="1">
                  <c:v>1985-89</c:v>
                </c:pt>
                <c:pt idx="2">
                  <c:v>1990-94</c:v>
                </c:pt>
                <c:pt idx="3">
                  <c:v>1995-99</c:v>
                </c:pt>
                <c:pt idx="4">
                  <c:v>2000-4</c:v>
                </c:pt>
              </c:strCache>
            </c:strRef>
          </c:cat>
          <c:val>
            <c:numRef>
              <c:f>Sheet1!$B$35:$F$35</c:f>
              <c:numCache>
                <c:formatCode>General</c:formatCode>
                <c:ptCount val="5"/>
                <c:pt idx="0">
                  <c:v>-0.20544000000000293</c:v>
                </c:pt>
                <c:pt idx="1">
                  <c:v>-9.8390000000000047E-2</c:v>
                </c:pt>
                <c:pt idx="2">
                  <c:v>6.1150000000000003E-2</c:v>
                </c:pt>
                <c:pt idx="3">
                  <c:v>-3.338E-2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542592"/>
        <c:axId val="84544128"/>
      </c:lineChart>
      <c:catAx>
        <c:axId val="84542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en-US"/>
          </a:p>
        </c:txPr>
        <c:crossAx val="84544128"/>
        <c:crosses val="autoZero"/>
        <c:auto val="1"/>
        <c:lblAlgn val="ctr"/>
        <c:lblOffset val="100"/>
        <c:noMultiLvlLbl val="0"/>
      </c:catAx>
      <c:valAx>
        <c:axId val="84544128"/>
        <c:scaling>
          <c:orientation val="minMax"/>
          <c:max val="0.5"/>
          <c:min val="-0.4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54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063821809509195"/>
          <c:y val="0.14738043161271541"/>
          <c:w val="0.26729499238127147"/>
          <c:h val="0.27931321084864963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en-US"/>
        </a:p>
      </c:txPr>
    </c:legend>
    <c:plotVisOnly val="1"/>
    <c:dispBlanksAs val="span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019685039370078"/>
          <c:y val="7.4548702245552628E-2"/>
          <c:w val="0.88591426071740076"/>
          <c:h val="0.89719889180519163"/>
        </c:manualLayout>
      </c:layout>
      <c:lineChart>
        <c:grouping val="standard"/>
        <c:varyColors val="0"/>
        <c:ser>
          <c:idx val="0"/>
          <c:order val="0"/>
          <c:tx>
            <c:strRef>
              <c:f>Sheet1!$A$56</c:f>
              <c:strCache>
                <c:ptCount val="1"/>
                <c:pt idx="0">
                  <c:v>Italy</c:v>
                </c:pt>
              </c:strCache>
            </c:strRef>
          </c:tx>
          <c:cat>
            <c:strRef>
              <c:f>Sheet1!$B$55:$D$55</c:f>
              <c:strCache>
                <c:ptCount val="3"/>
                <c:pt idx="0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Sheet1!$B$56:$D$56</c:f>
              <c:numCache>
                <c:formatCode>General</c:formatCode>
                <c:ptCount val="3"/>
                <c:pt idx="0">
                  <c:v>2.3949999999999999E-2</c:v>
                </c:pt>
                <c:pt idx="2">
                  <c:v>-0.25790000000000002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Sheet1!$A$57</c:f>
              <c:strCache>
                <c:ptCount val="1"/>
                <c:pt idx="0">
                  <c:v>Spain</c:v>
                </c:pt>
              </c:strCache>
            </c:strRef>
          </c:tx>
          <c:cat>
            <c:strRef>
              <c:f>Sheet1!$B$55:$D$55</c:f>
              <c:strCache>
                <c:ptCount val="3"/>
                <c:pt idx="0">
                  <c:v>men</c:v>
                </c:pt>
                <c:pt idx="2">
                  <c:v>women</c:v>
                </c:pt>
              </c:strCache>
            </c:strRef>
          </c:cat>
          <c:val>
            <c:numRef>
              <c:f>Sheet1!$B$57:$D$57</c:f>
              <c:numCache>
                <c:formatCode>General</c:formatCode>
                <c:ptCount val="3"/>
                <c:pt idx="0">
                  <c:v>4.9050000000000024E-2</c:v>
                </c:pt>
                <c:pt idx="2">
                  <c:v>-0.17662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595456"/>
        <c:axId val="84596992"/>
      </c:lineChart>
      <c:catAx>
        <c:axId val="84595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4596992"/>
        <c:crosses val="autoZero"/>
        <c:auto val="1"/>
        <c:lblAlgn val="ctr"/>
        <c:lblOffset val="100"/>
        <c:noMultiLvlLbl val="0"/>
      </c:catAx>
      <c:valAx>
        <c:axId val="8459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595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669444444444689"/>
          <c:y val="0.61329386340586034"/>
          <c:w val="0.24333290305924876"/>
          <c:h val="0.2157936752547207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span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0.3025</cdr:x>
      <cdr:y>0.03125</cdr:y>
    </cdr:from>
    <cdr:to>
      <cdr:x>0.5025</cdr:x>
      <cdr:y>0.36458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9465" y="85725"/>
          <a:ext cx="63436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600" dirty="0" smtClean="0"/>
            <a:t>Nordic </a:t>
          </a:r>
          <a:r>
            <a:rPr lang="en-GB" sz="1600" dirty="0"/>
            <a:t>men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0.18277</cdr:x>
      <cdr:y>0.03819</cdr:y>
    </cdr:from>
    <cdr:to>
      <cdr:x>0.38277</cdr:x>
      <cdr:y>0.37153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4477" y="104775"/>
          <a:ext cx="62865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600" dirty="0"/>
            <a:t>N</a:t>
          </a:r>
          <a:r>
            <a:rPr lang="en-GB" sz="1600" dirty="0" smtClean="0"/>
            <a:t>ordic </a:t>
          </a:r>
          <a:r>
            <a:rPr lang="en-GB" sz="1600" dirty="0"/>
            <a:t>women</a:t>
          </a:r>
        </a:p>
        <a:p xmlns:a="http://schemas.openxmlformats.org/drawingml/2006/main">
          <a:endParaRPr lang="en-GB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0.2875</cdr:x>
      <cdr:y>0.03125</cdr:y>
    </cdr:from>
    <cdr:to>
      <cdr:x>0.4875</cdr:x>
      <cdr:y>0.36458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14450" y="857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0.28958</cdr:x>
      <cdr:y>0.05556</cdr:y>
    </cdr:from>
    <cdr:to>
      <cdr:x>0.48958</cdr:x>
      <cdr:y>0.38889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23975" y="152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600" dirty="0"/>
            <a:t>C</a:t>
          </a:r>
          <a:r>
            <a:rPr lang="en-GB" sz="1600" dirty="0" smtClean="0"/>
            <a:t>orporatist </a:t>
          </a:r>
          <a:r>
            <a:rPr lang="en-GB" sz="1600" dirty="0"/>
            <a:t>men</a:t>
          </a:r>
        </a:p>
        <a:p xmlns:a="http://schemas.openxmlformats.org/drawingml/2006/main">
          <a:endParaRPr lang="en-GB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0.27292</cdr:x>
      <cdr:y>0.05208</cdr:y>
    </cdr:from>
    <cdr:to>
      <cdr:x>0.47292</cdr:x>
      <cdr:y>0.38542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47775" y="1428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600" dirty="0"/>
            <a:t>C</a:t>
          </a:r>
          <a:r>
            <a:rPr lang="en-GB" sz="1600" dirty="0" smtClean="0"/>
            <a:t>orporatist </a:t>
          </a:r>
          <a:r>
            <a:rPr lang="en-GB" sz="1600" dirty="0"/>
            <a:t>women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0.37708</cdr:x>
      <cdr:y>0.0625</cdr:y>
    </cdr:from>
    <cdr:to>
      <cdr:x>0.57708</cdr:x>
      <cdr:y>0.39583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4025" y="1714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600" dirty="0">
              <a:latin typeface="Times New Roman" pitchFamily="18" charset="0"/>
            </a:rPr>
            <a:t>A</a:t>
          </a:r>
          <a:r>
            <a:rPr lang="en-GB" sz="1600" baseline="0" dirty="0" smtClean="0">
              <a:latin typeface="Times New Roman" pitchFamily="18" charset="0"/>
            </a:rPr>
            <a:t>nglophone</a:t>
          </a:r>
          <a:r>
            <a:rPr lang="en-GB" sz="1600" dirty="0" smtClean="0">
              <a:latin typeface="Times New Roman" pitchFamily="18" charset="0"/>
            </a:rPr>
            <a:t> </a:t>
          </a:r>
          <a:r>
            <a:rPr lang="en-GB" sz="1600" dirty="0">
              <a:latin typeface="Times New Roman" pitchFamily="18" charset="0"/>
            </a:rPr>
            <a:t>men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0.35833</cdr:x>
      <cdr:y>0.05208</cdr:y>
    </cdr:from>
    <cdr:to>
      <cdr:x>0.55833</cdr:x>
      <cdr:y>0.38542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38300" y="1428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600" dirty="0">
              <a:latin typeface="Times New Roman" pitchFamily="18" charset="0"/>
            </a:rPr>
            <a:t>A</a:t>
          </a:r>
          <a:r>
            <a:rPr lang="en-GB" sz="1600" baseline="0" dirty="0" smtClean="0">
              <a:latin typeface="Times New Roman" pitchFamily="18" charset="0"/>
            </a:rPr>
            <a:t>nglophone </a:t>
          </a:r>
          <a:r>
            <a:rPr lang="en-GB" sz="1600" baseline="0" dirty="0">
              <a:latin typeface="Times New Roman" pitchFamily="18" charset="0"/>
            </a:rPr>
            <a:t>women</a:t>
          </a:r>
        </a:p>
        <a:p xmlns:a="http://schemas.openxmlformats.org/drawingml/2006/main">
          <a:endParaRPr lang="en-GB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0.45</cdr:x>
      <cdr:y>0.08065</cdr:y>
    </cdr:from>
    <cdr:to>
      <cdr:x>0.65</cdr:x>
      <cdr:y>0.38542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57095" y="360040"/>
          <a:ext cx="1180931" cy="1360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600" dirty="0"/>
            <a:t>S</a:t>
          </a:r>
          <a:r>
            <a:rPr lang="en-GB" sz="1600" dirty="0" smtClean="0"/>
            <a:t>outhern </a:t>
          </a:r>
          <a:r>
            <a:rPr lang="en-GB" sz="1600" dirty="0"/>
            <a:t>men and women</a:t>
          </a:r>
        </a:p>
        <a:p xmlns:a="http://schemas.openxmlformats.org/drawingml/2006/main">
          <a:r>
            <a:rPr lang="en-GB" sz="1600" dirty="0"/>
            <a:t>1999-2001</a:t>
          </a:r>
        </a:p>
        <a:p xmlns:a="http://schemas.openxmlformats.org/drawingml/2006/main">
          <a:endParaRPr lang="en-GB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FE9E263-2821-402E-A9A3-3360F443C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6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F5AABB-894D-44A1-8B13-76DFA3B597F3}" type="slidenum">
              <a:rPr lang="en-GB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7975"/>
          </a:xfrm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478766-062E-43BD-850A-AC3B87F29F18}" type="slidenum">
              <a:rPr lang="en-GB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478766-062E-43BD-850A-AC3B87F29F18}" type="slidenum">
              <a:rPr lang="en-GB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2E6E1-DAE0-4537-AC51-E66031A6DE05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9FA54-BD33-4FF1-904A-E07673D6CE57}" type="slidenum">
              <a:rPr lang="en-GB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BB7AE-3A13-45E0-B4F3-A36057A246DA}" type="slidenum">
              <a:rPr lang="en-GB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7115D9-B4FF-40BE-BA68-1BFECC47027B}" type="slidenum">
              <a:rPr lang="en-GB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CF84F-49CA-413F-9AC7-8124A7ACF224}" type="slidenum">
              <a:rPr lang="en-GB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0C7DDE-BB84-4689-9542-664D8C67EF0E}" type="slidenum">
              <a:rPr lang="en-GB" sz="1200">
                <a:solidFill>
                  <a:schemeClr val="tx1"/>
                </a:solidFill>
              </a:rPr>
              <a:pPr algn="r"/>
              <a:t>28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080E80-0CF5-4ADE-975B-DF7712DAFFCE}" type="slidenum">
              <a:rPr lang="en-GB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EE3F5-6D37-413F-88F9-7A79981D2759}" type="slidenum">
              <a:rPr lang="en-GB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4C464-B7B6-4F9A-81F3-48286378E2E2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96D49-07BA-47BA-BD11-CF84D70F88A4}" type="slidenum">
              <a:rPr lang="en-GB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89FC4-74CF-4261-B703-6F0E67E17666}" type="slidenum">
              <a:rPr lang="en-GB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6B404-5D57-4749-BE17-0C421DB9970B}" type="slidenum">
              <a:rPr lang="en-GB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0E370-9705-428F-80E8-5512EB8B9BC8}" type="slidenum">
              <a:rPr lang="en-GB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10AF1-BC6A-4265-969D-4A7628389DFC}" type="slidenum">
              <a:rPr lang="en-GB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7975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10AF1-BC6A-4265-969D-4A7628389DFC}" type="slidenum">
              <a:rPr lang="en-GB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7975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D16EB-259A-4803-86B8-25EE76391D1F}" type="slidenum">
              <a:rPr lang="en-GB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7975"/>
          </a:xfrm>
          <a:noFill/>
          <a:ln/>
        </p:spPr>
        <p:txBody>
          <a:bodyPr/>
          <a:lstStyle/>
          <a:p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12205-8B3C-4509-8000-FB7053FA7726}" type="slidenum">
              <a:rPr lang="en-GB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C3D60-37A8-45D3-8306-DA6C822EE555}" type="slidenum">
              <a:rPr lang="en-GB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7975"/>
          </a:xfrm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CBC0B-DE7E-447B-8DCA-F4E2C014981C}" type="slidenum">
              <a:rPr lang="en-GB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F2A8A-635D-48F0-B47B-C46CA95F8448}" type="slidenum">
              <a:rPr lang="en-GB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C0734-1F5D-4021-93BE-21A4CBA2D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5E58E-1FAF-4552-B959-3F9FC5801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A4341-772B-48BA-AC6E-5DE24291A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519C1-5C5D-4AE2-B02F-5CCCDFE2A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8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D608E-9600-4FDC-9D27-E85C26EC9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7B65B-6001-487D-9C73-C526A1171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0FA00-A6FD-42F1-A70B-754E6FD20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63625-524F-4B40-87E6-F6A21AC0F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A7B4-F651-4D14-A768-1DB9CFEF8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62C2D-3057-4F88-A89A-233348D1C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310BB-9F9A-4E9F-9FEF-32C5940F4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23595-21E3-4F86-AC93-ECACCE395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8478-D14C-4351-9D24-E7349C718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DB9A0-CE79-4398-B220-99A5C4567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A31CE-2DE6-4BE6-BE50-D388D4DD8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57B9E-1E0A-4A78-B8DC-9C0B414E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06683-CB50-46CA-874E-593C010B8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22596-A688-4548-9F2B-70F162614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D00C-6698-46BC-9F32-8F56294D4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49BAB-E497-4B63-852D-047DD7932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1EFB4-B61D-485A-8D61-45EBAF3C6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6ACC9-84E0-479B-86D9-94CEF1191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123FB-5634-4B3E-88F7-127866797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DF053-1E39-4AAE-9246-4760239D4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ox.ac.uk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hyperlink" Target="http://www.ox.ac.uk/" TargetMode="Externa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CD41F0-21D6-43CF-9731-2DF705999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175" name="Picture 7" descr="Link to Oxford University website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3850" y="5661025"/>
            <a:ext cx="8572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A1652D-C4D4-46E1-88EC-04A9FC10D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7" descr="Link to Oxford University website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5661025"/>
            <a:ext cx="8572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1.xls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2.doc"/><Relationship Id="rId10" Type="http://schemas.openxmlformats.org/officeDocument/2006/relationships/image" Target="../media/image8.e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Microsoft_Excel_97-2003_Worksheet3.xls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33375"/>
            <a:ext cx="8964612" cy="3024188"/>
          </a:xfrm>
        </p:spPr>
        <p:txBody>
          <a:bodyPr/>
          <a:lstStyle/>
          <a:p>
            <a:pPr eaLnBrk="1" hangingPunct="1"/>
            <a:r>
              <a:rPr lang="en-GB" sz="3600" b="1" u="sng" smtClean="0"/>
              <a:t>National Product and National Utility:</a:t>
            </a:r>
            <a:br>
              <a:rPr lang="en-GB" sz="3600" b="1" u="sng" smtClean="0"/>
            </a:br>
            <a:r>
              <a:rPr lang="en-GB" sz="3600" b="1" u="sng" smtClean="0"/>
              <a:t> Accounts of </a:t>
            </a:r>
            <a:br>
              <a:rPr lang="en-GB" sz="3600" b="1" u="sng" smtClean="0"/>
            </a:br>
            <a:r>
              <a:rPr lang="en-GB" sz="3600" b="1" u="sng" smtClean="0"/>
              <a:t>Socio-economic Wellbeing </a:t>
            </a:r>
            <a:br>
              <a:rPr lang="en-GB" sz="3600" b="1" u="sng" smtClean="0"/>
            </a:br>
            <a:r>
              <a:rPr lang="en-GB" sz="3600" b="1" u="sng" smtClean="0"/>
              <a:t>from Time Budgets.</a:t>
            </a:r>
            <a:r>
              <a:rPr lang="en-US" altLang="zh-CN" sz="3600" smtClean="0">
                <a:ea typeface="SimSun" pitchFamily="2" charset="-122"/>
              </a:rPr>
              <a:t/>
            </a:r>
            <a:br>
              <a:rPr lang="en-US" altLang="zh-CN" sz="3600" smtClean="0">
                <a:ea typeface="SimSun" pitchFamily="2" charset="-122"/>
              </a:rPr>
            </a:br>
            <a:r>
              <a:rPr lang="en-US" altLang="zh-CN" sz="2000" smtClean="0">
                <a:ea typeface="SimSun" pitchFamily="2" charset="-122"/>
              </a:rPr>
              <a:t/>
            </a:r>
            <a:br>
              <a:rPr lang="en-US" altLang="zh-CN" sz="2000" smtClean="0">
                <a:ea typeface="SimSun" pitchFamily="2" charset="-122"/>
              </a:rPr>
            </a:br>
            <a:endParaRPr lang="en-GB" sz="2000" smtClean="0">
              <a:ea typeface="SimSun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068960"/>
            <a:ext cx="6400800" cy="2447925"/>
          </a:xfrm>
        </p:spPr>
        <p:txBody>
          <a:bodyPr/>
          <a:lstStyle/>
          <a:p>
            <a:pPr eaLnBrk="1" hangingPunct="1"/>
            <a:r>
              <a:rPr lang="en-GB" sz="2800" dirty="0" smtClean="0"/>
              <a:t>Jonathan </a:t>
            </a:r>
            <a:r>
              <a:rPr lang="en-GB" sz="2800" dirty="0" err="1" smtClean="0"/>
              <a:t>Gershuny</a:t>
            </a:r>
            <a:endParaRPr lang="en-GB" sz="2800" dirty="0" smtClean="0"/>
          </a:p>
          <a:p>
            <a:pPr eaLnBrk="1" hangingPunct="1"/>
            <a:r>
              <a:rPr lang="en-GB" sz="2800" dirty="0" smtClean="0"/>
              <a:t>Centre for Time Use Research</a:t>
            </a:r>
          </a:p>
          <a:p>
            <a:pPr eaLnBrk="1" hangingPunct="1"/>
            <a:r>
              <a:rPr lang="en-GB" sz="2800" dirty="0" smtClean="0"/>
              <a:t>Department of Sociology</a:t>
            </a:r>
          </a:p>
          <a:p>
            <a:pPr eaLnBrk="1" hangingPunct="1"/>
            <a:r>
              <a:rPr lang="en-GB" sz="2800" dirty="0" smtClean="0"/>
              <a:t>University of Oxford</a:t>
            </a:r>
            <a:endParaRPr lang="en-GB" sz="1800" dirty="0" smtClean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7524750" y="333375"/>
            <a:ext cx="1368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3200" b="1" i="1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733256"/>
            <a:ext cx="5321493" cy="790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42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07316634"/>
              </p:ext>
            </p:extLst>
          </p:nvPr>
        </p:nvGraphicFramePr>
        <p:xfrm>
          <a:off x="250825" y="188913"/>
          <a:ext cx="8713663" cy="5840740"/>
        </p:xfrm>
        <a:graphic>
          <a:graphicData uri="http://schemas.openxmlformats.org/drawingml/2006/table">
            <a:tbl>
              <a:tblPr/>
              <a:tblGrid>
                <a:gridCol w="1800225"/>
                <a:gridCol w="863600"/>
                <a:gridCol w="936625"/>
                <a:gridCol w="720725"/>
                <a:gridCol w="1150938"/>
                <a:gridCol w="792162"/>
                <a:gridCol w="936625"/>
                <a:gridCol w="792683"/>
                <a:gridCol w="720080"/>
              </a:tblGrid>
              <a:tr h="37147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A National Time Budget:  UK adults, 1961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(minutes per UK adult aged 18+)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UK time_______________________________________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Non-UK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leisure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unpaid work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UK paid work time___________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Roman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Med,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Educ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M’gers,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scientists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Other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Serv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Manual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Imprt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work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Sleep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564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564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Shelter,nutrition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Home leisure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Out-Leis, shops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Med &amp; Ed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B’ground servs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Exported work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TOTAL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1440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370" name="Group 122"/>
          <p:cNvGraphicFramePr>
            <a:graphicFrameLocks noGrp="1"/>
          </p:cNvGraphicFramePr>
          <p:nvPr>
            <p:ph/>
          </p:nvPr>
        </p:nvGraphicFramePr>
        <p:xfrm>
          <a:off x="250825" y="211138"/>
          <a:ext cx="8713663" cy="5840740"/>
        </p:xfrm>
        <a:graphic>
          <a:graphicData uri="http://schemas.openxmlformats.org/drawingml/2006/table">
            <a:tbl>
              <a:tblPr/>
              <a:tblGrid>
                <a:gridCol w="1800225"/>
                <a:gridCol w="863600"/>
                <a:gridCol w="936625"/>
                <a:gridCol w="720725"/>
                <a:gridCol w="1150938"/>
                <a:gridCol w="792162"/>
                <a:gridCol w="936625"/>
                <a:gridCol w="792683"/>
                <a:gridCol w="720080"/>
              </a:tblGrid>
              <a:tr h="37147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A National Time Budget:  UK adults, 2001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(minutes per UK adult aged 18+)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UK time_______________________________________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Non-UK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leisure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unpaid work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UK paid work time___________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Roman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Med,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Educ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M’gers,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scientists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Other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Serv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Manual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Imprt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work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Sleep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558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Shelter,nutrition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147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Home leisure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Out-Leis, shops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 </a:t>
                      </a:r>
                      <a:endParaRPr kumimoji="0" lang="en-GB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206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Med &amp; Ed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 </a:t>
                      </a:r>
                      <a:endParaRPr kumimoji="0" lang="en-GB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53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B’ground servs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Exported work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1011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224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34 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 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1440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43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GB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GNP: non-exhaustive,</a:t>
            </a:r>
            <a:br>
              <a:rPr lang="en-GB" sz="4000" b="1" smtClean="0"/>
            </a:br>
            <a:r>
              <a:rPr lang="en-GB" sz="4000" b="1" smtClean="0"/>
              <a:t>input-based estimation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507412" cy="4525962"/>
          </a:xfrm>
        </p:spPr>
        <p:txBody>
          <a:bodyPr/>
          <a:lstStyle/>
          <a:p>
            <a:pPr lvl="2" eaLnBrk="1" hangingPunct="1"/>
            <a:r>
              <a:rPr lang="en-GB" sz="3200" smtClean="0"/>
              <a:t>GNP = </a:t>
            </a:r>
            <a:r>
              <a:rPr lang="en-GB" sz="3600" b="1" smtClean="0">
                <a:cs typeface="Arial" pitchFamily="34" charset="0"/>
              </a:rPr>
              <a:t>∑</a:t>
            </a:r>
            <a:r>
              <a:rPr lang="en-GB" sz="3200" smtClean="0"/>
              <a:t>(paid time*wages)</a:t>
            </a:r>
          </a:p>
          <a:p>
            <a:pPr eaLnBrk="1" hangingPunct="1"/>
            <a:endParaRPr lang="en-GB" sz="4000" smtClean="0"/>
          </a:p>
        </p:txBody>
      </p:sp>
      <p:graphicFrame>
        <p:nvGraphicFramePr>
          <p:cNvPr id="17439" name="Group 31"/>
          <p:cNvGraphicFramePr>
            <a:graphicFrameLocks noGrp="1"/>
          </p:cNvGraphicFramePr>
          <p:nvPr/>
        </p:nvGraphicFramePr>
        <p:xfrm>
          <a:off x="900113" y="3284538"/>
          <a:ext cx="7559675" cy="1809750"/>
        </p:xfrm>
        <a:graphic>
          <a:graphicData uri="http://schemas.openxmlformats.org/drawingml/2006/table">
            <a:tbl>
              <a:tblPr/>
              <a:tblGrid>
                <a:gridCol w="1655762"/>
                <a:gridCol w="2087563"/>
                <a:gridCol w="1368425"/>
                <a:gridCol w="1223962"/>
                <a:gridCol w="1223963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Leisure,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Consumption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Unpaid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Paid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UK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UK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 smtClean="0">
                <a:solidFill>
                  <a:schemeClr val="tx1"/>
                </a:solidFill>
              </a:rPr>
              <a:t>Shift in paid/unpaid work balance</a:t>
            </a:r>
            <a:endParaRPr lang="en-US" sz="4000" b="1" u="sng" smtClean="0">
              <a:solidFill>
                <a:schemeClr val="tx1"/>
              </a:solidFill>
            </a:endParaRPr>
          </a:p>
        </p:txBody>
      </p:sp>
      <p:graphicFrame>
        <p:nvGraphicFramePr>
          <p:cNvPr id="378883" name="Group 3"/>
          <p:cNvGraphicFramePr>
            <a:graphicFrameLocks noGrp="1"/>
          </p:cNvGraphicFramePr>
          <p:nvPr>
            <p:ph idx="1"/>
          </p:nvPr>
        </p:nvGraphicFramePr>
        <p:xfrm>
          <a:off x="1331913" y="1700213"/>
          <a:ext cx="6264695" cy="4104455"/>
        </p:xfrm>
        <a:graphic>
          <a:graphicData uri="http://schemas.openxmlformats.org/drawingml/2006/table">
            <a:tbl>
              <a:tblPr/>
              <a:tblGrid>
                <a:gridCol w="4002655"/>
                <a:gridCol w="1158513"/>
                <a:gridCol w="1103527"/>
              </a:tblGrid>
              <a:tr h="585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All UK work time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Minutes/day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19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1961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2001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31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5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Paid work time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08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Unpaid work time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33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2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Paid as % of all work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59%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GB" sz="4000" b="1" smtClean="0">
                <a:solidFill>
                  <a:schemeClr val="tx1"/>
                </a:solidFill>
              </a:rPr>
              <a:t>GNP extension: valuing unpaid work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41863"/>
          </a:xfrm>
        </p:spPr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Two methods:</a:t>
            </a:r>
          </a:p>
          <a:p>
            <a:pPr>
              <a:buFontTx/>
              <a:buNone/>
            </a:pPr>
            <a:r>
              <a:rPr lang="en-GB" smtClean="0">
                <a:solidFill>
                  <a:schemeClr val="tx1"/>
                </a:solidFill>
              </a:rPr>
              <a:t>1   </a:t>
            </a:r>
            <a:r>
              <a:rPr lang="en-GB" b="1" smtClean="0">
                <a:solidFill>
                  <a:schemeClr val="tx1"/>
                </a:solidFill>
              </a:rPr>
              <a:t>Shadow wages</a:t>
            </a:r>
          </a:p>
          <a:p>
            <a:pPr lvl="1"/>
            <a:r>
              <a:rPr lang="en-GB" smtClean="0">
                <a:solidFill>
                  <a:schemeClr val="tx1"/>
                </a:solidFill>
              </a:rPr>
              <a:t>Assumes unpaid value=own marginal wage</a:t>
            </a:r>
          </a:p>
          <a:p>
            <a:pPr lvl="1"/>
            <a:r>
              <a:rPr lang="en-GB" smtClean="0">
                <a:solidFill>
                  <a:schemeClr val="tx1"/>
                </a:solidFill>
              </a:rPr>
              <a:t>values home-baked cake for brain surgeon at 10 times value of  ditto for pastry chef</a:t>
            </a:r>
          </a:p>
          <a:p>
            <a:pPr>
              <a:buFontTx/>
              <a:buNone/>
            </a:pPr>
            <a:r>
              <a:rPr lang="en-GB" smtClean="0">
                <a:solidFill>
                  <a:schemeClr val="tx1"/>
                </a:solidFill>
              </a:rPr>
              <a:t>2   </a:t>
            </a:r>
            <a:r>
              <a:rPr lang="en-GB" b="1" smtClean="0">
                <a:solidFill>
                  <a:schemeClr val="tx1"/>
                </a:solidFill>
              </a:rPr>
              <a:t>Shadow prices:</a:t>
            </a:r>
          </a:p>
          <a:p>
            <a:pPr lvl="1"/>
            <a:r>
              <a:rPr lang="en-GB" smtClean="0">
                <a:solidFill>
                  <a:schemeClr val="tx1"/>
                </a:solidFill>
              </a:rPr>
              <a:t>Either: specialist (eg taxi driver for school trip)</a:t>
            </a:r>
          </a:p>
          <a:p>
            <a:pPr lvl="1"/>
            <a:r>
              <a:rPr lang="en-GB" smtClean="0">
                <a:solidFill>
                  <a:schemeClr val="tx1"/>
                </a:solidFill>
              </a:rPr>
              <a:t>Or “housekeeper wage”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pPr eaLnBrk="1" hangingPunct="1"/>
            <a:r>
              <a:rPr lang="en-GB" sz="4000" b="1" smtClean="0"/>
              <a:t>GNP and extended GNP, input-based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507413" cy="2016125"/>
          </a:xfrm>
        </p:spPr>
        <p:txBody>
          <a:bodyPr/>
          <a:lstStyle/>
          <a:p>
            <a:pPr eaLnBrk="1" hangingPunct="1"/>
            <a:r>
              <a:rPr lang="en-GB" smtClean="0"/>
              <a:t>GNP = </a:t>
            </a:r>
            <a:r>
              <a:rPr lang="en-GB" sz="3600" b="1" smtClean="0">
                <a:cs typeface="Arial" pitchFamily="34" charset="0"/>
              </a:rPr>
              <a:t>∑</a:t>
            </a:r>
            <a:r>
              <a:rPr lang="en-GB" smtClean="0"/>
              <a:t>(paid time*wages)</a:t>
            </a:r>
          </a:p>
          <a:p>
            <a:pPr eaLnBrk="1" hangingPunct="1"/>
            <a:r>
              <a:rPr lang="en-GB" smtClean="0"/>
              <a:t>Extended GNP =</a:t>
            </a:r>
          </a:p>
          <a:p>
            <a:pPr lvl="1" eaLnBrk="1" hangingPunct="1">
              <a:buFontTx/>
              <a:buNone/>
            </a:pPr>
            <a:r>
              <a:rPr lang="en-GB" sz="3200" b="1" smtClean="0">
                <a:cs typeface="Arial" pitchFamily="34" charset="0"/>
              </a:rPr>
              <a:t>∑</a:t>
            </a:r>
            <a:r>
              <a:rPr lang="en-GB" sz="2600" smtClean="0"/>
              <a:t>(paid time*wages) + </a:t>
            </a:r>
            <a:r>
              <a:rPr lang="en-GB" sz="3200" b="1" smtClean="0">
                <a:cs typeface="Arial" pitchFamily="34" charset="0"/>
              </a:rPr>
              <a:t>∑</a:t>
            </a:r>
            <a:r>
              <a:rPr lang="en-GB" sz="2600" smtClean="0"/>
              <a:t>(unpaid time*shadow wages)</a:t>
            </a:r>
          </a:p>
        </p:txBody>
      </p:sp>
      <p:graphicFrame>
        <p:nvGraphicFramePr>
          <p:cNvPr id="19482" name="Group 26"/>
          <p:cNvGraphicFramePr>
            <a:graphicFrameLocks noGrp="1"/>
          </p:cNvGraphicFramePr>
          <p:nvPr/>
        </p:nvGraphicFramePr>
        <p:xfrm>
          <a:off x="900113" y="3573463"/>
          <a:ext cx="7559675" cy="1809750"/>
        </p:xfrm>
        <a:graphic>
          <a:graphicData uri="http://schemas.openxmlformats.org/drawingml/2006/table">
            <a:tbl>
              <a:tblPr/>
              <a:tblGrid>
                <a:gridCol w="1655762"/>
                <a:gridCol w="2087563"/>
                <a:gridCol w="1368425"/>
                <a:gridCol w="1223962"/>
                <a:gridCol w="1223963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Leisure,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Consumption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Unpaid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Paid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UK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UK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Valuing consumption events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578850" cy="4525963"/>
          </a:xfrm>
        </p:spPr>
        <p:txBody>
          <a:bodyPr/>
          <a:lstStyle/>
          <a:p>
            <a:pPr eaLnBrk="1" hangingPunct="1"/>
            <a:r>
              <a:rPr lang="en-GB" sz="2800" dirty="0" smtClean="0"/>
              <a:t>National accounting identity:</a:t>
            </a:r>
          </a:p>
          <a:p>
            <a:pPr lvl="1" eaLnBrk="1" hangingPunct="1"/>
            <a:r>
              <a:rPr lang="en-GB" b="1" dirty="0" smtClean="0"/>
              <a:t>Value of production </a:t>
            </a:r>
            <a:r>
              <a:rPr lang="en-GB" b="1" dirty="0" smtClean="0">
                <a:solidFill>
                  <a:schemeClr val="hlink"/>
                </a:solidFill>
                <a:cs typeface="Arial" pitchFamily="34" charset="0"/>
              </a:rPr>
              <a:t>≡</a:t>
            </a:r>
            <a:r>
              <a:rPr lang="en-GB" b="1" dirty="0" smtClean="0">
                <a:cs typeface="Arial" pitchFamily="34" charset="0"/>
              </a:rPr>
              <a:t> value of consumption</a:t>
            </a:r>
          </a:p>
          <a:p>
            <a:pPr eaLnBrk="1" hangingPunct="1"/>
            <a:r>
              <a:rPr lang="en-GB" sz="2800" dirty="0" smtClean="0">
                <a:cs typeface="Arial" pitchFamily="34" charset="0"/>
              </a:rPr>
              <a:t>Alternative approach to extension:</a:t>
            </a:r>
          </a:p>
          <a:p>
            <a:pPr lvl="1" eaLnBrk="1" hangingPunct="1"/>
            <a:r>
              <a:rPr lang="en-GB" sz="2400" dirty="0" smtClean="0">
                <a:cs typeface="Arial" pitchFamily="34" charset="0"/>
              </a:rPr>
              <a:t>Count consumption events in diary (meals, trips, outings, rests, nights’ sleep etc.)</a:t>
            </a:r>
          </a:p>
          <a:p>
            <a:pPr lvl="1" eaLnBrk="1" hangingPunct="1"/>
            <a:r>
              <a:rPr lang="en-GB" sz="2400" dirty="0" smtClean="0">
                <a:cs typeface="Arial" pitchFamily="34" charset="0"/>
              </a:rPr>
              <a:t>Use market prices for purchased instances</a:t>
            </a:r>
          </a:p>
          <a:p>
            <a:pPr lvl="1" eaLnBrk="1" hangingPunct="1"/>
            <a:r>
              <a:rPr lang="en-GB" sz="2400" dirty="0" smtClean="0">
                <a:cs typeface="Arial" pitchFamily="34" charset="0"/>
              </a:rPr>
              <a:t>Use market-</a:t>
            </a:r>
            <a:r>
              <a:rPr lang="en-GB" sz="2400" i="1" dirty="0" smtClean="0">
                <a:cs typeface="Arial" pitchFamily="34" charset="0"/>
              </a:rPr>
              <a:t>equivalent</a:t>
            </a:r>
            <a:r>
              <a:rPr lang="en-GB" sz="2400" dirty="0" smtClean="0">
                <a:cs typeface="Arial" pitchFamily="34" charset="0"/>
              </a:rPr>
              <a:t> prices for home produced instances (</a:t>
            </a:r>
            <a:r>
              <a:rPr lang="en-GB" sz="2400" dirty="0" err="1" smtClean="0">
                <a:cs typeface="Arial" pitchFamily="34" charset="0"/>
              </a:rPr>
              <a:t>eg</a:t>
            </a:r>
            <a:r>
              <a:rPr lang="en-GB" sz="2400" dirty="0" smtClean="0">
                <a:cs typeface="Arial" pitchFamily="34" charset="0"/>
              </a:rPr>
              <a:t> taxis for car trips, hotel rates for nights sleep </a:t>
            </a:r>
            <a:r>
              <a:rPr lang="en-GB" sz="2400" dirty="0" err="1" smtClean="0">
                <a:cs typeface="Arial" pitchFamily="34" charset="0"/>
              </a:rPr>
              <a:t>etc</a:t>
            </a:r>
            <a:r>
              <a:rPr lang="en-GB" sz="2400" dirty="0" smtClean="0">
                <a:cs typeface="Arial" pitchFamily="34" charset="0"/>
              </a:rPr>
              <a:t>); subtract costs of inputs (rent, materials </a:t>
            </a:r>
            <a:r>
              <a:rPr lang="en-GB" sz="2400" dirty="0" err="1" smtClean="0">
                <a:cs typeface="Arial" pitchFamily="34" charset="0"/>
              </a:rPr>
              <a:t>etc</a:t>
            </a:r>
            <a:r>
              <a:rPr lang="en-GB" sz="2400" dirty="0" smtClean="0">
                <a:cs typeface="Arial" pitchFamily="34" charset="0"/>
              </a:rPr>
              <a:t>).</a:t>
            </a:r>
          </a:p>
          <a:p>
            <a:pPr lvl="3" eaLnBrk="1" hangingPunct="1">
              <a:buFontTx/>
              <a:buNone/>
            </a:pPr>
            <a:r>
              <a:rPr lang="en-GB" sz="1800" dirty="0" smtClean="0">
                <a:cs typeface="Arial" pitchFamily="34" charset="0"/>
              </a:rPr>
              <a:t>(</a:t>
            </a:r>
            <a:r>
              <a:rPr lang="en-GB" sz="1800" dirty="0" err="1" smtClean="0">
                <a:cs typeface="Arial" pitchFamily="34" charset="0"/>
              </a:rPr>
              <a:t>Luisella</a:t>
            </a:r>
            <a:r>
              <a:rPr lang="en-GB" sz="1800" dirty="0" smtClean="0">
                <a:cs typeface="Arial" pitchFamily="34" charset="0"/>
              </a:rPr>
              <a:t> Goldschmidt-Clermont, Duncan Ironmonger, Sue Holloway)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496300" cy="836613"/>
          </a:xfrm>
        </p:spPr>
        <p:txBody>
          <a:bodyPr/>
          <a:lstStyle/>
          <a:p>
            <a:pPr eaLnBrk="1" hangingPunct="1"/>
            <a:r>
              <a:rPr lang="en-GB" sz="3200" b="1" smtClean="0"/>
              <a:t>Ext. GNP + nat. consump </a:t>
            </a:r>
            <a:r>
              <a:rPr lang="en-GB" sz="3200" b="1" i="1" smtClean="0"/>
              <a:t>exhausts</a:t>
            </a:r>
            <a:r>
              <a:rPr lang="en-GB" sz="3200" b="1" smtClean="0"/>
              <a:t> activity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765175"/>
            <a:ext cx="8507412" cy="3384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Extended GNP =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3200" b="1" dirty="0" smtClean="0">
                <a:cs typeface="Arial" pitchFamily="34" charset="0"/>
              </a:rPr>
              <a:t>∑</a:t>
            </a:r>
            <a:r>
              <a:rPr lang="en-GB" sz="2600" dirty="0" smtClean="0"/>
              <a:t>(paid time*wages)+ </a:t>
            </a:r>
            <a:r>
              <a:rPr lang="en-GB" sz="3200" b="1" dirty="0" smtClean="0">
                <a:cs typeface="Arial" pitchFamily="34" charset="0"/>
              </a:rPr>
              <a:t>∑</a:t>
            </a:r>
            <a:r>
              <a:rPr lang="en-GB" sz="2600" dirty="0" smtClean="0"/>
              <a:t>(unpaid time*shadow wages)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8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3000" b="1" i="1" dirty="0" smtClean="0"/>
              <a:t> 				 	</a:t>
            </a:r>
            <a:r>
              <a:rPr lang="en-GB" sz="3600" b="1" dirty="0" smtClean="0">
                <a:solidFill>
                  <a:schemeClr val="hlink"/>
                </a:solidFill>
                <a:cs typeface="Arial" pitchFamily="34" charset="0"/>
              </a:rPr>
              <a:t>≡</a:t>
            </a:r>
            <a:endParaRPr lang="en-GB" sz="1400" b="1" i="1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(Extended) National Consumption =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Sum of actual or shadow values of </a:t>
            </a:r>
            <a:r>
              <a:rPr lang="en-GB" sz="2800" b="1" i="1" dirty="0" smtClean="0"/>
              <a:t>every</a:t>
            </a:r>
            <a:r>
              <a:rPr lang="en-GB" sz="2800" dirty="0" smtClean="0"/>
              <a:t> consumption episode</a:t>
            </a:r>
          </a:p>
        </p:txBody>
      </p:sp>
      <p:graphicFrame>
        <p:nvGraphicFramePr>
          <p:cNvPr id="22554" name="Group 26"/>
          <p:cNvGraphicFramePr>
            <a:graphicFrameLocks noGrp="1"/>
          </p:cNvGraphicFramePr>
          <p:nvPr/>
        </p:nvGraphicFramePr>
        <p:xfrm>
          <a:off x="1115616" y="4005064"/>
          <a:ext cx="7559675" cy="1809750"/>
        </p:xfrm>
        <a:graphic>
          <a:graphicData uri="http://schemas.openxmlformats.org/drawingml/2006/table">
            <a:tbl>
              <a:tblPr/>
              <a:tblGrid>
                <a:gridCol w="1655762"/>
                <a:gridCol w="2087563"/>
                <a:gridCol w="1368425"/>
                <a:gridCol w="1223962"/>
                <a:gridCol w="1223963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Leisure,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Consumption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Unpaid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Paid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UK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All UK 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chemeClr val="tx1"/>
                </a:solidFill>
              </a:rPr>
              <a:t>UK National Product and Extended National Product Estimates</a:t>
            </a:r>
            <a:r>
              <a:rPr lang="en-US" sz="4000" b="1" smtClean="0">
                <a:solidFill>
                  <a:schemeClr val="tx1"/>
                </a:solidFill>
              </a:rPr>
              <a:t> </a:t>
            </a:r>
            <a:br>
              <a:rPr lang="en-US" sz="4000" b="1" smtClean="0">
                <a:solidFill>
                  <a:schemeClr val="tx1"/>
                </a:solidFill>
              </a:rPr>
            </a:br>
            <a:r>
              <a:rPr lang="en-US" sz="1800" b="1" smtClean="0">
                <a:solidFill>
                  <a:schemeClr val="tx1"/>
                </a:solidFill>
              </a:rPr>
              <a:t>(based on activity patterns of population aged 20-65)</a:t>
            </a:r>
            <a:r>
              <a:rPr lang="en-GB" sz="2000" smtClean="0"/>
              <a:t> </a:t>
            </a:r>
          </a:p>
        </p:txBody>
      </p:sp>
      <p:graphicFrame>
        <p:nvGraphicFramePr>
          <p:cNvPr id="325735" name="Group 103"/>
          <p:cNvGraphicFramePr>
            <a:graphicFrameLocks noGrp="1"/>
          </p:cNvGraphicFramePr>
          <p:nvPr/>
        </p:nvGraphicFramePr>
        <p:xfrm>
          <a:off x="900113" y="2133600"/>
          <a:ext cx="7993062" cy="3673158"/>
        </p:xfrm>
        <a:graphic>
          <a:graphicData uri="http://schemas.openxmlformats.org/drawingml/2006/table">
            <a:tbl>
              <a:tblPr/>
              <a:tblGrid>
                <a:gridCol w="1008062"/>
                <a:gridCol w="2232025"/>
                <a:gridCol w="2087563"/>
                <a:gridCol w="2665412"/>
              </a:tblGrid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Conventional National 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Extended National 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Extended NP as %  of Conventional NP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496300" cy="836613"/>
          </a:xfrm>
        </p:spPr>
        <p:txBody>
          <a:bodyPr/>
          <a:lstStyle/>
          <a:p>
            <a:pPr eaLnBrk="1" hangingPunct="1"/>
            <a:r>
              <a:rPr lang="en-GB" sz="3200" b="1" smtClean="0"/>
              <a:t>Ext. GNP + nat. consump </a:t>
            </a:r>
            <a:r>
              <a:rPr lang="en-GB" sz="3200" b="1" i="1" smtClean="0"/>
              <a:t>exhausts</a:t>
            </a:r>
            <a:r>
              <a:rPr lang="en-GB" sz="3200" b="1" smtClean="0"/>
              <a:t> activity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765175"/>
            <a:ext cx="8507412" cy="302386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Extended GNP =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3200" b="1" dirty="0" smtClean="0">
                <a:cs typeface="Arial" pitchFamily="34" charset="0"/>
              </a:rPr>
              <a:t>∑</a:t>
            </a:r>
            <a:r>
              <a:rPr lang="en-GB" sz="2600" dirty="0" smtClean="0"/>
              <a:t>(paid time*wages)+ </a:t>
            </a:r>
            <a:r>
              <a:rPr lang="en-GB" sz="3200" b="1" dirty="0" smtClean="0">
                <a:cs typeface="Arial" pitchFamily="34" charset="0"/>
              </a:rPr>
              <a:t>∑</a:t>
            </a:r>
            <a:r>
              <a:rPr lang="en-GB" sz="2600" dirty="0" smtClean="0"/>
              <a:t>(unpaid time*shadow wages)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3000" b="1" i="1" dirty="0" smtClean="0"/>
              <a:t> 				 	</a:t>
            </a:r>
            <a:r>
              <a:rPr lang="en-GB" sz="3600" b="1" dirty="0" smtClean="0">
                <a:solidFill>
                  <a:schemeClr val="hlink"/>
                </a:solidFill>
                <a:cs typeface="Arial" pitchFamily="34" charset="0"/>
              </a:rPr>
              <a:t>≡</a:t>
            </a:r>
            <a:endParaRPr lang="en-GB" sz="1400" b="1" i="1" dirty="0" smtClean="0"/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(Extended) National Consumption =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Sum of actual or shadow values of </a:t>
            </a:r>
            <a:r>
              <a:rPr lang="en-GB" sz="2800" b="1" i="1" dirty="0" smtClean="0"/>
              <a:t>every</a:t>
            </a:r>
            <a:r>
              <a:rPr lang="en-GB" sz="2800" dirty="0" smtClean="0"/>
              <a:t> consumption episode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1560" y="3933056"/>
            <a:ext cx="828092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sz="3200" kern="0" dirty="0" smtClean="0">
                <a:solidFill>
                  <a:srgbClr val="660066"/>
                </a:solidFill>
                <a:latin typeface="+mn-lt"/>
                <a:cs typeface="+mn-cs"/>
              </a:rPr>
              <a:t>Exhaustive, BUT....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3200" kern="0" dirty="0" smtClean="0">
                <a:solidFill>
                  <a:srgbClr val="660066"/>
                </a:solidFill>
                <a:latin typeface="+mn-lt"/>
                <a:cs typeface="+mn-cs"/>
              </a:rPr>
              <a:t>value added focus implies </a:t>
            </a:r>
            <a:r>
              <a:rPr lang="en-GB" sz="3200" b="1" i="1" kern="0" dirty="0" smtClean="0">
                <a:solidFill>
                  <a:srgbClr val="660066"/>
                </a:solidFill>
                <a:latin typeface="+mn-lt"/>
                <a:cs typeface="+mn-cs"/>
              </a:rPr>
              <a:t>no intrinsic welfare consequence from work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kumimoji="0" lang="en-GB" sz="320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cs typeface="+mn-cs"/>
              </a:rPr>
              <a:t>Hence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cs typeface="+mn-cs"/>
              </a:rPr>
              <a:t> need for more comprehensive indicator</a:t>
            </a:r>
            <a:endParaRPr kumimoji="0" lang="en-GB" sz="2800" b="1" i="1" u="none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3412"/>
          </a:xfrm>
        </p:spPr>
        <p:txBody>
          <a:bodyPr/>
          <a:lstStyle/>
          <a:p>
            <a:r>
              <a:rPr lang="en-GB" b="1" dirty="0" smtClean="0"/>
              <a:t>Summary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58775" y="980728"/>
            <a:ext cx="8785225" cy="5102225"/>
          </a:xfrm>
        </p:spPr>
        <p:txBody>
          <a:bodyPr/>
          <a:lstStyle/>
          <a:p>
            <a:r>
              <a:rPr lang="en-GB" dirty="0" smtClean="0"/>
              <a:t>Time </a:t>
            </a:r>
            <a:r>
              <a:rPr lang="en-GB" b="1" i="1" dirty="0" smtClean="0"/>
              <a:t>budgets</a:t>
            </a:r>
            <a:r>
              <a:rPr lang="en-GB" dirty="0" smtClean="0"/>
              <a:t> can be used to produce complete “extended national product” (</a:t>
            </a:r>
            <a:r>
              <a:rPr lang="en-GB" dirty="0" err="1" smtClean="0"/>
              <a:t>eGNP</a:t>
            </a:r>
            <a:r>
              <a:rPr lang="en-GB" dirty="0" smtClean="0"/>
              <a:t>) accounts.</a:t>
            </a:r>
          </a:p>
          <a:p>
            <a:r>
              <a:rPr lang="en-GB" dirty="0" smtClean="0"/>
              <a:t>Time </a:t>
            </a:r>
            <a:r>
              <a:rPr lang="en-GB" b="1" i="1" dirty="0" smtClean="0"/>
              <a:t>diaries</a:t>
            </a:r>
            <a:r>
              <a:rPr lang="en-GB" dirty="0" smtClean="0"/>
              <a:t> can also be used to measure utility in the original (Bentham/Mill) sense...</a:t>
            </a:r>
          </a:p>
          <a:p>
            <a:r>
              <a:rPr lang="en-GB" dirty="0" smtClean="0"/>
              <a:t>...and used in turn to produce Gross National Utility (GNU) accounts.</a:t>
            </a:r>
          </a:p>
          <a:p>
            <a:r>
              <a:rPr lang="en-GB" dirty="0" err="1" smtClean="0"/>
              <a:t>eGNP</a:t>
            </a:r>
            <a:r>
              <a:rPr lang="en-GB" dirty="0" smtClean="0"/>
              <a:t> and GNU give different pictures of historical change in well-being.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922337"/>
          </a:xfrm>
        </p:spPr>
        <p:txBody>
          <a:bodyPr/>
          <a:lstStyle/>
          <a:p>
            <a:pPr eaLnBrk="1" hangingPunct="1"/>
            <a:r>
              <a:rPr lang="en-GB" b="1" dirty="0" smtClean="0"/>
              <a:t>Utility is not happiness</a:t>
            </a:r>
            <a:endParaRPr lang="en-US" b="1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374062" cy="5545137"/>
          </a:xfrm>
        </p:spPr>
        <p:txBody>
          <a:bodyPr/>
          <a:lstStyle/>
          <a:p>
            <a:pPr eaLnBrk="1" hangingPunct="1"/>
            <a:r>
              <a:rPr lang="en-GB" smtClean="0"/>
              <a:t>Happiness vs utility in Kahneman (1999): </a:t>
            </a:r>
          </a:p>
          <a:p>
            <a:pPr lvl="1" eaLnBrk="1" hangingPunct="1"/>
            <a:r>
              <a:rPr lang="en-GB" smtClean="0"/>
              <a:t>“subjective happiness”== judgement of general affective state over a past interval (“Helen’s thoughts about how happy she was in March”)</a:t>
            </a:r>
          </a:p>
          <a:p>
            <a:pPr lvl="1" eaLnBrk="1" hangingPunct="1"/>
            <a:r>
              <a:rPr lang="en-GB" smtClean="0"/>
              <a:t>“objective happiness” == instant enjoyment of the moment, recorded by diary or similar…</a:t>
            </a:r>
          </a:p>
          <a:p>
            <a:pPr lvl="1" eaLnBrk="1" hangingPunct="1"/>
            <a:r>
              <a:rPr lang="en-GB" smtClean="0"/>
              <a:t>…“…an objective and normatively justified definition of ‘true’ well-being that is based on instantaneous </a:t>
            </a:r>
            <a:r>
              <a:rPr lang="en-GB" b="1" smtClean="0"/>
              <a:t>utility</a:t>
            </a:r>
            <a:r>
              <a:rPr lang="en-GB" smtClean="0"/>
              <a:t>” (p.4).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/>
              <a:t>Process benefits, utility, enjoyment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3629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smtClean="0"/>
              <a:t>Utility</a:t>
            </a:r>
            <a:r>
              <a:rPr lang="en-GB" sz="2400" smtClean="0"/>
              <a:t>:  surveys of enjoyment of activities (JS Mill 1863)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“What is there to decide whether a particular pleasure is worth purchasing at the cost of a particular pain, except the feelings and judgement of the experienced?”…“What means are there of determining which is the acutest of two pains or the intensest of two pleasurable sensations, except </a:t>
            </a:r>
            <a:r>
              <a:rPr lang="en-GB" sz="2000" b="1" i="1" smtClean="0"/>
              <a:t>the general suffrage of those familiar with both</a:t>
            </a:r>
            <a:r>
              <a:rPr lang="en-GB" sz="2000" smtClean="0"/>
              <a:t>?” 	(</a:t>
            </a:r>
            <a:r>
              <a:rPr lang="en-GB" sz="2000" b="1" smtClean="0"/>
              <a:t>Utilitarianism</a:t>
            </a:r>
            <a:r>
              <a:rPr lang="en-GB" sz="2000" smtClean="0"/>
              <a:t> Chapter 2)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sz="800" smtClean="0"/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Process benefits</a:t>
            </a:r>
            <a:r>
              <a:rPr lang="en-GB" sz="2400" smtClean="0"/>
              <a:t> (Juster and Stafford 1984) </a:t>
            </a:r>
          </a:p>
          <a:p>
            <a:pPr lvl="2" eaLnBrk="1" hangingPunct="1">
              <a:lnSpc>
                <a:spcPct val="90000"/>
              </a:lnSpc>
            </a:pPr>
            <a:r>
              <a:rPr lang="en-GB" sz="2000" smtClean="0"/>
              <a:t>“joint production” with national output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/>
              <a:t>∑</a:t>
            </a:r>
            <a:r>
              <a:rPr lang="en-GB" sz="2000" smtClean="0"/>
              <a:t>(time in activity * questionnaire-based enjoyment measure) </a:t>
            </a:r>
          </a:p>
          <a:p>
            <a:pPr eaLnBrk="1" hangingPunct="1">
              <a:lnSpc>
                <a:spcPct val="90000"/>
              </a:lnSpc>
            </a:pPr>
            <a:endParaRPr lang="en-GB" sz="900" smtClean="0"/>
          </a:p>
          <a:p>
            <a:pPr eaLnBrk="1" hangingPunct="1">
              <a:lnSpc>
                <a:spcPct val="90000"/>
              </a:lnSpc>
            </a:pPr>
            <a:r>
              <a:rPr lang="en-GB" sz="2400" b="1" smtClean="0"/>
              <a:t>National Time Accounts</a:t>
            </a:r>
            <a:r>
              <a:rPr lang="en-GB" sz="2400" smtClean="0"/>
              <a:t> (Krueger and Kahneman 2009)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/>
              <a:t>∑</a:t>
            </a:r>
            <a:r>
              <a:rPr lang="en-GB" sz="2000" smtClean="0"/>
              <a:t>(time in activity * diary-based enjoyment measure)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Affect time diary studies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500" dirty="0" smtClean="0"/>
              <a:t>Robinson 1985 US open-coded self-completion diary, start/end intervals, with enjoyment scale 0-10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1000" dirty="0" smtClean="0"/>
          </a:p>
          <a:p>
            <a:pPr eaLnBrk="1" hangingPunct="1">
              <a:lnSpc>
                <a:spcPct val="90000"/>
              </a:lnSpc>
            </a:pPr>
            <a:r>
              <a:rPr lang="en-GB" sz="3500" dirty="0" err="1" smtClean="0"/>
              <a:t>Erlich</a:t>
            </a:r>
            <a:r>
              <a:rPr lang="en-GB" sz="3500" dirty="0" smtClean="0"/>
              <a:t> UK 1986 pre-coded self-completion diary, fixed 30-minute slots, converted to start/end with terminal affect score, enjoyment scale 5-1, recoded 2*(5.5 - enjoyment score)</a:t>
            </a:r>
            <a:endParaRPr lang="en-GB" sz="4800" dirty="0" smtClean="0"/>
          </a:p>
        </p:txBody>
      </p:sp>
      <p:pic>
        <p:nvPicPr>
          <p:cNvPr id="26628" name="Picture 5" descr="CTUR-small-im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5641975"/>
            <a:ext cx="8572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en-GB" sz="3000" b="1" smtClean="0"/>
              <a:t>USA enjoyment scores, 95% confidence intervals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620713"/>
          <a:ext cx="8843963" cy="672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art" r:id="rId4" imgW="8848710" imgH="6734265" progId="Excel.Sheet.8">
                  <p:embed/>
                </p:oleObj>
              </mc:Choice>
              <mc:Fallback>
                <p:oleObj name="Chart" r:id="rId4" imgW="8848710" imgH="673426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20713"/>
                        <a:ext cx="8843963" cy="672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0" y="620687"/>
          <a:ext cx="9258300" cy="624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en-GB" sz="3200" b="1" smtClean="0"/>
              <a:t>Men’s and women’s enjoyment of activities</a:t>
            </a:r>
          </a:p>
        </p:txBody>
      </p:sp>
      <p:pic>
        <p:nvPicPr>
          <p:cNvPr id="27651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76250"/>
            <a:ext cx="9144000" cy="65262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smtClean="0"/>
              <a:t>Utility estimation: analysis strategy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Start with a “case=event” file…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…attach to each event of a particular activity type, aggregate estimates of </a:t>
            </a:r>
            <a:r>
              <a:rPr lang="en-GB" b="1" i="1" smtClean="0"/>
              <a:t>total time</a:t>
            </a:r>
            <a:r>
              <a:rPr lang="en-GB" smtClean="0"/>
              <a:t> </a:t>
            </a:r>
            <a:r>
              <a:rPr lang="en-GB" b="1" i="1" smtClean="0"/>
              <a:t>devoted by diarist to that activity</a:t>
            </a:r>
            <a:r>
              <a:rPr lang="en-GB" smtClean="0"/>
              <a:t> during the diary day…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…weight each event by its duration and…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…regress total time, total time squared, and controls onto measured enjoyment of the event.</a:t>
            </a:r>
          </a:p>
        </p:txBody>
      </p:sp>
      <p:pic>
        <p:nvPicPr>
          <p:cNvPr id="28676" name="Picture 5" descr="CTUR-small-im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5641975"/>
            <a:ext cx="8572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5888"/>
            <a:ext cx="8229600" cy="6626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Utility from one type of activity</a:t>
            </a:r>
            <a:r>
              <a:rPr lang="en-GB" sz="1200" b="1" smtClean="0"/>
              <a:t> 			</a:t>
            </a: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en-GB" sz="2400" b="1" smtClean="0"/>
              <a:t>Eq 1)</a:t>
            </a:r>
            <a:r>
              <a:rPr lang="en-GB" sz="4000" smtClean="0"/>
              <a:t>    </a:t>
            </a:r>
            <a:r>
              <a:rPr lang="en-GB" sz="4000" b="1" smtClean="0"/>
              <a:t>e</a:t>
            </a:r>
            <a:r>
              <a:rPr lang="en-GB" sz="4400" b="1" baseline="-25000" smtClean="0"/>
              <a:t>ij</a:t>
            </a:r>
            <a:r>
              <a:rPr lang="en-GB" sz="4000" b="1" smtClean="0"/>
              <a:t> = a</a:t>
            </a:r>
            <a:r>
              <a:rPr lang="en-GB" sz="4400" b="1" baseline="-25000" smtClean="0"/>
              <a:t>jk</a:t>
            </a:r>
            <a:r>
              <a:rPr lang="en-GB" sz="4000" b="1" smtClean="0"/>
              <a:t>X + b</a:t>
            </a:r>
            <a:r>
              <a:rPr lang="en-GB" sz="4400" b="1" baseline="-25000" smtClean="0"/>
              <a:t>j</a:t>
            </a:r>
            <a:r>
              <a:rPr lang="en-GB" sz="4000" b="1" smtClean="0"/>
              <a:t>t</a:t>
            </a:r>
            <a:r>
              <a:rPr lang="en-GB" sz="4400" b="1" baseline="-25000" smtClean="0"/>
              <a:t>j</a:t>
            </a:r>
            <a:r>
              <a:rPr lang="en-GB" sz="4000" b="1" smtClean="0"/>
              <a:t> +c</a:t>
            </a:r>
            <a:r>
              <a:rPr lang="en-GB" sz="4400" b="1" baseline="-25000" smtClean="0"/>
              <a:t>j</a:t>
            </a:r>
            <a:r>
              <a:rPr lang="en-GB" sz="4000" b="1" smtClean="0"/>
              <a:t>t</a:t>
            </a:r>
            <a:r>
              <a:rPr lang="en-GB" sz="4400" b="1" baseline="30000" smtClean="0"/>
              <a:t>2</a:t>
            </a:r>
            <a:r>
              <a:rPr lang="en-GB" sz="4400" b="1" baseline="-25000" smtClean="0"/>
              <a:t>j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GB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Marginal utility for an activity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smtClean="0"/>
              <a:t>			</a:t>
            </a:r>
            <a:r>
              <a:rPr lang="en-GB" sz="2400" b="1" smtClean="0"/>
              <a:t>Eq 2)</a:t>
            </a:r>
            <a:r>
              <a:rPr lang="en-GB" sz="3600" b="1" smtClean="0"/>
              <a:t>    </a:t>
            </a:r>
            <a:r>
              <a:rPr lang="en-GB" sz="4000" b="1" smtClean="0"/>
              <a:t>δe</a:t>
            </a:r>
            <a:r>
              <a:rPr lang="en-GB" sz="4400" b="1" baseline="-25000" smtClean="0"/>
              <a:t>ij</a:t>
            </a:r>
            <a:r>
              <a:rPr lang="en-GB" sz="4000" b="1" smtClean="0"/>
              <a:t>/δt</a:t>
            </a:r>
            <a:r>
              <a:rPr lang="en-GB" sz="4400" b="1" baseline="-25000" smtClean="0"/>
              <a:t>j</a:t>
            </a:r>
            <a:r>
              <a:rPr lang="en-GB" sz="4000" b="1" smtClean="0"/>
              <a:t> =b</a:t>
            </a:r>
            <a:r>
              <a:rPr lang="en-GB" sz="4400" b="1" baseline="-25000" smtClean="0"/>
              <a:t>j</a:t>
            </a:r>
            <a:r>
              <a:rPr lang="en-GB" sz="4000" b="1" smtClean="0"/>
              <a:t>+2c</a:t>
            </a:r>
            <a:r>
              <a:rPr lang="en-GB" sz="4400" b="1" baseline="-25000" smtClean="0"/>
              <a:t>j</a:t>
            </a:r>
            <a:r>
              <a:rPr lang="en-GB" sz="4000" b="1" smtClean="0"/>
              <a:t>t</a:t>
            </a:r>
            <a:r>
              <a:rPr lang="en-GB" sz="4400" b="1" baseline="-25000" smtClean="0"/>
              <a:t>j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5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5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5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Total utility for the observation period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			</a:t>
            </a:r>
            <a:r>
              <a:rPr lang="en-US" sz="2400" b="1" smtClean="0"/>
              <a:t>Eq 3)</a:t>
            </a:r>
            <a:r>
              <a:rPr lang="en-US" sz="3600" b="1" smtClean="0"/>
              <a:t>     </a:t>
            </a:r>
            <a:r>
              <a:rPr lang="en-US" sz="4000" b="1" smtClean="0"/>
              <a:t>u = (∑</a:t>
            </a:r>
            <a:r>
              <a:rPr lang="en-US" sz="4000" b="1" baseline="-25000" smtClean="0"/>
              <a:t>1</a:t>
            </a:r>
            <a:r>
              <a:rPr lang="en-US" sz="4000" b="1" baseline="30000" smtClean="0"/>
              <a:t>i</a:t>
            </a:r>
            <a:r>
              <a:rPr lang="en-US" sz="4000" b="1" smtClean="0"/>
              <a:t>∑</a:t>
            </a:r>
            <a:r>
              <a:rPr lang="en-GB" sz="4000" b="1" baseline="-25000" smtClean="0"/>
              <a:t>1</a:t>
            </a:r>
            <a:r>
              <a:rPr lang="en-GB" sz="4000" b="1" baseline="30000" smtClean="0"/>
              <a:t>j </a:t>
            </a:r>
            <a:r>
              <a:rPr lang="en-US" sz="4000" b="1" smtClean="0"/>
              <a:t>d</a:t>
            </a:r>
            <a:r>
              <a:rPr lang="en-GB" sz="4400" b="1" baseline="-25000" smtClean="0"/>
              <a:t>ij</a:t>
            </a:r>
            <a:r>
              <a:rPr lang="en-US" sz="4000" b="1" smtClean="0"/>
              <a:t>.e</a:t>
            </a:r>
            <a:r>
              <a:rPr lang="en-GB" sz="4400" b="1" baseline="-25000" smtClean="0"/>
              <a:t>ij</a:t>
            </a:r>
            <a:r>
              <a:rPr lang="en-US" sz="4000" smtClean="0"/>
              <a:t> </a:t>
            </a:r>
            <a:r>
              <a:rPr lang="en-US" sz="4000" b="1" smtClean="0"/>
              <a:t>)/T</a:t>
            </a:r>
            <a:endParaRPr lang="en-GB" sz="4000" smtClean="0"/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GB" sz="12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b="1" smtClean="0"/>
              <a:t>Where: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b="1" smtClean="0"/>
              <a:t>e</a:t>
            </a:r>
            <a:r>
              <a:rPr lang="en-GB" sz="1800" b="1" baseline="-25000" smtClean="0"/>
              <a:t>ij</a:t>
            </a:r>
            <a:r>
              <a:rPr lang="en-GB" sz="1600" smtClean="0"/>
              <a:t>  is the enjoyment rating of each diary event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b="1" smtClean="0"/>
              <a:t>d</a:t>
            </a:r>
            <a:r>
              <a:rPr lang="en-GB" sz="1800" b="1" baseline="-25000" smtClean="0"/>
              <a:t>ij   </a:t>
            </a:r>
            <a:r>
              <a:rPr lang="en-GB" sz="1600" smtClean="0"/>
              <a:t>is the duration of each event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b="1" smtClean="0"/>
              <a:t>i </a:t>
            </a:r>
            <a:r>
              <a:rPr lang="en-GB" sz="1600" smtClean="0"/>
              <a:t> events in a continuous diary sequence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b="1" smtClean="0"/>
              <a:t>j</a:t>
            </a:r>
            <a:r>
              <a:rPr lang="en-GB" sz="1600" smtClean="0"/>
              <a:t>  exclusive categories of activity (eg “sleep”, “watching television”, “paid work”)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b="1" smtClean="0"/>
              <a:t>X</a:t>
            </a:r>
            <a:r>
              <a:rPr lang="en-GB" sz="1600" smtClean="0"/>
              <a:t>  a vector of </a:t>
            </a:r>
            <a:r>
              <a:rPr lang="en-GB" sz="1600" b="1" smtClean="0"/>
              <a:t>k</a:t>
            </a:r>
            <a:r>
              <a:rPr lang="en-GB" sz="1600" smtClean="0"/>
              <a:t> control variables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600" b="1" smtClean="0"/>
              <a:t>t</a:t>
            </a:r>
            <a:r>
              <a:rPr lang="en-GB" sz="1800" b="1" baseline="-25000" smtClean="0"/>
              <a:t>j</a:t>
            </a:r>
            <a:r>
              <a:rPr lang="en-GB" sz="1600" smtClean="0"/>
              <a:t>  </a:t>
            </a:r>
            <a:r>
              <a:rPr lang="en-GB" sz="1600" b="1" i="1" smtClean="0"/>
              <a:t>total</a:t>
            </a:r>
            <a:r>
              <a:rPr lang="en-GB" sz="1600" smtClean="0"/>
              <a:t> all time devoted by diarist to activity </a:t>
            </a:r>
            <a:r>
              <a:rPr lang="en-GB" sz="1600" b="1" smtClean="0"/>
              <a:t>j</a:t>
            </a:r>
            <a:r>
              <a:rPr lang="en-GB" sz="1600" smtClean="0"/>
              <a:t> </a:t>
            </a:r>
            <a:r>
              <a:rPr lang="en-GB" sz="1600" i="1" smtClean="0"/>
              <a:t>over the entire period</a:t>
            </a:r>
            <a:r>
              <a:rPr lang="en-GB" sz="1600" smtClean="0"/>
              <a:t>. 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Estimate from </a:t>
            </a:r>
            <a:r>
              <a:rPr lang="en-GB" sz="2000" b="1" smtClean="0"/>
              <a:t>j</a:t>
            </a:r>
            <a:r>
              <a:rPr lang="en-GB" sz="2000" smtClean="0"/>
              <a:t> separate equations (one for each activity)</a:t>
            </a:r>
          </a:p>
        </p:txBody>
      </p:sp>
      <p:pic>
        <p:nvPicPr>
          <p:cNvPr id="29699" name="Picture 4" descr="CTUR-small-im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5641975"/>
            <a:ext cx="8572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36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9036050" cy="1368425"/>
          </a:xfrm>
        </p:spPr>
        <p:txBody>
          <a:bodyPr/>
          <a:lstStyle/>
          <a:p>
            <a:r>
              <a:rPr lang="en-GB" sz="2800" b="1" smtClean="0"/>
              <a:t>OLS regressions. Dependent : enjoyment ratings</a:t>
            </a:r>
            <a:r>
              <a:rPr lang="en-GB" b="1" smtClean="0"/>
              <a:t/>
            </a:r>
            <a:br>
              <a:rPr lang="en-GB" b="1" smtClean="0"/>
            </a:br>
            <a:r>
              <a:rPr lang="en-GB" sz="900" b="1" smtClean="0"/>
              <a:t/>
            </a:r>
            <a:br>
              <a:rPr lang="en-GB" sz="900" b="1" smtClean="0"/>
            </a:br>
            <a:r>
              <a:rPr lang="en-GB" sz="1600" b="1" smtClean="0"/>
              <a:t>11 point ( 0-10) scale for US, 5 point (1-9) scale for UK, p&lt;.05 in bold</a:t>
            </a:r>
            <a:r>
              <a:rPr lang="en-GB" sz="1600" smtClean="0"/>
              <a:t> </a:t>
            </a:r>
            <a:br>
              <a:rPr lang="en-GB" sz="1600" smtClean="0"/>
            </a:br>
            <a:r>
              <a:rPr lang="en-GB" sz="1600" b="1" smtClean="0"/>
              <a:t>Other controls not shown: age, age sq, employed fulltime, has cores. partner, </a:t>
            </a:r>
            <a:br>
              <a:rPr lang="en-GB" sz="1600" b="1" smtClean="0"/>
            </a:br>
            <a:r>
              <a:rPr lang="en-GB" sz="1600" b="1" smtClean="0"/>
              <a:t>youngest child aged &lt;5, youngest child aged 5-15,</a:t>
            </a:r>
            <a:br>
              <a:rPr lang="en-GB" sz="1600" b="1" smtClean="0"/>
            </a:br>
            <a:r>
              <a:rPr lang="en-GB" sz="1600" b="1" smtClean="0"/>
              <a:t> complete sec'ry ed, some tertiary educ, log hourly wage</a:t>
            </a:r>
          </a:p>
        </p:txBody>
      </p:sp>
      <p:graphicFrame>
        <p:nvGraphicFramePr>
          <p:cNvPr id="122400" name="Group 544"/>
          <p:cNvGraphicFramePr>
            <a:graphicFrameLocks noGrp="1"/>
          </p:cNvGraphicFramePr>
          <p:nvPr>
            <p:ph type="tbl" idx="1"/>
          </p:nvPr>
        </p:nvGraphicFramePr>
        <p:xfrm>
          <a:off x="107950" y="1700213"/>
          <a:ext cx="9036050" cy="4061778"/>
        </p:xfrm>
        <a:graphic>
          <a:graphicData uri="http://schemas.openxmlformats.org/drawingml/2006/table">
            <a:tbl>
              <a:tblPr/>
              <a:tblGrid>
                <a:gridCol w="2076450"/>
                <a:gridCol w="773113"/>
                <a:gridCol w="773112"/>
                <a:gridCol w="773113"/>
                <a:gridCol w="774700"/>
                <a:gridCol w="771525"/>
                <a:gridCol w="774700"/>
                <a:gridCol w="773112"/>
                <a:gridCol w="771525"/>
                <a:gridCol w="774700"/>
              </a:tblGrid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 (1985)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leis out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 home leis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pers. care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tv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paid work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 work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shop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child care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travel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Multiple 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Mins in activity/100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Mins acty sq/10000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 (1986)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Multiple 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Mins in activity/100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Mins acty sq/10000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-0.04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706438"/>
          <a:ext cx="9086850" cy="523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Document" r:id="rId5" imgW="8302211" imgH="4779180" progId="Word.Document.8">
                  <p:embed/>
                </p:oleObj>
              </mc:Choice>
              <mc:Fallback>
                <p:oleObj name="Document" r:id="rId5" imgW="8302211" imgH="47791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06438"/>
                        <a:ext cx="9086850" cy="5230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4" descr="CTUR-small-imag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38" y="5641975"/>
            <a:ext cx="8572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5088" y="439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179388" y="1136650"/>
          <a:ext cx="4392612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Chart" r:id="rId9" imgW="4029210" imgH="3676740" progId="Excel.Sheet.8">
                  <p:embed/>
                </p:oleObj>
              </mc:Choice>
              <mc:Fallback>
                <p:oleObj name="Chart" r:id="rId9" imgW="4029210" imgH="367674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36650"/>
                        <a:ext cx="4392612" cy="409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706438"/>
          <a:ext cx="9086850" cy="523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5" imgW="8302211" imgH="4779180" progId="Word.Document.8">
                  <p:embed/>
                </p:oleObj>
              </mc:Choice>
              <mc:Fallback>
                <p:oleObj name="Document" r:id="rId5" imgW="8302211" imgH="47791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06438"/>
                        <a:ext cx="9086850" cy="5230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4" descr="CTUR-small-imag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38" y="5641975"/>
            <a:ext cx="8572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GB" sz="3600" b="1" smtClean="0"/>
              <a:t>Happiness, well-being &amp; public purpose</a:t>
            </a:r>
            <a:endParaRPr lang="en-GB" sz="36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856662" cy="4525963"/>
          </a:xfrm>
        </p:spPr>
        <p:txBody>
          <a:bodyPr/>
          <a:lstStyle/>
          <a:p>
            <a:pPr eaLnBrk="1" hangingPunct="1"/>
            <a:r>
              <a:rPr lang="en-GB" smtClean="0"/>
              <a:t>Durkheim: happiness object of ec. progress?</a:t>
            </a:r>
          </a:p>
          <a:p>
            <a:pPr eaLnBrk="1" hangingPunct="1"/>
            <a:r>
              <a:rPr lang="en-GB" smtClean="0"/>
              <a:t>Kahneman:  subjective vs objective happiness</a:t>
            </a:r>
          </a:p>
          <a:p>
            <a:pPr eaLnBrk="1" hangingPunct="1"/>
            <a:r>
              <a:rPr lang="en-GB" smtClean="0"/>
              <a:t>Easterlin Paradox: happiness </a:t>
            </a:r>
            <a:r>
              <a:rPr lang="en-GB" b="1" i="1" smtClean="0"/>
              <a:t>vs</a:t>
            </a:r>
            <a:r>
              <a:rPr lang="en-GB" smtClean="0"/>
              <a:t> GNP….</a:t>
            </a:r>
          </a:p>
          <a:p>
            <a:pPr eaLnBrk="1" hangingPunct="1"/>
            <a:r>
              <a:rPr lang="en-GB" smtClean="0"/>
              <a:t>…but why is the disjunction between growth and happiness surprising?</a:t>
            </a:r>
          </a:p>
          <a:p>
            <a:pPr eaLnBrk="1" hangingPunct="1"/>
            <a:r>
              <a:rPr lang="en-GB" smtClean="0"/>
              <a:t>Krueger, Kahneman (2009) Nat. Time Accs.</a:t>
            </a:r>
          </a:p>
          <a:p>
            <a:pPr eaLnBrk="1" hangingPunct="1"/>
            <a:r>
              <a:rPr lang="en-GB" smtClean="0"/>
              <a:t>Public policy implications: Stiglitz commission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07950" y="74613"/>
          <a:ext cx="8993188" cy="595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Document" r:id="rId5" imgW="8270500" imgH="5478941" progId="Word.Document.8">
                  <p:embed/>
                </p:oleObj>
              </mc:Choice>
              <mc:Fallback>
                <p:oleObj name="Document" r:id="rId5" imgW="8270500" imgH="547894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74613"/>
                        <a:ext cx="8993188" cy="595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4" descr="CTUR-small-imag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38" y="5641975"/>
            <a:ext cx="8572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pPr eaLnBrk="1" hangingPunct="1"/>
            <a:r>
              <a:rPr lang="en-GB" sz="4000" b="1" smtClean="0"/>
              <a:t>Correspondence in </a:t>
            </a:r>
            <a:br>
              <a:rPr lang="en-GB" sz="4000" b="1" smtClean="0"/>
            </a:br>
            <a:r>
              <a:rPr lang="en-GB" sz="4000" b="1" smtClean="0"/>
              <a:t>UK/US “marginal utility=0” points</a:t>
            </a:r>
            <a:endParaRPr lang="en-US" sz="4000" b="1" smtClean="0"/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15900" y="1916113"/>
          <a:ext cx="8928100" cy="383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5" imgW="8825446" imgH="3788572" progId="Word.Document.8">
                  <p:embed/>
                </p:oleObj>
              </mc:Choice>
              <mc:Fallback>
                <p:oleObj name="Document" r:id="rId5" imgW="8825446" imgH="378857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1916113"/>
                        <a:ext cx="8928100" cy="3833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5" descr="CTUR-small-imag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38" y="5641975"/>
            <a:ext cx="8572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836613"/>
          </a:xfrm>
        </p:spPr>
        <p:txBody>
          <a:bodyPr/>
          <a:lstStyle/>
          <a:p>
            <a:pPr eaLnBrk="1" hangingPunct="1"/>
            <a:r>
              <a:rPr lang="en-GB" sz="4000" b="1" smtClean="0"/>
              <a:t>Counterfactual experiment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23312" cy="4681537"/>
          </a:xfrm>
        </p:spPr>
        <p:txBody>
          <a:bodyPr/>
          <a:lstStyle/>
          <a:p>
            <a:pPr eaLnBrk="1" hangingPunct="1"/>
            <a:r>
              <a:rPr lang="en-GB" sz="2800" smtClean="0"/>
              <a:t>Estimate joint UK-US utility equations…</a:t>
            </a:r>
          </a:p>
          <a:p>
            <a:pPr eaLnBrk="1" hangingPunct="1"/>
            <a:r>
              <a:rPr lang="en-GB" sz="2800" smtClean="0"/>
              <a:t>...standardise for each sex (mean=0,sd=1)...</a:t>
            </a:r>
          </a:p>
          <a:p>
            <a:pPr eaLnBrk="1" hangingPunct="1"/>
            <a:r>
              <a:rPr lang="en-GB" sz="2800" smtClean="0"/>
              <a:t>…then use coefficients to impute aggregate utility for various MTUS surveys for a range of periods and nations.</a:t>
            </a:r>
          </a:p>
          <a:p>
            <a:pPr eaLnBrk="1" hangingPunct="1"/>
            <a:r>
              <a:rPr lang="en-GB" sz="2800" smtClean="0"/>
              <a:t>Interpret result as answering:</a:t>
            </a:r>
          </a:p>
          <a:p>
            <a:pPr lvl="1" eaLnBrk="1" hangingPunct="1"/>
            <a:r>
              <a:rPr lang="en-GB" b="1" smtClean="0"/>
              <a:t>“What would be the utility consequence if a population of Anglo-Americans had Nordic or Corporatist or Southern time budgets and other socio-demographic characteristics?”</a:t>
            </a:r>
          </a:p>
        </p:txBody>
      </p:sp>
      <p:pic>
        <p:nvPicPr>
          <p:cNvPr id="31748" name="Picture 5" descr="CTUR-small-ima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5641975"/>
            <a:ext cx="8572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373062"/>
          </a:xfrm>
        </p:spPr>
        <p:txBody>
          <a:bodyPr/>
          <a:lstStyle/>
          <a:p>
            <a:r>
              <a:rPr lang="en-GB" sz="2000" b="1" smtClean="0">
                <a:solidFill>
                  <a:schemeClr val="tx1"/>
                </a:solidFill>
              </a:rPr>
              <a:t>Multinational Time Use Study: 50 surveys, 20 countries, 550K days</a:t>
            </a:r>
            <a:endParaRPr lang="en-US" sz="2000" b="1" smtClean="0">
              <a:solidFill>
                <a:schemeClr val="tx1"/>
              </a:solidFill>
            </a:endParaRPr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68313" y="476250"/>
          <a:ext cx="9801225" cy="655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Document" r:id="rId5" imgW="6262244" imgH="4180927" progId="Word.Document.8">
                  <p:embed/>
                </p:oleObj>
              </mc:Choice>
              <mc:Fallback>
                <p:oleObj name="Document" r:id="rId5" imgW="6262244" imgH="418092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76250"/>
                        <a:ext cx="9801225" cy="655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/>
              <a:t>National Time Value Accounts (GNU): </a:t>
            </a:r>
            <a:br>
              <a:rPr lang="en-GB" sz="3200" b="1" smtClean="0"/>
            </a:br>
            <a:r>
              <a:rPr lang="en-GB" sz="3200" b="1" smtClean="0"/>
              <a:t> Nordic countries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28775"/>
          <a:ext cx="9144000" cy="4536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53653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0" y="1916832"/>
          <a:ext cx="443145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572000" y="1844824"/>
          <a:ext cx="4431323" cy="418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/>
              <a:t>National Time Value Accounts (GNU): </a:t>
            </a:r>
            <a:br>
              <a:rPr lang="en-GB" sz="3200" b="1" smtClean="0"/>
            </a:br>
            <a:r>
              <a:rPr lang="en-GB" sz="3200" b="1" smtClean="0"/>
              <a:t> Corporatist countries</a:t>
            </a:r>
            <a:endParaRPr lang="en-GB" sz="32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28775"/>
          <a:ext cx="9144000" cy="4536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53653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0" y="1988840"/>
          <a:ext cx="4503465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499992" y="1916832"/>
          <a:ext cx="464400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/>
              <a:t>National Time Value Accounts (GNU):  </a:t>
            </a:r>
            <a:br>
              <a:rPr lang="en-GB" sz="3200" b="1" smtClean="0"/>
            </a:br>
            <a:r>
              <a:rPr lang="en-GB" sz="3200" b="1" smtClean="0"/>
              <a:t>Anglophone countries</a:t>
            </a:r>
            <a:endParaRPr lang="en-GB" sz="32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28775"/>
          <a:ext cx="9144000" cy="4536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53653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1700808"/>
          <a:ext cx="435597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499992" y="1700808"/>
          <a:ext cx="46440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smtClean="0"/>
              <a:t>National Time Value Accounts (GNU):  </a:t>
            </a:r>
            <a:br>
              <a:rPr lang="en-GB" sz="3200" b="1" smtClean="0"/>
            </a:br>
            <a:r>
              <a:rPr lang="en-GB" sz="3200" b="1" smtClean="0"/>
              <a:t>Southern countries</a:t>
            </a:r>
            <a:endParaRPr lang="en-GB" sz="32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28775"/>
          <a:ext cx="9144000" cy="4536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53653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619672" y="1628800"/>
          <a:ext cx="59046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Different time-use patterns, different evolution of GNU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NORDIC:  above the mean GNU:  women rising substantially.</a:t>
            </a:r>
          </a:p>
          <a:p>
            <a:r>
              <a:rPr lang="en-GB" smtClean="0"/>
              <a:t>CORPORATIST:  both sexes converging on the mean.</a:t>
            </a:r>
          </a:p>
          <a:p>
            <a:r>
              <a:rPr lang="en-GB" smtClean="0"/>
              <a:t>ANGLOPHONE:  both sexes falling below the mean.</a:t>
            </a:r>
          </a:p>
          <a:p>
            <a:r>
              <a:rPr lang="en-GB" smtClean="0"/>
              <a:t>SOUTHERN:  men above the mean, women well below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69950"/>
          </a:xfrm>
        </p:spPr>
        <p:txBody>
          <a:bodyPr/>
          <a:lstStyle/>
          <a:p>
            <a:r>
              <a:rPr lang="en-GB" b="1" smtClean="0"/>
              <a:t>Explanation?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31800" y="980728"/>
            <a:ext cx="8712200" cy="4525962"/>
          </a:xfrm>
        </p:spPr>
        <p:txBody>
          <a:bodyPr/>
          <a:lstStyle/>
          <a:p>
            <a:r>
              <a:rPr lang="en-GB" dirty="0" smtClean="0"/>
              <a:t>Seems to be reasonably straightforward:</a:t>
            </a:r>
          </a:p>
          <a:p>
            <a:pPr>
              <a:buFontTx/>
              <a:buNone/>
            </a:pPr>
            <a:endParaRPr lang="en-GB" sz="1000" dirty="0" smtClean="0"/>
          </a:p>
          <a:p>
            <a:pPr lvl="1"/>
            <a:r>
              <a:rPr lang="en-GB" sz="3200" dirty="0" smtClean="0"/>
              <a:t>Growth in total work time in </a:t>
            </a:r>
            <a:r>
              <a:rPr lang="en-GB" sz="3200" b="1" dirty="0" smtClean="0"/>
              <a:t>Anglo</a:t>
            </a:r>
            <a:r>
              <a:rPr lang="en-GB" sz="3200" dirty="0" smtClean="0"/>
              <a:t> countries...</a:t>
            </a:r>
          </a:p>
          <a:p>
            <a:pPr lvl="1"/>
            <a:r>
              <a:rPr lang="en-GB" sz="3200" dirty="0" smtClean="0"/>
              <a:t>... shift from paid work to unpaid work.</a:t>
            </a:r>
          </a:p>
          <a:p>
            <a:pPr lvl="1"/>
            <a:r>
              <a:rPr lang="en-GB" sz="3200" dirty="0" smtClean="0"/>
              <a:t>Women in </a:t>
            </a:r>
            <a:r>
              <a:rPr lang="en-GB" sz="3200" b="1" dirty="0" smtClean="0"/>
              <a:t>Southern</a:t>
            </a:r>
            <a:r>
              <a:rPr lang="en-GB" sz="3200" dirty="0" smtClean="0"/>
              <a:t> countries left with disproportionate share of the unpaid work.</a:t>
            </a:r>
          </a:p>
          <a:p>
            <a:pPr lvl="1"/>
            <a:r>
              <a:rPr lang="en-GB" sz="3200" dirty="0" smtClean="0"/>
              <a:t>Women in the </a:t>
            </a:r>
            <a:r>
              <a:rPr lang="en-GB" sz="3200" b="1" dirty="0" smtClean="0"/>
              <a:t>Nordic</a:t>
            </a:r>
            <a:r>
              <a:rPr lang="en-GB" sz="3200" dirty="0" smtClean="0"/>
              <a:t> countries have smaller, fairer share of the unpaid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solidFill>
                  <a:schemeClr val="tx1"/>
                </a:solidFill>
              </a:rPr>
              <a:t>Work and National Product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4213" y="1412875"/>
            <a:ext cx="8229600" cy="4525963"/>
          </a:xfrm>
        </p:spPr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Third person criterion:</a:t>
            </a:r>
          </a:p>
          <a:p>
            <a:pPr lvl="1"/>
            <a:r>
              <a:rPr lang="en-GB" sz="3200" smtClean="0">
                <a:solidFill>
                  <a:schemeClr val="tx1"/>
                </a:solidFill>
              </a:rPr>
              <a:t>“work is any activity you can pay a third party to do for you without losing the benefit from it”.</a:t>
            </a:r>
          </a:p>
          <a:p>
            <a:r>
              <a:rPr lang="en-GB" smtClean="0">
                <a:solidFill>
                  <a:schemeClr val="tx1"/>
                </a:solidFill>
              </a:rPr>
              <a:t>Hence:</a:t>
            </a:r>
          </a:p>
          <a:p>
            <a:pPr lvl="1"/>
            <a:r>
              <a:rPr lang="en-GB" sz="3200" smtClean="0">
                <a:solidFill>
                  <a:schemeClr val="tx1"/>
                </a:solidFill>
              </a:rPr>
              <a:t>unpaid household work, volunteering...</a:t>
            </a:r>
          </a:p>
          <a:p>
            <a:pPr lvl="1"/>
            <a:r>
              <a:rPr lang="en-GB" sz="3200" smtClean="0">
                <a:solidFill>
                  <a:schemeClr val="tx1"/>
                </a:solidFill>
              </a:rPr>
              <a:t>These can </a:t>
            </a:r>
            <a:r>
              <a:rPr lang="en-GB" sz="3200" b="1" i="1" smtClean="0">
                <a:solidFill>
                  <a:schemeClr val="tx1"/>
                </a:solidFill>
              </a:rPr>
              <a:t>substitute</a:t>
            </a:r>
            <a:r>
              <a:rPr lang="en-GB" sz="3200" i="1" smtClean="0">
                <a:solidFill>
                  <a:schemeClr val="tx1"/>
                </a:solidFill>
              </a:rPr>
              <a:t> for </a:t>
            </a:r>
            <a:r>
              <a:rPr lang="en-GB" sz="3200" smtClean="0">
                <a:solidFill>
                  <a:schemeClr val="tx1"/>
                </a:solidFill>
              </a:rPr>
              <a:t>paid work</a:t>
            </a:r>
          </a:p>
          <a:p>
            <a:pPr lvl="1"/>
            <a:r>
              <a:rPr lang="en-GB" sz="3200" smtClean="0">
                <a:solidFill>
                  <a:schemeClr val="tx1"/>
                </a:solidFill>
              </a:rPr>
              <a:t>“Extended National Product”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Lesson for public policy: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endParaRPr lang="en-GB" smtClean="0"/>
          </a:p>
          <a:p>
            <a:r>
              <a:rPr lang="en-GB" smtClean="0"/>
              <a:t>Economic growth </a:t>
            </a:r>
            <a:r>
              <a:rPr lang="en-GB" b="1" i="1" smtClean="0"/>
              <a:t>can</a:t>
            </a:r>
            <a:r>
              <a:rPr lang="en-GB" smtClean="0"/>
              <a:t> reduce “objective happiness”</a:t>
            </a:r>
          </a:p>
          <a:p>
            <a:pPr>
              <a:buFontTx/>
              <a:buNone/>
            </a:pPr>
            <a:endParaRPr lang="en-GB" sz="1200" smtClean="0"/>
          </a:p>
          <a:p>
            <a:r>
              <a:rPr lang="en-GB" smtClean="0"/>
              <a:t>Shorter working hours, more (paid employment) childcare support to reduce unpaid work, fairer sharing between men and women </a:t>
            </a:r>
            <a:r>
              <a:rPr lang="en-GB" b="1" smtClean="0"/>
              <a:t>could</a:t>
            </a:r>
            <a:r>
              <a:rPr lang="en-GB" smtClean="0"/>
              <a:t> </a:t>
            </a:r>
            <a:r>
              <a:rPr lang="en-GB" b="1" smtClean="0"/>
              <a:t>both</a:t>
            </a:r>
            <a:r>
              <a:rPr lang="en-GB" smtClean="0"/>
              <a:t> encourage growth </a:t>
            </a:r>
            <a:r>
              <a:rPr lang="en-GB" b="1" smtClean="0"/>
              <a:t>and</a:t>
            </a:r>
            <a:r>
              <a:rPr lang="en-GB" smtClean="0"/>
              <a:t> increase happiness. </a:t>
            </a:r>
          </a:p>
          <a:p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b="1" smtClean="0"/>
              <a:t>Summary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8229600" cy="4525962"/>
          </a:xfrm>
        </p:spPr>
        <p:txBody>
          <a:bodyPr/>
          <a:lstStyle/>
          <a:p>
            <a:pPr eaLnBrk="1" hangingPunct="1"/>
            <a:r>
              <a:rPr lang="en-GB" smtClean="0"/>
              <a:t>Difference between National Income and National Utility.</a:t>
            </a:r>
          </a:p>
          <a:p>
            <a:pPr eaLnBrk="1" hangingPunct="1"/>
            <a:r>
              <a:rPr lang="en-GB" smtClean="0"/>
              <a:t>Both derived from time budget tables.</a:t>
            </a:r>
          </a:p>
          <a:p>
            <a:pPr eaLnBrk="1" hangingPunct="1"/>
            <a:r>
              <a:rPr lang="en-GB" smtClean="0"/>
              <a:t>Utility measures derived from diaries.</a:t>
            </a:r>
          </a:p>
          <a:p>
            <a:pPr eaLnBrk="1" hangingPunct="1"/>
            <a:r>
              <a:rPr lang="en-GB" smtClean="0"/>
              <a:t>Counterfactual utility analysis.</a:t>
            </a:r>
          </a:p>
          <a:p>
            <a:pPr lvl="4" eaLnBrk="1" hangingPunct="1">
              <a:buFontTx/>
              <a:buNone/>
            </a:pPr>
            <a:r>
              <a:rPr lang="en-GB" smtClean="0"/>
              <a:t>	</a:t>
            </a:r>
            <a:r>
              <a:rPr lang="en-GB" sz="4000" b="1" smtClean="0">
                <a:cs typeface="Arial" pitchFamily="34" charset="0"/>
              </a:rPr>
              <a:t>→</a:t>
            </a:r>
            <a:r>
              <a:rPr lang="en-GB" sz="3200" b="1" smtClean="0">
                <a:cs typeface="Arial" pitchFamily="34" charset="0"/>
              </a:rPr>
              <a:t> </a:t>
            </a:r>
            <a:r>
              <a:rPr lang="en-GB" sz="3200" smtClean="0">
                <a:cs typeface="Arial" pitchFamily="34" charset="0"/>
              </a:rPr>
              <a:t>Policy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en-GB" b="1" dirty="0" smtClean="0"/>
              <a:t>References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163" y="1052736"/>
            <a:ext cx="8229600" cy="48245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J Gershuny 2000 </a:t>
            </a:r>
            <a:r>
              <a:rPr lang="en-GB" sz="1600" b="1" dirty="0" smtClean="0"/>
              <a:t>Changing Times: Work and Leisure in Post Industrial Society</a:t>
            </a:r>
            <a:r>
              <a:rPr lang="en-GB" sz="1600" dirty="0" smtClean="0"/>
              <a:t>,  Oxford: Oxford University Press.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1600" dirty="0" smtClean="0"/>
              <a:t>J Gershuny 2012 </a:t>
            </a:r>
            <a:r>
              <a:rPr lang="en-US" sz="1600" dirty="0"/>
              <a:t>“National Utility: measuring the enjoyment of activities” </a:t>
            </a:r>
            <a:r>
              <a:rPr lang="en-US" sz="1600" b="1" dirty="0"/>
              <a:t>European Sociological </a:t>
            </a:r>
            <a:r>
              <a:rPr lang="en-US" sz="1600" b="1" dirty="0" smtClean="0"/>
              <a:t>Review </a:t>
            </a:r>
            <a:r>
              <a:rPr lang="en-US" sz="1600" dirty="0" smtClean="0"/>
              <a:t> </a:t>
            </a:r>
            <a:r>
              <a:rPr lang="en-US" sz="1600" dirty="0" err="1"/>
              <a:t>doi</a:t>
            </a:r>
            <a:r>
              <a:rPr lang="en-US" sz="1600" dirty="0"/>
              <a:t>: 10.1093/</a:t>
            </a:r>
            <a:r>
              <a:rPr lang="en-US" sz="1600" dirty="0" err="1"/>
              <a:t>esr</a:t>
            </a:r>
            <a:r>
              <a:rPr lang="en-US" sz="1600" dirty="0"/>
              <a:t>/jcs077</a:t>
            </a:r>
            <a:endParaRPr lang="en-GB" sz="16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GB" sz="1600" dirty="0" err="1">
                <a:cs typeface="Arial" pitchFamily="34" charset="0"/>
              </a:rPr>
              <a:t>Luisella</a:t>
            </a:r>
            <a:r>
              <a:rPr lang="en-GB" sz="1600" dirty="0">
                <a:cs typeface="Arial" pitchFamily="34" charset="0"/>
              </a:rPr>
              <a:t> Goldschmidt-Clermont</a:t>
            </a:r>
            <a:r>
              <a:rPr lang="en-GB" sz="1600" dirty="0" smtClean="0">
                <a:cs typeface="Arial" pitchFamily="34" charset="0"/>
              </a:rPr>
              <a:t>, 1999 </a:t>
            </a:r>
            <a:r>
              <a:rPr lang="en-GB" sz="1600" dirty="0" smtClean="0"/>
              <a:t> </a:t>
            </a:r>
            <a:r>
              <a:rPr lang="en-GB" sz="1600" dirty="0"/>
              <a:t>Households Non-SNA Production: Labour Time, Value of Labour and of Product, and Contribution to Extended Private Consumption. </a:t>
            </a:r>
            <a:r>
              <a:rPr lang="en-GB" sz="1600" b="1" dirty="0"/>
              <a:t>Review of Income and Wealth</a:t>
            </a:r>
            <a:r>
              <a:rPr lang="en-GB" sz="1600" dirty="0"/>
              <a:t> 45(4), 519-529</a:t>
            </a:r>
            <a:r>
              <a:rPr lang="en-GB" sz="1600" dirty="0" smtClean="0"/>
              <a:t>.</a:t>
            </a:r>
            <a:r>
              <a:rPr lang="en-GB" sz="1600" dirty="0" smtClean="0">
                <a:cs typeface="Arial" pitchFamily="34" charset="0"/>
              </a:rPr>
              <a:t> </a:t>
            </a:r>
            <a:endParaRPr lang="en-GB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GB" sz="1600" dirty="0" smtClean="0"/>
              <a:t>Holloway</a:t>
            </a:r>
            <a:r>
              <a:rPr lang="en-GB" sz="1600" dirty="0"/>
              <a:t>, Sue, Sandra Short &amp; Sarah </a:t>
            </a:r>
            <a:r>
              <a:rPr lang="en-GB" sz="1600" dirty="0" err="1"/>
              <a:t>Tamplin</a:t>
            </a:r>
            <a:r>
              <a:rPr lang="en-GB" sz="1600" dirty="0"/>
              <a:t>. 2002. </a:t>
            </a:r>
            <a:r>
              <a:rPr lang="en-GB" sz="1600" b="1" dirty="0"/>
              <a:t>Household Satellite Account: (Experimental) Methodology</a:t>
            </a:r>
            <a:r>
              <a:rPr lang="en-GB" sz="1600" dirty="0"/>
              <a:t>. London, UK: Office for National Statistics.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GB" sz="1600" dirty="0" smtClean="0">
                <a:cs typeface="Arial" pitchFamily="34" charset="0"/>
              </a:rPr>
              <a:t>Duncan </a:t>
            </a:r>
            <a:r>
              <a:rPr lang="en-GB" sz="1600" dirty="0">
                <a:cs typeface="Arial" pitchFamily="34" charset="0"/>
              </a:rPr>
              <a:t>Ironmonger, </a:t>
            </a:r>
            <a:r>
              <a:rPr lang="en-GB" sz="1600" dirty="0" smtClean="0">
                <a:cs typeface="Arial" pitchFamily="34" charset="0"/>
              </a:rPr>
              <a:t> 1999 </a:t>
            </a:r>
            <a:r>
              <a:rPr lang="en-GB" sz="1600" dirty="0" smtClean="0"/>
              <a:t>Counting </a:t>
            </a:r>
            <a:r>
              <a:rPr lang="en-GB" sz="1600" dirty="0"/>
              <a:t>Outputs, Capital Inputs and Caring </a:t>
            </a:r>
            <a:r>
              <a:rPr lang="en-GB" sz="1600" dirty="0" err="1"/>
              <a:t>Labor</a:t>
            </a:r>
            <a:r>
              <a:rPr lang="en-GB" sz="1600" dirty="0"/>
              <a:t>: Estimating Gross Household Product. </a:t>
            </a:r>
            <a:r>
              <a:rPr lang="en-GB" sz="1600" b="1" dirty="0"/>
              <a:t>Feminist Economics</a:t>
            </a:r>
            <a:r>
              <a:rPr lang="en-GB" sz="1600" dirty="0"/>
              <a:t> 2(3), 37-64.</a:t>
            </a:r>
            <a:endParaRPr lang="en-GB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GB" sz="1600" dirty="0" smtClean="0"/>
              <a:t>Tom </a:t>
            </a:r>
            <a:r>
              <a:rPr lang="en-GB" sz="1600" dirty="0" err="1" smtClean="0"/>
              <a:t>Juster</a:t>
            </a:r>
            <a:r>
              <a:rPr lang="en-GB" sz="1600" dirty="0" smtClean="0"/>
              <a:t> and Frank Stafford 1984 </a:t>
            </a:r>
            <a:r>
              <a:rPr lang="en-GB" sz="1600" dirty="0"/>
              <a:t>(</a:t>
            </a:r>
            <a:r>
              <a:rPr lang="en-GB" sz="1600" dirty="0" err="1"/>
              <a:t>eds</a:t>
            </a:r>
            <a:r>
              <a:rPr lang="en-GB" sz="1600" dirty="0"/>
              <a:t>), </a:t>
            </a:r>
            <a:r>
              <a:rPr lang="en-GB" sz="1600" b="1" dirty="0"/>
              <a:t>Time, Goods and Well-Being</a:t>
            </a:r>
            <a:r>
              <a:rPr lang="en-GB" sz="1600" dirty="0"/>
              <a:t>, Ann </a:t>
            </a:r>
            <a:r>
              <a:rPr lang="en-GB" sz="1600" dirty="0" err="1"/>
              <a:t>Arbor</a:t>
            </a:r>
            <a:r>
              <a:rPr lang="en-GB" sz="1600" dirty="0"/>
              <a:t>:  Institute for Social Research</a:t>
            </a:r>
            <a:r>
              <a:rPr lang="en-GB" sz="1600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GB" sz="1600" dirty="0" smtClean="0"/>
              <a:t>Danny </a:t>
            </a:r>
            <a:r>
              <a:rPr lang="en-GB" sz="1600" dirty="0" err="1" smtClean="0"/>
              <a:t>Kahneman</a:t>
            </a:r>
            <a:r>
              <a:rPr lang="en-GB" sz="1600" dirty="0" smtClean="0"/>
              <a:t> 1999   </a:t>
            </a:r>
            <a:r>
              <a:rPr lang="en-GB" sz="1600" dirty="0"/>
              <a:t>“Objective Happiness” in </a:t>
            </a:r>
            <a:r>
              <a:rPr lang="en-GB" sz="1600" b="1" dirty="0"/>
              <a:t>Well-Being:  The Foundations of Hedonic Psychology</a:t>
            </a:r>
            <a:r>
              <a:rPr lang="en-GB" sz="1600" dirty="0"/>
              <a:t> </a:t>
            </a:r>
            <a:r>
              <a:rPr lang="en-GB" sz="1600" dirty="0" err="1"/>
              <a:t>eds</a:t>
            </a:r>
            <a:r>
              <a:rPr lang="en-GB" sz="1600" dirty="0"/>
              <a:t> DI </a:t>
            </a:r>
            <a:r>
              <a:rPr lang="en-GB" sz="1600" dirty="0" err="1"/>
              <a:t>Kahneman</a:t>
            </a:r>
            <a:r>
              <a:rPr lang="en-GB" sz="1600" dirty="0"/>
              <a:t>, E </a:t>
            </a:r>
            <a:r>
              <a:rPr lang="en-GB" sz="1600" dirty="0" err="1"/>
              <a:t>Diener</a:t>
            </a:r>
            <a:r>
              <a:rPr lang="en-GB" sz="1600" dirty="0"/>
              <a:t>  and N Schwarz, New York: </a:t>
            </a:r>
            <a:r>
              <a:rPr lang="en-GB" sz="1600" dirty="0" err="1"/>
              <a:t>Russel</a:t>
            </a:r>
            <a:r>
              <a:rPr lang="en-GB" sz="1600" dirty="0"/>
              <a:t> Sage Foundation, pp. 3-25</a:t>
            </a:r>
            <a:r>
              <a:rPr lang="en-GB" sz="1600" dirty="0" smtClean="0"/>
              <a:t>.</a:t>
            </a:r>
            <a:r>
              <a:rPr lang="en-GB" sz="1600" dirty="0"/>
              <a:t> </a:t>
            </a:r>
            <a:endParaRPr lang="en-GB" sz="16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GB" sz="1600" dirty="0" smtClean="0"/>
              <a:t>AB </a:t>
            </a:r>
            <a:r>
              <a:rPr lang="en-GB" sz="1600" dirty="0"/>
              <a:t>Krueger, D </a:t>
            </a:r>
            <a:r>
              <a:rPr lang="en-GB" sz="1600" dirty="0" err="1"/>
              <a:t>Kahneman</a:t>
            </a:r>
            <a:r>
              <a:rPr lang="en-GB" sz="1600" dirty="0"/>
              <a:t>, D </a:t>
            </a:r>
            <a:r>
              <a:rPr lang="en-GB" sz="1600" dirty="0" err="1"/>
              <a:t>Schkade</a:t>
            </a:r>
            <a:r>
              <a:rPr lang="en-GB" sz="1600" dirty="0"/>
              <a:t>, N Schwarz and AA Stone 2009 “National Time Accounting: The Currency of Life” in AB Krueger (</a:t>
            </a:r>
            <a:r>
              <a:rPr lang="en-GB" sz="1600" dirty="0" err="1"/>
              <a:t>ed</a:t>
            </a:r>
            <a:r>
              <a:rPr lang="en-GB" sz="1600" dirty="0"/>
              <a:t>) </a:t>
            </a:r>
            <a:r>
              <a:rPr lang="en-GB" sz="1600" b="1" dirty="0"/>
              <a:t>Measuring the Subjective Wellbeing of Nations: National Accounts of Time Use and Well-Being</a:t>
            </a:r>
            <a:r>
              <a:rPr lang="en-GB" sz="1600" dirty="0"/>
              <a:t>, University of Chicago Press/NBER, </a:t>
            </a:r>
            <a:r>
              <a:rPr lang="en-GB" sz="1600" dirty="0" err="1"/>
              <a:t>pp</a:t>
            </a:r>
            <a:r>
              <a:rPr lang="en-GB" sz="1600" dirty="0"/>
              <a:t> 9-81.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9976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GB" b="1" dirty="0" smtClean="0"/>
              <a:t>“…without losing the benefit…”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75"/>
            <a:ext cx="8579296" cy="4824561"/>
          </a:xfrm>
        </p:spPr>
        <p:txBody>
          <a:bodyPr/>
          <a:lstStyle/>
          <a:p>
            <a:r>
              <a:rPr lang="en-GB" dirty="0" smtClean="0"/>
              <a:t>Refers to income or material product of the activity</a:t>
            </a:r>
          </a:p>
          <a:p>
            <a:r>
              <a:rPr lang="en-GB" dirty="0" smtClean="0"/>
              <a:t>…</a:t>
            </a:r>
            <a:r>
              <a:rPr lang="en-GB" dirty="0" err="1" smtClean="0"/>
              <a:t>ie</a:t>
            </a:r>
            <a:r>
              <a:rPr lang="en-GB" dirty="0" smtClean="0"/>
              <a:t> implies that that there are no intrinsic satisfactions (or dis-satisfactions) in the conduct of paid and unpaid work.</a:t>
            </a:r>
          </a:p>
          <a:p>
            <a:r>
              <a:rPr lang="en-GB" dirty="0" smtClean="0"/>
              <a:t>A strong assumption…</a:t>
            </a:r>
          </a:p>
          <a:p>
            <a:r>
              <a:rPr lang="en-GB" dirty="0" smtClean="0"/>
              <a:t>Alternative:  JS Mill “utility”:</a:t>
            </a:r>
          </a:p>
          <a:p>
            <a:pPr lvl="1"/>
            <a:r>
              <a:rPr lang="en-GB" sz="3200" dirty="0" smtClean="0"/>
              <a:t>Consumption &amp; production </a:t>
            </a:r>
            <a:r>
              <a:rPr lang="en-GB" sz="3200" b="1" i="1" dirty="0" smtClean="0"/>
              <a:t>both</a:t>
            </a:r>
            <a:r>
              <a:rPr lang="en-GB" sz="3200" dirty="0" smtClean="0"/>
              <a:t> generate utilities </a:t>
            </a:r>
            <a:r>
              <a:rPr lang="en-GB" sz="3200" dirty="0" smtClean="0">
                <a:sym typeface="Wingdings" pitchFamily="2" charset="2"/>
              </a:rPr>
              <a:t> alternative national accounts.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5746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Chains of provision for wants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20479"/>
          </a:xfrm>
        </p:spPr>
        <p:txBody>
          <a:bodyPr/>
          <a:lstStyle/>
          <a:p>
            <a:r>
              <a:rPr lang="en-GB" dirty="0"/>
              <a:t>H</a:t>
            </a:r>
            <a:r>
              <a:rPr lang="en-GB" dirty="0" smtClean="0"/>
              <a:t>uman wants (food, shelter, care  etc.), met by a combination of activities.</a:t>
            </a:r>
          </a:p>
          <a:p>
            <a:r>
              <a:rPr lang="en-GB" dirty="0" smtClean="0"/>
              <a:t>Three “factors of provision”:</a:t>
            </a:r>
          </a:p>
          <a:p>
            <a:pPr lvl="3"/>
            <a:r>
              <a:rPr lang="en-GB" sz="2800" dirty="0" smtClean="0"/>
              <a:t>Paid work time</a:t>
            </a:r>
          </a:p>
          <a:p>
            <a:pPr lvl="3"/>
            <a:r>
              <a:rPr lang="en-GB" sz="2800" dirty="0" smtClean="0"/>
              <a:t>Unpaid work time</a:t>
            </a:r>
          </a:p>
          <a:p>
            <a:pPr lvl="3"/>
            <a:r>
              <a:rPr lang="en-GB" sz="2800" dirty="0" smtClean="0"/>
              <a:t>Consumption time</a:t>
            </a:r>
          </a:p>
          <a:p>
            <a:r>
              <a:rPr lang="en-GB" dirty="0" smtClean="0"/>
              <a:t>Technical change alters the balance among these.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52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60350"/>
            <a:ext cx="8856662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42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95279044"/>
              </p:ext>
            </p:extLst>
          </p:nvPr>
        </p:nvGraphicFramePr>
        <p:xfrm>
          <a:off x="250825" y="188913"/>
          <a:ext cx="8713663" cy="5840740"/>
        </p:xfrm>
        <a:graphic>
          <a:graphicData uri="http://schemas.openxmlformats.org/drawingml/2006/table">
            <a:tbl>
              <a:tblPr/>
              <a:tblGrid>
                <a:gridCol w="1800225"/>
                <a:gridCol w="863600"/>
                <a:gridCol w="936625"/>
                <a:gridCol w="720725"/>
                <a:gridCol w="1150938"/>
                <a:gridCol w="792162"/>
                <a:gridCol w="936625"/>
                <a:gridCol w="792683"/>
                <a:gridCol w="720080"/>
              </a:tblGrid>
              <a:tr h="37147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A National Time Budget:  UK adults, 1961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(minutes per UK adult aged 18+)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UK time_______________________________________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Non-UK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leisure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unpaid work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UK paid work time___________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Roman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Med,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Educ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M’gers,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scientists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Other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Serv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Manual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Imprt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work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Sleep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564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Shelter,nutrition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Home leisure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Out-Leis, shops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Med &amp; Ed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B’ground servs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Exports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Roman" charset="0"/>
                          <a:cs typeface="Times New Roman" pitchFamily="18" charset="0"/>
                        </a:rPr>
                        <a:t>TOTAL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1440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3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b="1" dirty="0" smtClean="0"/>
              <a:t>Input/output time budget construction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9"/>
            <a:ext cx="7859216" cy="4813970"/>
          </a:xfrm>
        </p:spPr>
        <p:txBody>
          <a:bodyPr/>
          <a:lstStyle/>
          <a:p>
            <a:r>
              <a:rPr lang="en-GB" dirty="0" smtClean="0"/>
              <a:t>Associate each final commodity with one (or more) categories of want…</a:t>
            </a:r>
          </a:p>
          <a:p>
            <a:r>
              <a:rPr lang="en-GB" dirty="0" smtClean="0"/>
              <a:t>… multiply through by input/output coefficients to get value added by industry, plus imports and exports…</a:t>
            </a:r>
          </a:p>
          <a:p>
            <a:r>
              <a:rPr lang="en-GB" dirty="0" smtClean="0"/>
              <a:t>… treating investment as if intermediate outputs…</a:t>
            </a:r>
          </a:p>
          <a:p>
            <a:r>
              <a:rPr lang="en-GB" dirty="0" smtClean="0"/>
              <a:t>…then multiply through by hours of work by industry and occupation from LFS…</a:t>
            </a:r>
          </a:p>
          <a:p>
            <a:pPr marL="914400" lvl="2" indent="0" algn="r">
              <a:buNone/>
            </a:pPr>
            <a:r>
              <a:rPr lang="en-GB" dirty="0" smtClean="0"/>
              <a:t>Gershuny 2000 Chapter 5(?)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227173"/>
      </p:ext>
    </p:extLst>
  </p:cSld>
  <p:clrMapOvr>
    <a:masterClrMapping/>
  </p:clrMapOvr>
</p:sld>
</file>

<file path=ppt/theme/theme1.xml><?xml version="1.0" encoding="utf-8"?>
<a:theme xmlns:a="http://schemas.openxmlformats.org/drawingml/2006/main" name="1_Oxford slide">
  <a:themeElements>
    <a:clrScheme name="1_Oxford slide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1_Oxford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Oxford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xford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xford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xford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xford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xford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xford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xford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xford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xford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xford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xford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xford slide">
  <a:themeElements>
    <a:clrScheme name="2_Oxford slide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2_Oxford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Oxford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xford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xford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xford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xford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xford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xford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xford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xford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xford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xford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xford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Oxford slide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  <a:fontScheme name="1_Oxford slid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1_Oxford slide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  <a:fontScheme name="1_Oxford slid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1_Oxford slide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  <a:fontScheme name="1_Oxford slid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1_Oxford slide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  <a:fontScheme name="1_Oxford slid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1_Oxford slide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  <a:fontScheme name="1_Oxford slid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1_Oxford slide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  <a:fontScheme name="1_Oxford slid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1_Oxford slide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  <a:fontScheme name="1_Oxford slid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1_Oxford slide 5">
    <a:dk1>
      <a:srgbClr val="000000"/>
    </a:dk1>
    <a:lt1>
      <a:srgbClr val="FFFFD9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FFFFE9"/>
    </a:accent3>
    <a:accent4>
      <a:srgbClr val="000000"/>
    </a:accent4>
    <a:accent5>
      <a:srgbClr val="FFFFFA"/>
    </a:accent5>
    <a:accent6>
      <a:srgbClr val="2DB9B9"/>
    </a:accent6>
    <a:hlink>
      <a:srgbClr val="FF5050"/>
    </a:hlink>
    <a:folHlink>
      <a:srgbClr val="FF9900"/>
    </a:folHlink>
  </a:clrScheme>
  <a:fontScheme name="1_Oxford slid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Trek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10432</TotalTime>
  <Words>1976</Words>
  <Application>Microsoft Office PowerPoint</Application>
  <PresentationFormat>On-screen Show (4:3)</PresentationFormat>
  <Paragraphs>582</Paragraphs>
  <Slides>42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1_Oxford slide</vt:lpstr>
      <vt:lpstr>2_Oxford slide</vt:lpstr>
      <vt:lpstr>Chart</vt:lpstr>
      <vt:lpstr>Document</vt:lpstr>
      <vt:lpstr>National Product and National Utility:  Accounts of  Socio-economic Wellbeing  from Time Budgets.  </vt:lpstr>
      <vt:lpstr>Summary</vt:lpstr>
      <vt:lpstr>Happiness, well-being &amp; public purpose</vt:lpstr>
      <vt:lpstr>Work and National Product</vt:lpstr>
      <vt:lpstr>“…without losing the benefit…”</vt:lpstr>
      <vt:lpstr>Chains of provision for wants</vt:lpstr>
      <vt:lpstr>PowerPoint Presentation</vt:lpstr>
      <vt:lpstr>PowerPoint Presentation</vt:lpstr>
      <vt:lpstr>Input/output time budget construction</vt:lpstr>
      <vt:lpstr>PowerPoint Presentation</vt:lpstr>
      <vt:lpstr>PowerPoint Presentation</vt:lpstr>
      <vt:lpstr>GNP: non-exhaustive, input-based estimation</vt:lpstr>
      <vt:lpstr>Shift in paid/unpaid work balance</vt:lpstr>
      <vt:lpstr>GNP extension: valuing unpaid work</vt:lpstr>
      <vt:lpstr>GNP and extended GNP, input-based</vt:lpstr>
      <vt:lpstr>Valuing consumption events</vt:lpstr>
      <vt:lpstr>Ext. GNP + nat. consump exhausts activity</vt:lpstr>
      <vt:lpstr>UK National Product and Extended National Product Estimates  (based on activity patterns of population aged 20-65) </vt:lpstr>
      <vt:lpstr>Ext. GNP + nat. consump exhausts activity</vt:lpstr>
      <vt:lpstr>Utility is not happiness</vt:lpstr>
      <vt:lpstr>Process benefits, utility, enjoyment</vt:lpstr>
      <vt:lpstr>Affect time diary studies</vt:lpstr>
      <vt:lpstr>USA enjoyment scores, 95% confidence intervals</vt:lpstr>
      <vt:lpstr>Men’s and women’s enjoyment of activities</vt:lpstr>
      <vt:lpstr>Utility estimation: analysis strategy</vt:lpstr>
      <vt:lpstr>PowerPoint Presentation</vt:lpstr>
      <vt:lpstr>OLS regressions. Dependent : enjoyment ratings  11 point ( 0-10) scale for US, 5 point (1-9) scale for UK, p&lt;.05 in bold  Other controls not shown: age, age sq, employed fulltime, has cores. partner,  youngest child aged &lt;5, youngest child aged 5-15,  complete sec'ry ed, some tertiary educ, log hourly wage</vt:lpstr>
      <vt:lpstr>PowerPoint Presentation</vt:lpstr>
      <vt:lpstr>PowerPoint Presentation</vt:lpstr>
      <vt:lpstr>PowerPoint Presentation</vt:lpstr>
      <vt:lpstr>Correspondence in  UK/US “marginal utility=0” points</vt:lpstr>
      <vt:lpstr>Counterfactual experiment</vt:lpstr>
      <vt:lpstr>Multinational Time Use Study: 50 surveys, 20 countries, 550K days</vt:lpstr>
      <vt:lpstr>National Time Value Accounts (GNU):   Nordic countries</vt:lpstr>
      <vt:lpstr>National Time Value Accounts (GNU):   Corporatist countries</vt:lpstr>
      <vt:lpstr>National Time Value Accounts (GNU):   Anglophone countries</vt:lpstr>
      <vt:lpstr>National Time Value Accounts (GNU):   Southern countries</vt:lpstr>
      <vt:lpstr>Different time-use patterns, different evolution of GNU</vt:lpstr>
      <vt:lpstr>Explanation?</vt:lpstr>
      <vt:lpstr>Lesson for public policy:</vt:lpstr>
      <vt:lpstr>Summary</vt:lpstr>
      <vt:lpstr>References</vt:lpstr>
    </vt:vector>
  </TitlesOfParts>
  <Company>CTUR, Siciology, 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Gershuny</dc:creator>
  <cp:lastModifiedBy>Gershuny</cp:lastModifiedBy>
  <cp:revision>117</cp:revision>
  <dcterms:created xsi:type="dcterms:W3CDTF">2006-10-02T09:30:01Z</dcterms:created>
  <dcterms:modified xsi:type="dcterms:W3CDTF">2012-11-08T09:45:58Z</dcterms:modified>
</cp:coreProperties>
</file>