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8" r:id="rId4"/>
    <p:sldId id="279" r:id="rId5"/>
    <p:sldId id="280" r:id="rId6"/>
    <p:sldId id="261" r:id="rId7"/>
    <p:sldId id="262" r:id="rId8"/>
    <p:sldId id="263" r:id="rId9"/>
    <p:sldId id="269" r:id="rId10"/>
    <p:sldId id="264" r:id="rId11"/>
    <p:sldId id="265" r:id="rId12"/>
    <p:sldId id="266" r:id="rId13"/>
    <p:sldId id="272" r:id="rId14"/>
    <p:sldId id="270" r:id="rId15"/>
    <p:sldId id="268" r:id="rId16"/>
    <p:sldId id="271"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de_calcul_Microsoft_Excel1.xlsx"/><Relationship Id="rId1" Type="http://schemas.openxmlformats.org/officeDocument/2006/relationships/image" Target="../media/image2.jpeg"/></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0"/>
      <c:depthPercent val="100"/>
      <c:rAngAx val="0"/>
    </c:view3D>
    <c:floor>
      <c:thickness val="0"/>
    </c:floor>
    <c:sideWall>
      <c:thickness val="0"/>
      <c:spPr>
        <a:noFill/>
        <a:ln w="25400">
          <a:noFill/>
        </a:ln>
      </c:spPr>
    </c:sideWall>
    <c:backWall>
      <c:thickness val="0"/>
      <c:spPr>
        <a:noFill/>
        <a:ln w="25400">
          <a:noFill/>
        </a:ln>
      </c:spPr>
    </c:backWall>
    <c:plotArea>
      <c:layout/>
      <c:bar3DChart>
        <c:barDir val="col"/>
        <c:grouping val="clustered"/>
        <c:varyColors val="0"/>
        <c:ser>
          <c:idx val="0"/>
          <c:order val="0"/>
          <c:invertIfNegative val="0"/>
          <c:dPt>
            <c:idx val="1"/>
            <c:invertIfNegative val="0"/>
            <c:bubble3D val="0"/>
            <c:spPr>
              <a:solidFill>
                <a:srgbClr val="00B050"/>
              </a:solidFill>
            </c:spPr>
          </c:dPt>
          <c:dPt>
            <c:idx val="2"/>
            <c:invertIfNegative val="0"/>
            <c:bubble3D val="0"/>
            <c:spPr>
              <a:solidFill>
                <a:srgbClr val="FF0000"/>
              </a:solidFill>
            </c:spPr>
          </c:dPt>
          <c:dPt>
            <c:idx val="3"/>
            <c:invertIfNegative val="0"/>
            <c:bubble3D val="0"/>
            <c:spPr>
              <a:solidFill>
                <a:srgbClr val="FFFF00"/>
              </a:solidFill>
            </c:spPr>
          </c:dPt>
          <c:dPt>
            <c:idx val="4"/>
            <c:invertIfNegative val="0"/>
            <c:bubble3D val="0"/>
            <c:spPr>
              <a:solidFill>
                <a:schemeClr val="accent2"/>
              </a:solidFill>
            </c:spPr>
          </c:dPt>
          <c:dLbls>
            <c:dLbl>
              <c:idx val="0"/>
              <c:layout>
                <c:manualLayout>
                  <c:x val="8.5195340997710756E-3"/>
                  <c:y val="0.1245674740484429"/>
                </c:manualLayout>
              </c:layout>
              <c:tx>
                <c:rich>
                  <a:bodyPr/>
                  <a:lstStyle/>
                  <a:p>
                    <a:r>
                      <a:rPr lang="en-US" sz="1800" b="1" dirty="0">
                        <a:solidFill>
                          <a:schemeClr val="tx1"/>
                        </a:solidFill>
                      </a:rPr>
                      <a:t>31</a:t>
                    </a:r>
                    <a:endParaRPr lang="en-US" dirty="0">
                      <a:solidFill>
                        <a:schemeClr val="tx1"/>
                      </a:solidFill>
                    </a:endParaRPr>
                  </a:p>
                </c:rich>
              </c:tx>
              <c:showLegendKey val="0"/>
              <c:showVal val="0"/>
              <c:showCatName val="0"/>
              <c:showSerName val="0"/>
              <c:showPercent val="0"/>
              <c:showBubbleSize val="0"/>
              <c:extLst>
                <c:ext xmlns:c15="http://schemas.microsoft.com/office/drawing/2012/chart" uri="{CE6537A1-D6FC-4f65-9D91-7224C49458BB}">
                  <c15:layout/>
                </c:ext>
              </c:extLst>
            </c:dLbl>
            <c:dLbl>
              <c:idx val="1"/>
              <c:layout>
                <c:manualLayout>
                  <c:x val="4.2598509052183568E-3"/>
                  <c:y val="0.15224913494809689"/>
                </c:manualLayout>
              </c:layout>
              <c:tx>
                <c:rich>
                  <a:bodyPr/>
                  <a:lstStyle/>
                  <a:p>
                    <a:r>
                      <a:rPr lang="en-US" sz="1800" b="1" baseline="0">
                        <a:solidFill>
                          <a:schemeClr val="tx1"/>
                        </a:solidFill>
                      </a:rPr>
                      <a:t>42</a:t>
                    </a:r>
                    <a:endParaRPr lang="en-US" baseline="0">
                      <a:solidFill>
                        <a:schemeClr val="tx1"/>
                      </a:solidFill>
                    </a:endParaRPr>
                  </a:p>
                </c:rich>
              </c:tx>
              <c:showLegendKey val="0"/>
              <c:showVal val="0"/>
              <c:showCatName val="0"/>
              <c:showSerName val="0"/>
              <c:showPercent val="0"/>
              <c:showBubbleSize val="0"/>
              <c:extLst>
                <c:ext xmlns:c15="http://schemas.microsoft.com/office/drawing/2012/chart" uri="{CE6537A1-D6FC-4f65-9D91-7224C49458BB}">
                  <c15:layout/>
                </c:ext>
              </c:extLst>
            </c:dLbl>
            <c:dLbl>
              <c:idx val="2"/>
              <c:layout>
                <c:manualLayout>
                  <c:x val="0"/>
                  <c:y val="0.1245674740484429"/>
                </c:manualLayout>
              </c:layout>
              <c:tx>
                <c:rich>
                  <a:bodyPr/>
                  <a:lstStyle/>
                  <a:p>
                    <a:pPr>
                      <a:defRPr sz="2000" b="1" baseline="0">
                        <a:solidFill>
                          <a:schemeClr val="tx1"/>
                        </a:solidFill>
                      </a:defRPr>
                    </a:pPr>
                    <a:r>
                      <a:rPr lang="en-US" sz="2000" b="1" baseline="0">
                        <a:solidFill>
                          <a:schemeClr val="tx1"/>
                        </a:solidFill>
                      </a:rPr>
                      <a:t>17</a:t>
                    </a:r>
                    <a:endParaRPr lang="en-US" sz="2000" baseline="0">
                      <a:solidFill>
                        <a:schemeClr val="tx1"/>
                      </a:solidFill>
                    </a:endParaRPr>
                  </a:p>
                </c:rich>
              </c:tx>
              <c:spPr>
                <a:noFill/>
                <a:ln>
                  <a:solidFill>
                    <a:schemeClr val="tx1"/>
                  </a:solidFill>
                </a:ln>
                <a:effectLst/>
              </c:spPr>
              <c:showLegendKey val="0"/>
              <c:showVal val="0"/>
              <c:showCatName val="0"/>
              <c:showSerName val="0"/>
              <c:showPercent val="0"/>
              <c:showBubbleSize val="0"/>
              <c:extLst>
                <c:ext xmlns:c15="http://schemas.microsoft.com/office/drawing/2012/chart" uri="{CE6537A1-D6FC-4f65-9D91-7224C49458BB}">
                  <c15:layout/>
                </c:ext>
              </c:extLst>
            </c:dLbl>
            <c:dLbl>
              <c:idx val="3"/>
              <c:layout>
                <c:manualLayout>
                  <c:x val="0"/>
                  <c:y val="0.21222606689734713"/>
                </c:manualLayout>
              </c:layout>
              <c:tx>
                <c:rich>
                  <a:bodyPr/>
                  <a:lstStyle/>
                  <a:p>
                    <a:pPr>
                      <a:defRPr sz="2000" b="1" baseline="0">
                        <a:solidFill>
                          <a:schemeClr val="tx1"/>
                        </a:solidFill>
                      </a:defRPr>
                    </a:pPr>
                    <a:r>
                      <a:rPr lang="en-US" sz="2000" b="1" baseline="0">
                        <a:solidFill>
                          <a:schemeClr val="tx1"/>
                        </a:solidFill>
                      </a:rPr>
                      <a:t>48</a:t>
                    </a:r>
                    <a:endParaRPr lang="en-US" sz="2000" baseline="0">
                      <a:solidFill>
                        <a:schemeClr val="tx1"/>
                      </a:solidFill>
                    </a:endParaRPr>
                  </a:p>
                </c:rich>
              </c:tx>
              <c:spPr>
                <a:noFill/>
                <a:ln>
                  <a:solidFill>
                    <a:schemeClr val="tx1"/>
                  </a:solidFill>
                </a:ln>
                <a:effectLst/>
              </c:spPr>
              <c:showLegendKey val="0"/>
              <c:showVal val="0"/>
              <c:showCatName val="0"/>
              <c:showSerName val="0"/>
              <c:showPercent val="0"/>
              <c:showBubbleSize val="0"/>
              <c:extLst>
                <c:ext xmlns:c15="http://schemas.microsoft.com/office/drawing/2012/chart" uri="{CE6537A1-D6FC-4f65-9D91-7224C49458BB}">
                  <c15:layout/>
                </c:ext>
              </c:extLst>
            </c:dLbl>
            <c:dLbl>
              <c:idx val="4"/>
              <c:layout>
                <c:manualLayout>
                  <c:x val="0"/>
                  <c:y val="0.19838523644752018"/>
                </c:manualLayout>
              </c:layout>
              <c:tx>
                <c:rich>
                  <a:bodyPr/>
                  <a:lstStyle/>
                  <a:p>
                    <a:pPr>
                      <a:defRPr sz="2000" b="1" baseline="0">
                        <a:solidFill>
                          <a:schemeClr val="tx1"/>
                        </a:solidFill>
                      </a:defRPr>
                    </a:pPr>
                    <a:r>
                      <a:rPr lang="en-US" sz="2000" b="1" baseline="0">
                        <a:solidFill>
                          <a:schemeClr val="tx1"/>
                        </a:solidFill>
                      </a:rPr>
                      <a:t>33,73</a:t>
                    </a:r>
                    <a:endParaRPr lang="en-US" sz="2000" baseline="0">
                      <a:solidFill>
                        <a:schemeClr val="tx1"/>
                      </a:solidFill>
                    </a:endParaRPr>
                  </a:p>
                </c:rich>
              </c:tx>
              <c:spPr>
                <a:noFill/>
                <a:ln>
                  <a:solidFill>
                    <a:schemeClr val="tx1"/>
                  </a:solidFill>
                </a:ln>
                <a:effectLst/>
              </c:spPr>
              <c:showLegendKey val="0"/>
              <c:showVal val="0"/>
              <c:showCatName val="0"/>
              <c:showSerName val="0"/>
              <c:showPercent val="0"/>
              <c:showBubbleSize val="0"/>
              <c:extLst>
                <c:ext xmlns:c15="http://schemas.microsoft.com/office/drawing/2012/chart" uri="{CE6537A1-D6FC-4f65-9D91-7224C49458BB}">
                  <c15:layout/>
                </c:ext>
              </c:extLst>
            </c:dLbl>
            <c:spPr>
              <a:noFill/>
              <a:ln>
                <a:solidFill>
                  <a:schemeClr val="tx1"/>
                </a:solidFill>
              </a:ln>
              <a:effectLst/>
            </c:spPr>
            <c:txPr>
              <a:bodyPr/>
              <a:lstStyle/>
              <a:p>
                <a:pPr>
                  <a:defRPr sz="1800" b="1" baseline="0">
                    <a:solidFill>
                      <a:schemeClr val="tx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'C:\Users\HP\Desktop\[GRAPHIQUES  MEMOIRE MANSOR.xlsx]données'!$I$6:$I$10</c:f>
              <c:strCache>
                <c:ptCount val="5"/>
                <c:pt idx="0">
                  <c:v>Nord-Est</c:v>
                </c:pt>
                <c:pt idx="1">
                  <c:v>Centre</c:v>
                </c:pt>
                <c:pt idx="2">
                  <c:v>Ouest</c:v>
                </c:pt>
                <c:pt idx="3">
                  <c:v>Sud</c:v>
                </c:pt>
                <c:pt idx="4">
                  <c:v>National</c:v>
                </c:pt>
              </c:strCache>
            </c:strRef>
          </c:cat>
          <c:val>
            <c:numRef>
              <c:f>'C:\Users\HP\Desktop\[GRAPHIQUES  MEMOIRE MANSOR.xlsx]données'!$J$6:$J$10</c:f>
              <c:numCache>
                <c:formatCode>General</c:formatCode>
                <c:ptCount val="5"/>
                <c:pt idx="0">
                  <c:v>0.31</c:v>
                </c:pt>
                <c:pt idx="1">
                  <c:v>0.42</c:v>
                </c:pt>
                <c:pt idx="2">
                  <c:v>0.17</c:v>
                </c:pt>
                <c:pt idx="3">
                  <c:v>0.48</c:v>
                </c:pt>
                <c:pt idx="4">
                  <c:v>0.33729999999999999</c:v>
                </c:pt>
              </c:numCache>
            </c:numRef>
          </c:val>
        </c:ser>
        <c:dLbls>
          <c:showLegendKey val="0"/>
          <c:showVal val="0"/>
          <c:showCatName val="0"/>
          <c:showSerName val="0"/>
          <c:showPercent val="0"/>
          <c:showBubbleSize val="0"/>
        </c:dLbls>
        <c:gapWidth val="150"/>
        <c:shape val="cylinder"/>
        <c:axId val="1211762544"/>
        <c:axId val="1211760368"/>
        <c:axId val="0"/>
      </c:bar3DChart>
      <c:catAx>
        <c:axId val="1211762544"/>
        <c:scaling>
          <c:orientation val="minMax"/>
        </c:scaling>
        <c:delete val="0"/>
        <c:axPos val="b"/>
        <c:numFmt formatCode="General" sourceLinked="1"/>
        <c:majorTickMark val="out"/>
        <c:minorTickMark val="none"/>
        <c:tickLblPos val="nextTo"/>
        <c:txPr>
          <a:bodyPr/>
          <a:lstStyle/>
          <a:p>
            <a:pPr>
              <a:defRPr sz="2500" b="1" baseline="0">
                <a:solidFill>
                  <a:schemeClr val="tx1"/>
                </a:solidFill>
              </a:defRPr>
            </a:pPr>
            <a:endParaRPr lang="fr-FR"/>
          </a:p>
        </c:txPr>
        <c:crossAx val="1211760368"/>
        <c:crosses val="autoZero"/>
        <c:auto val="1"/>
        <c:lblAlgn val="ctr"/>
        <c:lblOffset val="100"/>
        <c:noMultiLvlLbl val="0"/>
      </c:catAx>
      <c:valAx>
        <c:axId val="1211760368"/>
        <c:scaling>
          <c:orientation val="minMax"/>
        </c:scaling>
        <c:delete val="0"/>
        <c:axPos val="l"/>
        <c:numFmt formatCode="General" sourceLinked="1"/>
        <c:majorTickMark val="out"/>
        <c:minorTickMark val="none"/>
        <c:tickLblPos val="nextTo"/>
        <c:crossAx val="1211762544"/>
        <c:crosses val="autoZero"/>
        <c:crossBetween val="between"/>
      </c:valAx>
      <c:spPr>
        <a:noFill/>
        <a:ln w="20614">
          <a:noFill/>
        </a:ln>
      </c:spPr>
    </c:plotArea>
    <c:legend>
      <c:legendPos val="t"/>
      <c:legendEntry>
        <c:idx val="4"/>
        <c:txPr>
          <a:bodyPr/>
          <a:lstStyle/>
          <a:p>
            <a:pPr>
              <a:defRPr sz="1500" b="1" i="0" baseline="0"/>
            </a:pPr>
            <a:endParaRPr lang="fr-FR"/>
          </a:p>
        </c:txPr>
      </c:legendEntry>
      <c:layout/>
      <c:overlay val="0"/>
      <c:txPr>
        <a:bodyPr/>
        <a:lstStyle/>
        <a:p>
          <a:pPr>
            <a:defRPr sz="1300" b="1" i="0" baseline="0"/>
          </a:pPr>
          <a:endParaRPr lang="fr-FR"/>
        </a:p>
      </c:txPr>
    </c:legend>
    <c:plotVisOnly val="1"/>
    <c:dispBlanksAs val="gap"/>
    <c:showDLblsOverMax val="0"/>
  </c:chart>
  <c:spPr>
    <a:blipFill>
      <a:blip xmlns:r="http://schemas.openxmlformats.org/officeDocument/2006/relationships" r:embed="rId1"/>
      <a:tile tx="0" ty="0" sx="100000" sy="100000" flip="none" algn="tl"/>
    </a:blipFill>
    <a:ln w="30921">
      <a:solidFill>
        <a:srgbClr val="00206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4.3906998780856625E-2"/>
          <c:w val="0.95773203471540302"/>
          <c:h val="0.86263110468417059"/>
        </c:manualLayout>
      </c:layout>
      <c:bar3DChart>
        <c:barDir val="col"/>
        <c:grouping val="clustered"/>
        <c:varyColors val="0"/>
        <c:ser>
          <c:idx val="0"/>
          <c:order val="0"/>
          <c:spPr>
            <a:solidFill>
              <a:srgbClr val="FF0000"/>
            </a:solidFill>
            <a:ln w="9525" cap="flat" cmpd="sng" algn="ctr">
              <a:solidFill>
                <a:schemeClr val="accent1">
                  <a:shade val="95000"/>
                </a:schemeClr>
              </a:solidFill>
              <a:round/>
            </a:ln>
            <a:effectLst/>
            <a:sp3d contourW="9525">
              <a:contourClr>
                <a:schemeClr val="accent1">
                  <a:shade val="95000"/>
                </a:schemeClr>
              </a:contourClr>
            </a:sp3d>
          </c:spPr>
          <c:invertIfNegative val="0"/>
          <c:dPt>
            <c:idx val="0"/>
            <c:invertIfNegative val="0"/>
            <c:bubble3D val="0"/>
            <c:spPr>
              <a:solidFill>
                <a:srgbClr val="92D050"/>
              </a:solidFill>
              <a:ln w="9525" cap="flat" cmpd="sng" algn="ctr">
                <a:solidFill>
                  <a:schemeClr val="accent1">
                    <a:shade val="95000"/>
                  </a:schemeClr>
                </a:solidFill>
                <a:round/>
              </a:ln>
              <a:effectLst/>
              <a:sp3d contourW="9525">
                <a:contourClr>
                  <a:schemeClr val="accent1">
                    <a:shade val="95000"/>
                  </a:schemeClr>
                </a:contourClr>
              </a:sp3d>
            </c:spPr>
          </c:dPt>
          <c:dPt>
            <c:idx val="1"/>
            <c:invertIfNegative val="0"/>
            <c:bubble3D val="0"/>
            <c:spPr>
              <a:solidFill>
                <a:srgbClr val="FF0000"/>
              </a:solidFill>
              <a:ln w="9525" cap="flat" cmpd="sng" algn="ctr">
                <a:solidFill>
                  <a:schemeClr val="accent1">
                    <a:shade val="95000"/>
                  </a:schemeClr>
                </a:solidFill>
                <a:round/>
              </a:ln>
              <a:effectLst/>
              <a:sp3d contourW="9525">
                <a:contourClr>
                  <a:schemeClr val="accent1">
                    <a:shade val="95000"/>
                  </a:schemeClr>
                </a:contourClr>
              </a:sp3d>
            </c:spPr>
          </c:dPt>
          <c:dPt>
            <c:idx val="2"/>
            <c:invertIfNegative val="0"/>
            <c:bubble3D val="0"/>
            <c:spPr>
              <a:solidFill>
                <a:srgbClr val="00B0F0"/>
              </a:solidFill>
              <a:ln w="9525" cap="flat" cmpd="sng" algn="ctr">
                <a:solidFill>
                  <a:schemeClr val="accent1">
                    <a:shade val="95000"/>
                  </a:schemeClr>
                </a:solidFill>
                <a:round/>
              </a:ln>
              <a:effectLst/>
              <a:sp3d contourW="9525">
                <a:contourClr>
                  <a:schemeClr val="accent1">
                    <a:shade val="95000"/>
                  </a:schemeClr>
                </a:contourClr>
              </a:sp3d>
            </c:spPr>
          </c:dPt>
          <c:dLbls>
            <c:dLbl>
              <c:idx val="0"/>
              <c:layout>
                <c:manualLayout>
                  <c:x val="9.8911968348170121E-3"/>
                  <c:y val="0.1939240112240094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2363996043521265E-3"/>
                  <c:y val="0.3501405758211284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363996043521175E-2"/>
                  <c:y val="6.730681547845124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710" b="1"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Feuil1!$G$16:$I$16</c:f>
              <c:strCache>
                <c:ptCount val="3"/>
                <c:pt idx="0">
                  <c:v>Marié</c:v>
                </c:pt>
                <c:pt idx="1">
                  <c:v>Célibataire</c:v>
                </c:pt>
                <c:pt idx="2">
                  <c:v>Veuve</c:v>
                </c:pt>
              </c:strCache>
            </c:strRef>
          </c:cat>
          <c:val>
            <c:numRef>
              <c:f>Feuil1!$G$17:$I$17</c:f>
              <c:numCache>
                <c:formatCode>0%</c:formatCode>
                <c:ptCount val="3"/>
                <c:pt idx="0">
                  <c:v>0.27</c:v>
                </c:pt>
                <c:pt idx="1">
                  <c:v>0.67</c:v>
                </c:pt>
                <c:pt idx="2">
                  <c:v>0.06</c:v>
                </c:pt>
              </c:numCache>
            </c:numRef>
          </c:val>
        </c:ser>
        <c:dLbls>
          <c:showLegendKey val="0"/>
          <c:showVal val="1"/>
          <c:showCatName val="0"/>
          <c:showSerName val="0"/>
          <c:showPercent val="0"/>
          <c:showBubbleSize val="0"/>
        </c:dLbls>
        <c:gapWidth val="150"/>
        <c:shape val="box"/>
        <c:axId val="1211769072"/>
        <c:axId val="1211767984"/>
        <c:axId val="0"/>
      </c:bar3DChart>
      <c:catAx>
        <c:axId val="1211769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fr-FR"/>
          </a:p>
        </c:txPr>
        <c:crossAx val="1211767984"/>
        <c:crosses val="autoZero"/>
        <c:auto val="1"/>
        <c:lblAlgn val="ctr"/>
        <c:lblOffset val="100"/>
        <c:noMultiLvlLbl val="0"/>
      </c:catAx>
      <c:valAx>
        <c:axId val="12117679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fr-FR"/>
          </a:p>
        </c:txPr>
        <c:crossAx val="1211769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6/23/2016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ENFANTS NON DÉCLARÉS DANS LE DÉPARTEMENT DE PIKINE : 1191 cas enregistrés dont 615 victimes de refus de paterni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17" y="0"/>
            <a:ext cx="5639918" cy="431442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339403" y="4662881"/>
            <a:ext cx="10470523" cy="1015663"/>
          </a:xfrm>
          <a:prstGeom prst="rect">
            <a:avLst/>
          </a:prstGeom>
        </p:spPr>
        <p:txBody>
          <a:bodyPr wrap="square">
            <a:spAutoFit/>
          </a:bodyPr>
          <a:lstStyle/>
          <a:p>
            <a:pPr algn="ctr"/>
            <a:r>
              <a:rPr lang="en-US" sz="3000" b="1" dirty="0">
                <a:ln/>
                <a:effectLst>
                  <a:outerShdw blurRad="38100" dist="19050" dir="2700000" algn="tl" rotWithShape="0">
                    <a:schemeClr val="dk1">
                      <a:lumMod val="50000"/>
                      <a:alpha val="40000"/>
                    </a:schemeClr>
                  </a:outerShdw>
                </a:effectLst>
                <a:latin typeface="Calibri" panose="020F0502020204030204" pitchFamily="34" charset="0"/>
                <a:cs typeface="Times New Roman" panose="02020603050405020304" pitchFamily="18" charset="0"/>
              </a:rPr>
              <a:t>Les disparités regionales du non enregistrement des </a:t>
            </a:r>
            <a:r>
              <a:rPr lang="en-US" sz="3000" b="1" dirty="0" smtClean="0">
                <a:ln/>
                <a:effectLst>
                  <a:outerShdw blurRad="38100" dist="19050" dir="2700000" algn="tl" rotWithShape="0">
                    <a:schemeClr val="dk1">
                      <a:lumMod val="50000"/>
                      <a:alpha val="40000"/>
                    </a:schemeClr>
                  </a:outerShdw>
                </a:effectLst>
                <a:latin typeface="Calibri" panose="020F0502020204030204" pitchFamily="34" charset="0"/>
                <a:cs typeface="Times New Roman" panose="02020603050405020304" pitchFamily="18" charset="0"/>
              </a:rPr>
              <a:t>enfants à l’état civil: </a:t>
            </a:r>
            <a:r>
              <a:rPr lang="en-US" sz="3000" b="1" dirty="0">
                <a:ln/>
                <a:effectLst>
                  <a:outerShdw blurRad="38100" dist="19050" dir="2700000" algn="tl" rotWithShape="0">
                    <a:schemeClr val="dk1">
                      <a:lumMod val="50000"/>
                      <a:alpha val="40000"/>
                    </a:schemeClr>
                  </a:outerShdw>
                </a:effectLst>
                <a:latin typeface="Calibri" panose="020F0502020204030204" pitchFamily="34" charset="0"/>
                <a:cs typeface="Times New Roman" panose="02020603050405020304" pitchFamily="18" charset="0"/>
              </a:rPr>
              <a:t>frein à </a:t>
            </a:r>
            <a:r>
              <a:rPr lang="en-US" sz="3000" b="1" dirty="0" smtClean="0">
                <a:ln/>
                <a:effectLst>
                  <a:outerShdw blurRad="38100" dist="19050" dir="2700000" algn="tl" rotWithShape="0">
                    <a:schemeClr val="dk1">
                      <a:lumMod val="50000"/>
                      <a:alpha val="40000"/>
                    </a:schemeClr>
                  </a:outerShdw>
                </a:effectLst>
                <a:latin typeface="Calibri" panose="020F0502020204030204" pitchFamily="34" charset="0"/>
                <a:cs typeface="Times New Roman" panose="02020603050405020304" pitchFamily="18" charset="0"/>
              </a:rPr>
              <a:t>l’émergence</a:t>
            </a:r>
            <a:endParaRPr lang="en-US" sz="3000" b="1" dirty="0">
              <a:ln/>
              <a:effectLst>
                <a:outerShdw blurRad="38100" dist="19050" dir="2700000" algn="tl" rotWithShape="0">
                  <a:schemeClr val="dk1">
                    <a:lumMod val="50000"/>
                    <a:alpha val="40000"/>
                  </a:schemeClr>
                </a:outerShdw>
              </a:effectLst>
              <a:latin typeface="Calibri" panose="020F0502020204030204" pitchFamily="34" charset="0"/>
              <a:cs typeface="Times New Roman" panose="02020603050405020304" pitchFamily="18" charset="0"/>
            </a:endParaRPr>
          </a:p>
        </p:txBody>
      </p:sp>
      <p:sp>
        <p:nvSpPr>
          <p:cNvPr id="13" name="Rectangle 12"/>
          <p:cNvSpPr/>
          <p:nvPr/>
        </p:nvSpPr>
        <p:spPr>
          <a:xfrm>
            <a:off x="6409667" y="669392"/>
            <a:ext cx="6833550" cy="1015663"/>
          </a:xfrm>
          <a:prstGeom prst="rect">
            <a:avLst/>
          </a:prstGeom>
        </p:spPr>
        <p:txBody>
          <a:bodyPr wrap="square">
            <a:spAutoFit/>
          </a:bodyPr>
          <a:lstStyle/>
          <a:p>
            <a:r>
              <a:rPr lang="fr-FR" sz="2400" b="1" dirty="0" smtClean="0"/>
              <a:t> </a:t>
            </a:r>
            <a:r>
              <a:rPr lang="fr-FR" sz="3000" b="1" dirty="0">
                <a:latin typeface="Calibri" panose="020F0502020204030204" pitchFamily="34" charset="0"/>
              </a:rPr>
              <a:t>M. Mansor DIAW, </a:t>
            </a:r>
            <a:r>
              <a:rPr lang="fr-FR" sz="3000" b="1" dirty="0" smtClean="0">
                <a:latin typeface="Calibri" panose="020F0502020204030204" pitchFamily="34" charset="0"/>
              </a:rPr>
              <a:t>Démographe</a:t>
            </a:r>
          </a:p>
          <a:p>
            <a:r>
              <a:rPr lang="fr-FR" sz="3000" b="1" dirty="0" smtClean="0">
                <a:latin typeface="Calibri" panose="020F0502020204030204" pitchFamily="34" charset="0"/>
              </a:rPr>
              <a:t>  e-mail: diaw.mansor@yahoo.fr </a:t>
            </a:r>
            <a:endParaRPr lang="fr-FR" sz="3000" dirty="0">
              <a:latin typeface="Calibri" panose="020F0502020204030204" pitchFamily="34" charset="0"/>
            </a:endParaRPr>
          </a:p>
        </p:txBody>
      </p:sp>
    </p:spTree>
    <p:extLst>
      <p:ext uri="{BB962C8B-B14F-4D97-AF65-F5344CB8AC3E}">
        <p14:creationId xmlns:p14="http://schemas.microsoft.com/office/powerpoint/2010/main" val="1234093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5"/>
          <p:cNvGraphicFramePr>
            <a:graphicFrameLocks/>
          </p:cNvGraphicFramePr>
          <p:nvPr>
            <p:extLst>
              <p:ext uri="{D42A27DB-BD31-4B8C-83A1-F6EECF244321}">
                <p14:modId xmlns:p14="http://schemas.microsoft.com/office/powerpoint/2010/main" val="1575710136"/>
              </p:ext>
            </p:extLst>
          </p:nvPr>
        </p:nvGraphicFramePr>
        <p:xfrm>
          <a:off x="682580" y="769890"/>
          <a:ext cx="10753859" cy="608810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1615440" y="0"/>
            <a:ext cx="10576560" cy="586314"/>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v"/>
            </a:pPr>
            <a:r>
              <a:rPr lang="fr-FR" sz="3000" dirty="0" smtClean="0">
                <a:latin typeface="Calibri" panose="020F0502020204030204" pitchFamily="34" charset="0"/>
                <a:ea typeface="Calibri" panose="020F0502020204030204" pitchFamily="34" charset="0"/>
                <a:cs typeface="Times New Roman" panose="02020603050405020304" pitchFamily="18" charset="0"/>
              </a:rPr>
              <a:t>Proportion des enfants non enregistrés selon </a:t>
            </a:r>
            <a:r>
              <a:rPr lang="fr-FR" sz="3000" dirty="0">
                <a:latin typeface="Calibri" panose="020F0502020204030204" pitchFamily="34" charset="0"/>
                <a:ea typeface="Calibri" panose="020F0502020204030204" pitchFamily="34" charset="0"/>
                <a:cs typeface="Times New Roman" panose="02020603050405020304" pitchFamily="18" charset="0"/>
              </a:rPr>
              <a:t>les régions</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64866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a:graphicFrameLocks/>
          </p:cNvGraphicFramePr>
          <p:nvPr>
            <p:extLst>
              <p:ext uri="{D42A27DB-BD31-4B8C-83A1-F6EECF244321}">
                <p14:modId xmlns:p14="http://schemas.microsoft.com/office/powerpoint/2010/main" val="2870968993"/>
              </p:ext>
            </p:extLst>
          </p:nvPr>
        </p:nvGraphicFramePr>
        <p:xfrm>
          <a:off x="1026344" y="717851"/>
          <a:ext cx="10271760" cy="4989569"/>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50761" y="131537"/>
            <a:ext cx="11741239" cy="586314"/>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v"/>
            </a:pPr>
            <a:r>
              <a:rPr lang="fr-FR" sz="3000" dirty="0" smtClean="0">
                <a:latin typeface="Calibri" panose="020F0502020204030204" pitchFamily="34" charset="0"/>
                <a:ea typeface="Calibri" panose="020F0502020204030204" pitchFamily="34" charset="0"/>
                <a:cs typeface="Times New Roman" panose="02020603050405020304" pitchFamily="18" charset="0"/>
              </a:rPr>
              <a:t>Proportion des enfants non enregistrés selon le statut matrimonial.</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8394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234175245"/>
              </p:ext>
            </p:extLst>
          </p:nvPr>
        </p:nvGraphicFramePr>
        <p:xfrm>
          <a:off x="90152" y="669701"/>
          <a:ext cx="12101848" cy="6750431"/>
        </p:xfrm>
        <a:graphic>
          <a:graphicData uri="http://schemas.openxmlformats.org/drawingml/2006/table">
            <a:tbl>
              <a:tblPr firstRow="1" firstCol="1" bandRow="1">
                <a:tableStyleId>{22838BEF-8BB2-4498-84A7-C5851F593DF1}</a:tableStyleId>
              </a:tblPr>
              <a:tblGrid>
                <a:gridCol w="6027313"/>
                <a:gridCol w="6074535"/>
              </a:tblGrid>
              <a:tr h="648533">
                <a:tc>
                  <a:txBody>
                    <a:bodyPr/>
                    <a:lstStyle/>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Enregistrés</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Non </a:t>
                      </a:r>
                      <a:r>
                        <a:rPr lang="fr-FR" sz="1800" b="1" dirty="0">
                          <a:effectLst/>
                          <a:latin typeface="Calibri" panose="020F0502020204030204" pitchFamily="34" charset="0"/>
                        </a:rPr>
                        <a:t>Enregistrés</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9117">
                <a:tc>
                  <a:txBody>
                    <a:bodyPr/>
                    <a:lstStyle/>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Enfants </a:t>
                      </a:r>
                      <a:r>
                        <a:rPr lang="fr-FR" sz="1800" b="1" dirty="0">
                          <a:effectLst/>
                          <a:latin typeface="Calibri" panose="020F0502020204030204" pitchFamily="34" charset="0"/>
                        </a:rPr>
                        <a:t>de sexe féminin et masculin</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Enfants </a:t>
                      </a:r>
                      <a:r>
                        <a:rPr lang="fr-FR" sz="1800" b="1" dirty="0">
                          <a:effectLst/>
                          <a:latin typeface="Calibri" panose="020F0502020204030204" pitchFamily="34" charset="0"/>
                        </a:rPr>
                        <a:t>de sexe féminin</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9117">
                <a:tc>
                  <a:txBody>
                    <a:bodyPr/>
                    <a:lstStyle/>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Résidants </a:t>
                      </a:r>
                      <a:r>
                        <a:rPr lang="fr-FR" sz="1800" b="1" dirty="0">
                          <a:effectLst/>
                          <a:latin typeface="Calibri" panose="020F0502020204030204" pitchFamily="34" charset="0"/>
                        </a:rPr>
                        <a:t>au Nord-Est et à l’Ouest</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Centre </a:t>
                      </a:r>
                      <a:r>
                        <a:rPr lang="fr-FR" sz="1800" b="1" dirty="0">
                          <a:effectLst/>
                          <a:latin typeface="Calibri" panose="020F0502020204030204" pitchFamily="34" charset="0"/>
                        </a:rPr>
                        <a:t>du Sud</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9117">
                <a:tc>
                  <a:txBody>
                    <a:bodyPr/>
                    <a:lstStyle/>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niveau </a:t>
                      </a:r>
                      <a:r>
                        <a:rPr lang="fr-FR" sz="1800" b="1" dirty="0">
                          <a:effectLst/>
                          <a:latin typeface="Calibri" panose="020F0502020204030204" pitchFamily="34" charset="0"/>
                        </a:rPr>
                        <a:t>de vie élevé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faible </a:t>
                      </a:r>
                      <a:r>
                        <a:rPr lang="fr-FR" sz="1800" b="1" dirty="0">
                          <a:effectLst/>
                          <a:latin typeface="Calibri" panose="020F0502020204030204" pitchFamily="34" charset="0"/>
                        </a:rPr>
                        <a:t>niveau de vie</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09636">
                <a:tc>
                  <a:txBody>
                    <a:bodyPr/>
                    <a:lstStyle/>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mères  </a:t>
                      </a:r>
                      <a:r>
                        <a:rPr lang="fr-FR" sz="1800" b="1" dirty="0">
                          <a:effectLst/>
                          <a:latin typeface="Calibri" panose="020F0502020204030204" pitchFamily="34" charset="0"/>
                        </a:rPr>
                        <a:t>instruites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Mères </a:t>
                      </a:r>
                      <a:r>
                        <a:rPr lang="fr-FR" sz="1800" b="1" dirty="0">
                          <a:effectLst/>
                          <a:latin typeface="Calibri" panose="020F0502020204030204" pitchFamily="34" charset="0"/>
                        </a:rPr>
                        <a:t>sans niveau d’instruction</a:t>
                      </a:r>
                    </a:p>
                    <a:p>
                      <a:pPr algn="l">
                        <a:lnSpc>
                          <a:spcPct val="107000"/>
                        </a:lnSpc>
                        <a:spcAft>
                          <a:spcPts val="0"/>
                        </a:spcAft>
                      </a:pPr>
                      <a:r>
                        <a:rPr lang="fr-FR" sz="1800" b="1" dirty="0">
                          <a:effectLst/>
                          <a:latin typeface="Calibri" panose="020F0502020204030204" pitchFamily="34" charset="0"/>
                        </a:rPr>
                        <a:t>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9117">
                <a:tc>
                  <a:txBody>
                    <a:bodyPr/>
                    <a:lstStyle/>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milieu </a:t>
                      </a:r>
                      <a:r>
                        <a:rPr lang="fr-FR" sz="1800" b="1" dirty="0">
                          <a:effectLst/>
                          <a:latin typeface="Calibri" panose="020F0502020204030204" pitchFamily="34" charset="0"/>
                        </a:rPr>
                        <a:t>urbain</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milieu </a:t>
                      </a:r>
                      <a:r>
                        <a:rPr lang="fr-FR" sz="1800" b="1" dirty="0">
                          <a:effectLst/>
                          <a:latin typeface="Calibri" panose="020F0502020204030204" pitchFamily="34" charset="0"/>
                        </a:rPr>
                        <a:t>rural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29117">
                <a:tc>
                  <a:txBody>
                    <a:bodyPr/>
                    <a:lstStyle/>
                    <a:p>
                      <a:pPr algn="l">
                        <a:lnSpc>
                          <a:spcPct val="107000"/>
                        </a:lnSpc>
                        <a:spcAft>
                          <a:spcPts val="0"/>
                        </a:spcAft>
                      </a:pPr>
                      <a:r>
                        <a:rPr lang="fr-FR" sz="1800" b="1" dirty="0">
                          <a:effectLst/>
                          <a:latin typeface="Calibri" panose="020F0502020204030204" pitchFamily="34" charset="0"/>
                        </a:rPr>
                        <a:t> </a:t>
                      </a: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activités </a:t>
                      </a:r>
                      <a:r>
                        <a:rPr lang="fr-FR" sz="1800" b="1" dirty="0">
                          <a:effectLst/>
                          <a:latin typeface="Calibri" panose="020F0502020204030204" pitchFamily="34" charset="0"/>
                        </a:rPr>
                        <a:t>rémunérées</a:t>
                      </a:r>
                    </a:p>
                    <a:p>
                      <a:pPr algn="l">
                        <a:lnSpc>
                          <a:spcPct val="107000"/>
                        </a:lnSpc>
                        <a:spcAft>
                          <a:spcPts val="0"/>
                        </a:spcAft>
                      </a:pPr>
                      <a:r>
                        <a:rPr lang="fr-FR" sz="1800" b="1" dirty="0">
                          <a:effectLst/>
                          <a:latin typeface="Calibri" panose="020F0502020204030204" pitchFamily="34" charset="0"/>
                        </a:rPr>
                        <a:t>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endParaRPr lang="fr-FR" sz="1800" b="1" dirty="0" smtClean="0">
                        <a:effectLst/>
                        <a:latin typeface="Calibri" panose="020F0502020204030204" pitchFamily="34" charset="0"/>
                      </a:endParaRPr>
                    </a:p>
                    <a:p>
                      <a:pPr algn="l">
                        <a:lnSpc>
                          <a:spcPct val="107000"/>
                        </a:lnSpc>
                        <a:spcAft>
                          <a:spcPts val="0"/>
                        </a:spcAft>
                      </a:pPr>
                      <a:r>
                        <a:rPr lang="fr-FR" sz="1800" b="1" dirty="0" smtClean="0">
                          <a:effectLst/>
                          <a:latin typeface="Calibri" panose="020F0502020204030204" pitchFamily="34" charset="0"/>
                        </a:rPr>
                        <a:t>sans </a:t>
                      </a:r>
                      <a:r>
                        <a:rPr lang="fr-FR" sz="1800" b="1" dirty="0">
                          <a:effectLst/>
                          <a:latin typeface="Calibri" panose="020F0502020204030204" pitchFamily="34" charset="0"/>
                        </a:rPr>
                        <a:t>emploi où exercent des activités agricoles</a:t>
                      </a:r>
                    </a:p>
                    <a:p>
                      <a:pPr algn="l">
                        <a:lnSpc>
                          <a:spcPct val="107000"/>
                        </a:lnSpc>
                        <a:spcAft>
                          <a:spcPts val="0"/>
                        </a:spcAft>
                      </a:pPr>
                      <a:r>
                        <a:rPr lang="fr-FR" sz="1800" b="1" dirty="0">
                          <a:effectLst/>
                          <a:latin typeface="Calibri" panose="020F0502020204030204" pitchFamily="34" charset="0"/>
                        </a:rPr>
                        <a:t>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68078">
                <a:tc>
                  <a:txBody>
                    <a:bodyPr/>
                    <a:lstStyle/>
                    <a:p>
                      <a:pPr algn="l">
                        <a:lnSpc>
                          <a:spcPct val="107000"/>
                        </a:lnSpc>
                        <a:spcAft>
                          <a:spcPts val="0"/>
                        </a:spcAft>
                      </a:pPr>
                      <a:r>
                        <a:rPr lang="fr-FR" sz="1800" b="1" dirty="0">
                          <a:effectLst/>
                          <a:latin typeface="Calibri" panose="020F0502020204030204" pitchFamily="34" charset="0"/>
                        </a:rPr>
                        <a:t>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fr-FR" sz="1800" b="1" dirty="0">
                          <a:effectLst/>
                          <a:latin typeface="Calibri" panose="020F0502020204030204" pitchFamily="34" charset="0"/>
                        </a:rPr>
                        <a:t> </a:t>
                      </a:r>
                      <a:endParaRPr lang="fr-FR"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4" name="Rectangle 3"/>
          <p:cNvSpPr/>
          <p:nvPr/>
        </p:nvSpPr>
        <p:spPr>
          <a:xfrm>
            <a:off x="3567448" y="92207"/>
            <a:ext cx="4146997" cy="564385"/>
          </a:xfrm>
          <a:prstGeom prst="rect">
            <a:avLst/>
          </a:prstGeom>
        </p:spPr>
        <p:txBody>
          <a:bodyPr wrap="square">
            <a:spAutoFit/>
          </a:bodyPr>
          <a:lstStyle/>
          <a:p>
            <a:pPr>
              <a:lnSpc>
                <a:spcPct val="107000"/>
              </a:lnSpc>
              <a:spcAft>
                <a:spcPts val="800"/>
              </a:spcAft>
            </a:pPr>
            <a:r>
              <a:rPr lang="fr-FR" sz="3000" dirty="0">
                <a:latin typeface="Calibri" panose="020F0502020204030204" pitchFamily="34" charset="0"/>
                <a:ea typeface="Calibri" panose="020F0502020204030204" pitchFamily="34" charset="0"/>
                <a:cs typeface="Times New Roman" panose="02020603050405020304" pitchFamily="18" charset="0"/>
              </a:rPr>
              <a:t>Profil des enfants </a:t>
            </a:r>
            <a:endParaRPr lang="fr-FR"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1576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5025" y="3234652"/>
            <a:ext cx="3107486" cy="595932"/>
          </a:xfrm>
          <a:prstGeom prst="rect">
            <a:avLst/>
          </a:prstGeom>
        </p:spPr>
        <p:txBody>
          <a:bodyPr wrap="square">
            <a:spAutoFit/>
          </a:bodyPr>
          <a:lstStyle/>
          <a:p>
            <a:pPr>
              <a:lnSpc>
                <a:spcPct val="107000"/>
              </a:lnSpc>
              <a:spcAft>
                <a:spcPts val="800"/>
              </a:spcAft>
            </a:pPr>
            <a:r>
              <a:rPr lang="fr-FR" sz="3200" b="1" dirty="0">
                <a:latin typeface="Calibri" panose="020F0502020204030204" pitchFamily="34" charset="0"/>
                <a:ea typeface="Calibri" panose="020F0502020204030204" pitchFamily="34" charset="0"/>
                <a:cs typeface="Times New Roman" panose="02020603050405020304" pitchFamily="18" charset="0"/>
              </a:rPr>
              <a:t>Les </a:t>
            </a:r>
            <a:r>
              <a:rPr lang="fr-FR" sz="3000" b="1" dirty="0">
                <a:latin typeface="Calibri" panose="020F0502020204030204" pitchFamily="34" charset="0"/>
                <a:ea typeface="Calibri" panose="020F0502020204030204" pitchFamily="34" charset="0"/>
                <a:cs typeface="Times New Roman" panose="02020603050405020304" pitchFamily="18" charset="0"/>
              </a:rPr>
              <a:t>implications</a:t>
            </a:r>
            <a:endParaRPr lang="fr-FR"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5748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0761" y="2738907"/>
            <a:ext cx="11741239" cy="2142186"/>
          </a:xfrm>
        </p:spPr>
        <p:txBody>
          <a:bodyPr>
            <a:noAutofit/>
          </a:bodyPr>
          <a:lstStyle/>
          <a:p>
            <a:pPr>
              <a:buFont typeface="Wingdings" panose="05000000000000000000" pitchFamily="2" charset="2"/>
              <a:buChar char="v"/>
            </a:pPr>
            <a:r>
              <a:rPr lang="fr-FR" sz="3000" b="1" dirty="0" smtClean="0">
                <a:latin typeface="Calibri" panose="020F0502020204030204" pitchFamily="34" charset="0"/>
                <a:cs typeface="Times New Roman" panose="02020603050405020304" pitchFamily="18" charset="0"/>
              </a:rPr>
              <a:t>Non respect des engagements par </a:t>
            </a:r>
            <a:r>
              <a:rPr lang="fr-FR" sz="3000" b="1" dirty="0">
                <a:latin typeface="Calibri" panose="020F0502020204030204" pitchFamily="34" charset="0"/>
                <a:cs typeface="Times New Roman" panose="02020603050405020304" pitchFamily="18" charset="0"/>
              </a:rPr>
              <a:t>rapport à la convention internationale </a:t>
            </a:r>
            <a:r>
              <a:rPr lang="fr-FR" sz="3000" b="1" dirty="0" smtClean="0">
                <a:latin typeface="Calibri" panose="020F0502020204030204" pitchFamily="34" charset="0"/>
                <a:cs typeface="Times New Roman" panose="02020603050405020304" pitchFamily="18" charset="0"/>
              </a:rPr>
              <a:t>relative aux  </a:t>
            </a:r>
            <a:r>
              <a:rPr lang="fr-FR" sz="3000" b="1" dirty="0">
                <a:latin typeface="Calibri" panose="020F0502020204030204" pitchFamily="34" charset="0"/>
                <a:cs typeface="Times New Roman" panose="02020603050405020304" pitchFamily="18" charset="0"/>
              </a:rPr>
              <a:t>droits de </a:t>
            </a:r>
            <a:r>
              <a:rPr lang="fr-FR" sz="3000" b="1" dirty="0" smtClean="0">
                <a:latin typeface="Calibri" panose="020F0502020204030204" pitchFamily="34" charset="0"/>
                <a:cs typeface="Times New Roman" panose="02020603050405020304" pitchFamily="18" charset="0"/>
              </a:rPr>
              <a:t>l’enfant</a:t>
            </a:r>
            <a:r>
              <a:rPr lang="fr-FR" sz="3000" dirty="0" smtClean="0">
                <a:latin typeface="Calibri" panose="020F0502020204030204" pitchFamily="34" charset="0"/>
                <a:cs typeface="Times New Roman" panose="02020603050405020304" pitchFamily="18" charset="0"/>
              </a:rPr>
              <a:t>.</a:t>
            </a:r>
            <a:endParaRPr lang="fr-FR" sz="30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4161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s jeunes enfants japonais - Photo : CC - Billa de Amsterdam, The Netherla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3195" y="953109"/>
            <a:ext cx="8779098" cy="58727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87133" y="0"/>
            <a:ext cx="9620518" cy="985270"/>
          </a:xfrm>
          <a:prstGeom prst="rect">
            <a:avLst/>
          </a:prstGeom>
        </p:spPr>
        <p:txBody>
          <a:bodyPr wrap="square">
            <a:spAutoFit/>
          </a:bodyPr>
          <a:lstStyle/>
          <a:p>
            <a:pPr>
              <a:lnSpc>
                <a:spcPct val="107000"/>
              </a:lnSpc>
              <a:spcAft>
                <a:spcPts val="800"/>
              </a:spcAft>
            </a:pPr>
            <a:r>
              <a:rPr lang="fr-FR" dirty="0">
                <a:latin typeface="Calibri" panose="020F0502020204030204" pitchFamily="34" charset="0"/>
                <a:ea typeface="Calibri" panose="020F0502020204030204" pitchFamily="34" charset="0"/>
                <a:cs typeface="Times New Roman" panose="02020603050405020304" pitchFamily="18" charset="0"/>
              </a:rPr>
              <a:t> </a:t>
            </a:r>
            <a:endParaRPr lang="fr-FR" sz="30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3000" b="1" dirty="0" smtClean="0">
                <a:latin typeface="Calibri" panose="020F0502020204030204" pitchFamily="34" charset="0"/>
                <a:ea typeface="Calibri" panose="020F0502020204030204" pitchFamily="34" charset="0"/>
                <a:cs typeface="Times New Roman" panose="02020603050405020304" pitchFamily="18" charset="0"/>
              </a:rPr>
              <a:t>Privation du droit à l’éducation et à l’égalité des chances.</a:t>
            </a:r>
            <a:endParaRPr lang="fr-FR"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1091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6980" y="3105835"/>
            <a:ext cx="10019764" cy="1015663"/>
          </a:xfrm>
          <a:prstGeom prst="rect">
            <a:avLst/>
          </a:prstGeom>
        </p:spPr>
        <p:txBody>
          <a:bodyPr wrap="square">
            <a:spAutoFit/>
          </a:bodyPr>
          <a:lstStyle/>
          <a:p>
            <a:r>
              <a:rPr lang="fr-FR" sz="3000" b="1" dirty="0">
                <a:latin typeface="Calibri" panose="020F0502020204030204" pitchFamily="34" charset="0"/>
                <a:cs typeface="Times New Roman" panose="02020603050405020304" pitchFamily="18" charset="0"/>
              </a:rPr>
              <a:t>Politiques nationales ou locales en matière de population et de développement peu solides.</a:t>
            </a:r>
          </a:p>
        </p:txBody>
      </p:sp>
      <p:sp>
        <p:nvSpPr>
          <p:cNvPr id="2" name="Rectangle 1"/>
          <p:cNvSpPr/>
          <p:nvPr/>
        </p:nvSpPr>
        <p:spPr>
          <a:xfrm>
            <a:off x="1596980" y="1215882"/>
            <a:ext cx="9194633" cy="954107"/>
          </a:xfrm>
          <a:prstGeom prst="rect">
            <a:avLst/>
          </a:prstGeom>
        </p:spPr>
        <p:txBody>
          <a:bodyPr wrap="none">
            <a:spAutoFit/>
          </a:bodyPr>
          <a:lstStyle/>
          <a:p>
            <a:r>
              <a:rPr lang="fr-FR" sz="2800" b="1" dirty="0" smtClean="0">
                <a:latin typeface="Calibri" panose="020F0502020204030204" pitchFamily="34" charset="0"/>
                <a:ea typeface="Times New Roman" panose="02020603050405020304" pitchFamily="18" charset="0"/>
              </a:rPr>
              <a:t>Entrave à la bonne gouvernance </a:t>
            </a:r>
            <a:r>
              <a:rPr lang="fr-FR" sz="2800" b="1" dirty="0">
                <a:latin typeface="Calibri" panose="020F0502020204030204" pitchFamily="34" charset="0"/>
                <a:ea typeface="Times New Roman" panose="02020603050405020304" pitchFamily="18" charset="0"/>
              </a:rPr>
              <a:t>et la démocratie, véritables </a:t>
            </a:r>
            <a:endParaRPr lang="fr-FR" sz="2800" b="1" dirty="0" smtClean="0">
              <a:latin typeface="Calibri" panose="020F0502020204030204" pitchFamily="34" charset="0"/>
              <a:ea typeface="Times New Roman" panose="02020603050405020304" pitchFamily="18" charset="0"/>
            </a:endParaRPr>
          </a:p>
          <a:p>
            <a:r>
              <a:rPr lang="fr-FR" sz="2800" b="1" dirty="0" smtClean="0">
                <a:latin typeface="Calibri" panose="020F0502020204030204" pitchFamily="34" charset="0"/>
                <a:ea typeface="Times New Roman" panose="02020603050405020304" pitchFamily="18" charset="0"/>
              </a:rPr>
              <a:t>moteurs </a:t>
            </a:r>
            <a:r>
              <a:rPr lang="fr-FR" sz="2800" b="1" dirty="0">
                <a:latin typeface="Calibri" panose="020F0502020204030204" pitchFamily="34" charset="0"/>
                <a:ea typeface="Times New Roman" panose="02020603050405020304" pitchFamily="18" charset="0"/>
              </a:rPr>
              <a:t>de la croissance et de l’émergence.</a:t>
            </a:r>
            <a:endParaRPr lang="fr-FR" sz="2800" b="1" dirty="0">
              <a:latin typeface="Calibri" panose="020F0502020204030204" pitchFamily="34" charset="0"/>
            </a:endParaRPr>
          </a:p>
        </p:txBody>
      </p:sp>
    </p:spTree>
    <p:extLst>
      <p:ext uri="{BB962C8B-B14F-4D97-AF65-F5344CB8AC3E}">
        <p14:creationId xmlns:p14="http://schemas.microsoft.com/office/powerpoint/2010/main" val="2754687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52293" y="2756079"/>
            <a:ext cx="6143223" cy="13780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3000" b="1" dirty="0">
                <a:latin typeface="Calibri" panose="020F0502020204030204" pitchFamily="34" charset="0"/>
                <a:ea typeface="Calibri" panose="020F0502020204030204" pitchFamily="34" charset="0"/>
                <a:cs typeface="Times New Roman" panose="02020603050405020304" pitchFamily="18" charset="0"/>
              </a:rPr>
              <a:t>Recommandations</a:t>
            </a:r>
            <a:endParaRPr lang="fr-FR" sz="3000" b="1" dirty="0"/>
          </a:p>
        </p:txBody>
      </p:sp>
    </p:spTree>
    <p:extLst>
      <p:ext uri="{BB962C8B-B14F-4D97-AF65-F5344CB8AC3E}">
        <p14:creationId xmlns:p14="http://schemas.microsoft.com/office/powerpoint/2010/main" val="1702983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195209"/>
            <a:ext cx="10174310" cy="1477328"/>
          </a:xfrm>
          <a:prstGeom prst="rect">
            <a:avLst/>
          </a:prstGeom>
        </p:spPr>
        <p:txBody>
          <a:bodyPr wrap="square">
            <a:spAutoFit/>
          </a:bodyPr>
          <a:lstStyle/>
          <a:p>
            <a:pPr>
              <a:buFont typeface="Wingdings" panose="05000000000000000000" pitchFamily="2" charset="2"/>
              <a:buChar char="v"/>
            </a:pPr>
            <a:r>
              <a:rPr lang="fr-FR" sz="3000" b="1" dirty="0">
                <a:latin typeface="Calibri" panose="020F0502020204030204" pitchFamily="34" charset="0"/>
                <a:cs typeface="Times New Roman" panose="02020603050405020304" pitchFamily="18" charset="0"/>
              </a:rPr>
              <a:t>Réviser certaines dispositions du code de la famille afin </a:t>
            </a:r>
            <a:r>
              <a:rPr lang="fr-FR" sz="3000" b="1" dirty="0" smtClean="0">
                <a:latin typeface="Calibri" panose="020F0502020204030204" pitchFamily="34" charset="0"/>
                <a:cs typeface="Times New Roman" panose="02020603050405020304" pitchFamily="18" charset="0"/>
              </a:rPr>
              <a:t>de mieux faciliter les </a:t>
            </a:r>
            <a:r>
              <a:rPr lang="fr-FR" sz="3000" b="1" dirty="0">
                <a:latin typeface="Calibri" panose="020F0502020204030204" pitchFamily="34" charset="0"/>
                <a:cs typeface="Times New Roman" panose="02020603050405020304" pitchFamily="18" charset="0"/>
              </a:rPr>
              <a:t>mamans </a:t>
            </a:r>
            <a:r>
              <a:rPr lang="fr-FR" sz="3000" b="1" dirty="0" smtClean="0">
                <a:latin typeface="Calibri" panose="020F0502020204030204" pitchFamily="34" charset="0"/>
                <a:cs typeface="Times New Roman" panose="02020603050405020304" pitchFamily="18" charset="0"/>
              </a:rPr>
              <a:t>célibataires à déclarer </a:t>
            </a:r>
            <a:r>
              <a:rPr lang="fr-FR" sz="3000" b="1" dirty="0">
                <a:latin typeface="Calibri" panose="020F0502020204030204" pitchFamily="34" charset="0"/>
                <a:cs typeface="Times New Roman" panose="02020603050405020304" pitchFamily="18" charset="0"/>
              </a:rPr>
              <a:t>leurs </a:t>
            </a:r>
            <a:r>
              <a:rPr lang="fr-FR" sz="3000" b="1" dirty="0" smtClean="0">
                <a:latin typeface="Calibri" panose="020F0502020204030204" pitchFamily="34" charset="0"/>
                <a:cs typeface="Times New Roman" panose="02020603050405020304" pitchFamily="18" charset="0"/>
              </a:rPr>
              <a:t>enfants.</a:t>
            </a:r>
            <a:endParaRPr lang="fr-FR" sz="3000" b="1" dirty="0">
              <a:latin typeface="Calibri" panose="020F0502020204030204" pitchFamily="34"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628" y="1235436"/>
            <a:ext cx="6229082" cy="4546242"/>
          </a:xfrm>
          <a:prstGeom prst="rect">
            <a:avLst/>
          </a:prstGeom>
          <a:noFill/>
          <a:ln>
            <a:noFill/>
          </a:ln>
          <a:effectLst>
            <a:outerShdw dist="35921" dir="2700000" algn="ctr" rotWithShape="0">
              <a:schemeClr val="bg2"/>
            </a:outerShdw>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004810" y="5781678"/>
            <a:ext cx="9740721" cy="954107"/>
          </a:xfrm>
          <a:prstGeom prst="rect">
            <a:avLst/>
          </a:prstGeom>
        </p:spPr>
        <p:txBody>
          <a:bodyPr wrap="square">
            <a:spAutoFit/>
          </a:bodyPr>
          <a:lstStyle/>
          <a:p>
            <a:pPr marL="342900" lvl="0" indent="-342900" algn="just">
              <a:spcAft>
                <a:spcPts val="1000"/>
              </a:spcAft>
              <a:buFont typeface="Wingdings" panose="05000000000000000000" pitchFamily="2" charset="2"/>
              <a:buChar char=""/>
            </a:pPr>
            <a:r>
              <a:rPr lang="fr-FR" sz="2800" b="1" dirty="0" smtClean="0">
                <a:latin typeface="Calibri" panose="020F0502020204030204" pitchFamily="34" charset="0"/>
                <a:ea typeface="Times New Roman" panose="02020603050405020304" pitchFamily="18" charset="0"/>
                <a:cs typeface="Times New Roman" panose="02020603050405020304" pitchFamily="18" charset="0"/>
              </a:rPr>
              <a:t>Réduire la proportion des </a:t>
            </a:r>
            <a:r>
              <a:rPr lang="fr-FR" sz="2800" b="1" dirty="0">
                <a:latin typeface="Calibri" panose="020F0502020204030204" pitchFamily="34" charset="0"/>
                <a:ea typeface="Times New Roman" panose="02020603050405020304" pitchFamily="18" charset="0"/>
                <a:cs typeface="Times New Roman" panose="02020603050405020304" pitchFamily="18" charset="0"/>
              </a:rPr>
              <a:t>enfants non enregistrés, par la promotion de l'enregistrement universel,  </a:t>
            </a:r>
            <a:endParaRPr lang="fr-FR" sz="2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599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2739" y="4515969"/>
            <a:ext cx="9453092" cy="1477328"/>
          </a:xfrm>
          <a:prstGeom prst="rect">
            <a:avLst/>
          </a:prstGeom>
        </p:spPr>
        <p:txBody>
          <a:bodyPr wrap="square">
            <a:spAutoFit/>
          </a:bodyPr>
          <a:lstStyle/>
          <a:p>
            <a:r>
              <a:rPr lang="fr-FR" sz="3000" b="1" dirty="0">
                <a:latin typeface="Calibri" panose="020F0502020204030204" pitchFamily="34" charset="0"/>
                <a:ea typeface="Times New Roman"/>
              </a:rPr>
              <a:t>Intensifier les actions de l’UNICEF et </a:t>
            </a:r>
            <a:r>
              <a:rPr lang="fr-FR" sz="3000" b="1" dirty="0" smtClean="0">
                <a:latin typeface="Calibri" panose="020F0502020204030204" pitchFamily="34" charset="0"/>
                <a:ea typeface="Times New Roman"/>
              </a:rPr>
              <a:t>Plan </a:t>
            </a:r>
            <a:r>
              <a:rPr lang="fr-FR" sz="3000" b="1" dirty="0">
                <a:latin typeface="Calibri" panose="020F0502020204030204" pitchFamily="34" charset="0"/>
                <a:ea typeface="Times New Roman"/>
              </a:rPr>
              <a:t>International en direction des enfants des milieux les plus défavorisés par le développement  programmes </a:t>
            </a:r>
            <a:r>
              <a:rPr lang="fr-FR" sz="3000" b="1" dirty="0" smtClean="0">
                <a:latin typeface="Calibri" panose="020F0502020204030204" pitchFamily="34" charset="0"/>
                <a:ea typeface="Times New Roman"/>
              </a:rPr>
              <a:t>intensif et inclusif.</a:t>
            </a:r>
            <a:endParaRPr lang="fr-FR" sz="3000" dirty="0">
              <a:latin typeface="Calibri" panose="020F0502020204030204" pitchFamily="34" charset="0"/>
            </a:endParaRPr>
          </a:p>
        </p:txBody>
      </p:sp>
      <p:sp>
        <p:nvSpPr>
          <p:cNvPr id="2" name="Rectangle 1"/>
          <p:cNvSpPr/>
          <p:nvPr/>
        </p:nvSpPr>
        <p:spPr>
          <a:xfrm>
            <a:off x="1622739" y="1590489"/>
            <a:ext cx="10355399" cy="523220"/>
          </a:xfrm>
          <a:prstGeom prst="rect">
            <a:avLst/>
          </a:prstGeom>
        </p:spPr>
        <p:txBody>
          <a:bodyPr wrap="none">
            <a:spAutoFit/>
          </a:bodyPr>
          <a:lstStyle/>
          <a:p>
            <a:r>
              <a:rPr lang="fr-FR" sz="2800" b="1" dirty="0" smtClean="0">
                <a:latin typeface="Calibri" panose="020F0502020204030204" pitchFamily="34" charset="0"/>
                <a:ea typeface="Times New Roman" panose="02020603050405020304" pitchFamily="18" charset="0"/>
              </a:rPr>
              <a:t>Valoriser </a:t>
            </a:r>
            <a:r>
              <a:rPr lang="fr-FR" sz="2800" b="1" dirty="0">
                <a:latin typeface="Calibri" panose="020F0502020204030204" pitchFamily="34" charset="0"/>
                <a:ea typeface="Times New Roman" panose="02020603050405020304" pitchFamily="18" charset="0"/>
              </a:rPr>
              <a:t>l'éducation des femmes et leur émancipation en particulier</a:t>
            </a:r>
            <a:endParaRPr lang="fr-FR" sz="2800" b="1" dirty="0">
              <a:latin typeface="Calibri" panose="020F0502020204030204" pitchFamily="34" charset="0"/>
            </a:endParaRPr>
          </a:p>
        </p:txBody>
      </p:sp>
    </p:spTree>
    <p:extLst>
      <p:ext uri="{BB962C8B-B14F-4D97-AF65-F5344CB8AC3E}">
        <p14:creationId xmlns:p14="http://schemas.microsoft.com/office/powerpoint/2010/main" val="1771997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775" y="216754"/>
            <a:ext cx="3579843" cy="564385"/>
          </a:xfrm>
          <a:prstGeom prst="rect">
            <a:avLst/>
          </a:prstGeom>
        </p:spPr>
        <p:txBody>
          <a:bodyPr wrap="square">
            <a:spAutoFit/>
          </a:bodyPr>
          <a:lstStyle/>
          <a:p>
            <a:pPr>
              <a:lnSpc>
                <a:spcPct val="107000"/>
              </a:lnSpc>
              <a:spcAft>
                <a:spcPts val="800"/>
              </a:spcAft>
            </a:pPr>
            <a:r>
              <a:rPr lang="fr-FR" sz="3000" dirty="0" smtClean="0">
                <a:latin typeface="Calibri" panose="020F0502020204030204" pitchFamily="34" charset="0"/>
                <a:ea typeface="Calibri" panose="020F0502020204030204" pitchFamily="34" charset="0"/>
                <a:cs typeface="Times" panose="02020603050405020304" pitchFamily="18" charset="0"/>
              </a:rPr>
              <a:t>Contexte</a:t>
            </a:r>
            <a:endParaRPr lang="fr-FR" sz="3000" dirty="0">
              <a:effectLst/>
              <a:latin typeface="Calibri" panose="020F0502020204030204" pitchFamily="34" charset="0"/>
              <a:ea typeface="Calibri" panose="020F0502020204030204" pitchFamily="34" charset="0"/>
              <a:cs typeface="Times" panose="02020603050405020304" pitchFamily="18" charset="0"/>
            </a:endParaRPr>
          </a:p>
        </p:txBody>
      </p:sp>
      <p:sp>
        <p:nvSpPr>
          <p:cNvPr id="5" name="Rectangle 4"/>
          <p:cNvSpPr/>
          <p:nvPr/>
        </p:nvSpPr>
        <p:spPr>
          <a:xfrm>
            <a:off x="162775" y="1442085"/>
            <a:ext cx="11758410" cy="4760278"/>
          </a:xfrm>
          <a:prstGeom prst="rect">
            <a:avLst/>
          </a:prstGeom>
        </p:spPr>
        <p:txBody>
          <a:bodyPr wrap="square">
            <a:spAutoFit/>
          </a:bodyPr>
          <a:lstStyle/>
          <a:p>
            <a:pPr algn="just">
              <a:lnSpc>
                <a:spcPct val="150000"/>
              </a:lnSpc>
              <a:spcAft>
                <a:spcPts val="1000"/>
              </a:spcAft>
            </a:pPr>
            <a:r>
              <a:rPr lang="fr-FR" sz="3000" b="1" dirty="0">
                <a:latin typeface="Calibri" panose="020F0502020204030204" pitchFamily="34" charset="0"/>
                <a:ea typeface="Times New Roman" panose="02020603050405020304" pitchFamily="18" charset="0"/>
                <a:cs typeface="Times New Roman" panose="02020603050405020304" pitchFamily="18" charset="0"/>
              </a:rPr>
              <a:t>Depuis des décennies, les pays en voie de développement de manière  générale et ceux de l’Afrique subsaharienne en particulier ont entrepris de profondes réformes de  modernisation de leur système d’état civil. C'est le cas du Sénégal où le gouvernement a investi de gros moyens pour l’amélioration du système d’état civil. </a:t>
            </a:r>
          </a:p>
          <a:p>
            <a:endParaRPr lang="fr-FR" sz="3200" dirty="0" smtClean="0">
              <a:latin typeface="Times" panose="02020603050405020304" pitchFamily="18" charset="0"/>
              <a:cs typeface="Times" panose="02020603050405020304" pitchFamily="18" charset="0"/>
            </a:endParaRPr>
          </a:p>
          <a:p>
            <a:endParaRPr lang="fr-FR" sz="3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920328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90706" y="3234652"/>
            <a:ext cx="1925527" cy="564385"/>
          </a:xfrm>
          <a:prstGeom prst="rect">
            <a:avLst/>
          </a:prstGeom>
        </p:spPr>
        <p:txBody>
          <a:bodyPr wrap="none">
            <a:spAutoFit/>
          </a:bodyPr>
          <a:lstStyle/>
          <a:p>
            <a:pPr>
              <a:lnSpc>
                <a:spcPct val="107000"/>
              </a:lnSpc>
              <a:spcAft>
                <a:spcPts val="800"/>
              </a:spcAft>
            </a:pPr>
            <a:r>
              <a:rPr lang="fr-FR" sz="3000" b="1" dirty="0">
                <a:latin typeface="Calibri" panose="020F0502020204030204" pitchFamily="34" charset="0"/>
                <a:ea typeface="Calibri" panose="020F0502020204030204" pitchFamily="34" charset="0"/>
                <a:cs typeface="Times New Roman" panose="02020603050405020304" pitchFamily="18" charset="0"/>
              </a:rPr>
              <a:t>Conclusion</a:t>
            </a:r>
            <a:endParaRPr lang="fr-FR"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2328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52281" y="953037"/>
            <a:ext cx="10174310" cy="52288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fr-FR" sz="3000" b="1" dirty="0">
                <a:latin typeface="Calibri" panose="020F0502020204030204" pitchFamily="34" charset="0"/>
                <a:cs typeface="Times New Roman" panose="02020603050405020304" pitchFamily="18" charset="0"/>
              </a:rPr>
              <a:t>Un bon enregistrement des naissance donne des informations détaillées sur </a:t>
            </a:r>
            <a:r>
              <a:rPr lang="fr-FR" sz="3000" b="1" dirty="0" smtClean="0">
                <a:latin typeface="Calibri" panose="020F0502020204030204" pitchFamily="34" charset="0"/>
                <a:cs typeface="Times New Roman" panose="02020603050405020304" pitchFamily="18" charset="0"/>
              </a:rPr>
              <a:t>la croissance de la </a:t>
            </a:r>
            <a:r>
              <a:rPr lang="fr-FR" sz="3000" b="1" dirty="0">
                <a:latin typeface="Calibri" panose="020F0502020204030204" pitchFamily="34" charset="0"/>
                <a:cs typeface="Times New Roman" panose="02020603050405020304" pitchFamily="18" charset="0"/>
              </a:rPr>
              <a:t>population à chaque niveau administratif et permet d’anticiper sur les questions de demande sociale, gage d’une émergence. Un système d’état civil fiable permet à l’Etat de disposer d’un capital humain de qualité capable d’acquérir les aptitudes et compétences nécessaires pour entreprendre, innover et s’insérer de manière harmonieuse dans le marché de l’emploi afin de relever les nombreux défis formulés dans le PSE. </a:t>
            </a:r>
          </a:p>
        </p:txBody>
      </p:sp>
    </p:spTree>
    <p:extLst>
      <p:ext uri="{BB962C8B-B14F-4D97-AF65-F5344CB8AC3E}">
        <p14:creationId xmlns:p14="http://schemas.microsoft.com/office/powerpoint/2010/main" val="3334600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399" y="1191775"/>
            <a:ext cx="10934164" cy="4175759"/>
          </a:xfrm>
          <a:prstGeom prst="rect">
            <a:avLst/>
          </a:prstGeom>
        </p:spPr>
        <p:txBody>
          <a:bodyPr wrap="square">
            <a:spAutoFit/>
          </a:bodyPr>
          <a:lstStyle/>
          <a:p>
            <a:pPr lvl="0" algn="just">
              <a:lnSpc>
                <a:spcPct val="150000"/>
              </a:lnSpc>
              <a:spcAft>
                <a:spcPts val="1000"/>
              </a:spcAft>
            </a:pPr>
            <a:r>
              <a:rPr lang="fr-FR" sz="3000" b="1"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Mais, en dépit des différentes réformes entreprises, les résultats obtenus jusque-là restent en deçà des attentes comme en témoigne le niveau des non enregistrés dans le reste du pays à travers les données issues des  Enquêtes Démographiques et de Santé 2014. Selon cette source 33,73% des enfants ne sont pas enregistrés à l’état civil.</a:t>
            </a:r>
          </a:p>
        </p:txBody>
      </p:sp>
    </p:spTree>
    <p:extLst>
      <p:ext uri="{BB962C8B-B14F-4D97-AF65-F5344CB8AC3E}">
        <p14:creationId xmlns:p14="http://schemas.microsoft.com/office/powerpoint/2010/main" val="3116718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5161" y="423654"/>
            <a:ext cx="10470524" cy="4939814"/>
          </a:xfrm>
          <a:prstGeom prst="rect">
            <a:avLst/>
          </a:prstGeom>
        </p:spPr>
        <p:txBody>
          <a:bodyPr wrap="square">
            <a:spAutoFit/>
          </a:bodyPr>
          <a:lstStyle/>
          <a:p>
            <a:pPr algn="just">
              <a:lnSpc>
                <a:spcPct val="150000"/>
              </a:lnSpc>
              <a:spcAft>
                <a:spcPts val="0"/>
              </a:spcAft>
            </a:pPr>
            <a:r>
              <a:rPr lang="fr-FR" sz="3000" b="1" dirty="0">
                <a:solidFill>
                  <a:srgbClr val="000000"/>
                </a:solidFill>
                <a:latin typeface="Calibri" panose="020F0502020204030204" pitchFamily="34" charset="0"/>
                <a:ea typeface="Calibri" panose="020F0502020204030204" pitchFamily="34" charset="0"/>
              </a:rPr>
              <a:t>Or, un état civil fiable présente  un double intérêt pour tout Etat moderne.  </a:t>
            </a:r>
          </a:p>
          <a:p>
            <a:pPr marL="342900" lvl="0" indent="-342900" algn="just">
              <a:lnSpc>
                <a:spcPct val="150000"/>
              </a:lnSpc>
              <a:spcAft>
                <a:spcPts val="1200"/>
              </a:spcAft>
              <a:buFont typeface="Wingdings" panose="05000000000000000000" pitchFamily="2" charset="2"/>
              <a:buChar char=""/>
            </a:pPr>
            <a:r>
              <a:rPr lang="fr-FR" sz="3000" b="1" dirty="0">
                <a:solidFill>
                  <a:srgbClr val="000000"/>
                </a:solidFill>
                <a:latin typeface="Calibri" panose="020F0502020204030204" pitchFamily="34" charset="0"/>
                <a:ea typeface="Calibri" panose="020F0502020204030204" pitchFamily="34" charset="0"/>
              </a:rPr>
              <a:t>Les données issues des registres d’état civil permettent aux planificateurs de disposer des éléments justifiant des propositions de réformes nationales ou locales en matière de politique de population et de développement, gage d’une émergence durable.</a:t>
            </a:r>
            <a:endParaRPr lang="fr-FR" sz="3000" b="1"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172750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0614" y="1093356"/>
            <a:ext cx="9994006" cy="3359061"/>
          </a:xfrm>
          <a:prstGeom prst="rect">
            <a:avLst/>
          </a:prstGeom>
        </p:spPr>
        <p:txBody>
          <a:bodyPr wrap="square">
            <a:spAutoFit/>
          </a:bodyPr>
          <a:lstStyle/>
          <a:p>
            <a:pPr marL="342900" lvl="0" indent="-342900" algn="just">
              <a:lnSpc>
                <a:spcPct val="150000"/>
              </a:lnSpc>
              <a:spcAft>
                <a:spcPts val="1200"/>
              </a:spcAft>
              <a:buFont typeface="Wingdings" panose="05000000000000000000" pitchFamily="2" charset="2"/>
              <a:buChar char=""/>
            </a:pPr>
            <a:r>
              <a:rPr lang="fr-FR" sz="2400" b="1" dirty="0">
                <a:solidFill>
                  <a:srgbClr val="000000"/>
                </a:solidFill>
                <a:latin typeface="Calibri" panose="020F0502020204030204" pitchFamily="34" charset="0"/>
                <a:ea typeface="Calibri" panose="020F0502020204030204" pitchFamily="34" charset="0"/>
              </a:rPr>
              <a:t>donne des informations détaillées sur la croissance démographique à chaque niveau administratif et permet à l’Etat d’apprécier non seulement les tendances générales de la fécondité, de la mortalité et de la nuptialité, mais aussi de les différencier selon les groupes de population et les niveaux administratifs afin d’anticiper sur les problèmes liés à la demande sociale. </a:t>
            </a:r>
            <a:endParaRPr lang="fr-FR" sz="2400" b="1"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043849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747" y="720075"/>
            <a:ext cx="1644425" cy="553998"/>
          </a:xfrm>
          <a:prstGeom prst="rect">
            <a:avLst/>
          </a:prstGeom>
        </p:spPr>
        <p:txBody>
          <a:bodyPr wrap="none">
            <a:spAutoFit/>
          </a:bodyPr>
          <a:lstStyle/>
          <a:p>
            <a:r>
              <a:rPr lang="fr-FR" sz="3000" b="1" dirty="0">
                <a:latin typeface="Calibri" panose="020F0502020204030204" pitchFamily="34" charset="0"/>
                <a:ea typeface="Calibri" panose="020F0502020204030204" pitchFamily="34" charset="0"/>
                <a:cs typeface="Times New Roman" panose="02020603050405020304" pitchFamily="18" charset="0"/>
              </a:rPr>
              <a:t>OBJECTIF</a:t>
            </a:r>
            <a:endParaRPr lang="fr-FR" sz="3000" dirty="0">
              <a:latin typeface="Calibri" panose="020F0502020204030204" pitchFamily="34" charset="0"/>
            </a:endParaRPr>
          </a:p>
        </p:txBody>
      </p:sp>
      <p:sp>
        <p:nvSpPr>
          <p:cNvPr id="6" name="Pentagone 5"/>
          <p:cNvSpPr/>
          <p:nvPr/>
        </p:nvSpPr>
        <p:spPr>
          <a:xfrm>
            <a:off x="1374305" y="1189789"/>
            <a:ext cx="9418191" cy="1695079"/>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lnSpc>
                <a:spcPct val="107000"/>
              </a:lnSpc>
              <a:spcAft>
                <a:spcPts val="800"/>
              </a:spcAft>
              <a:buFont typeface="Wingdings" panose="05000000000000000000" pitchFamily="2" charset="2"/>
              <a:buChar char="v"/>
            </a:pPr>
            <a:r>
              <a:rPr lang="fr-FR" sz="3000" b="1" dirty="0">
                <a:latin typeface="Calibri" panose="020F0502020204030204" pitchFamily="34" charset="0"/>
                <a:ea typeface="Calibri" panose="020F0502020204030204" pitchFamily="34" charset="0"/>
                <a:cs typeface="Times" panose="02020603050405020304" pitchFamily="18" charset="0"/>
              </a:rPr>
              <a:t>identifier les facteurs qui sous-tendent le non enregistrement des naissances au niveau des régions</a:t>
            </a:r>
          </a:p>
        </p:txBody>
      </p:sp>
      <p:sp>
        <p:nvSpPr>
          <p:cNvPr id="7" name="Pentagone 6"/>
          <p:cNvSpPr/>
          <p:nvPr/>
        </p:nvSpPr>
        <p:spPr>
          <a:xfrm>
            <a:off x="1374305" y="3860832"/>
            <a:ext cx="9418191" cy="1625568"/>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lnSpc>
                <a:spcPct val="107000"/>
              </a:lnSpc>
              <a:spcAft>
                <a:spcPts val="800"/>
              </a:spcAft>
              <a:buFont typeface="Wingdings" panose="05000000000000000000" pitchFamily="2" charset="2"/>
              <a:buChar char="v"/>
            </a:pPr>
            <a:r>
              <a:rPr lang="fr-FR" sz="3000" b="1" dirty="0">
                <a:latin typeface="Calibri" panose="020F0502020204030204" pitchFamily="34" charset="0"/>
                <a:ea typeface="Calibri" panose="020F0502020204030204" pitchFamily="34" charset="0"/>
                <a:cs typeface="Times" panose="02020603050405020304" pitchFamily="18" charset="0"/>
              </a:rPr>
              <a:t>corriger les disparités constatées en vue de pouvoir </a:t>
            </a:r>
            <a:r>
              <a:rPr lang="fr-FR" sz="3000" b="1" dirty="0" smtClean="0">
                <a:latin typeface="Calibri" panose="020F0502020204030204" pitchFamily="34" charset="0"/>
                <a:ea typeface="Calibri" panose="020F0502020204030204" pitchFamily="34" charset="0"/>
                <a:cs typeface="Times" panose="02020603050405020304" pitchFamily="18" charset="0"/>
              </a:rPr>
              <a:t>capturer </a:t>
            </a:r>
            <a:r>
              <a:rPr lang="fr-FR" sz="3000" b="1" dirty="0">
                <a:latin typeface="Calibri" panose="020F0502020204030204" pitchFamily="34" charset="0"/>
                <a:ea typeface="Calibri" panose="020F0502020204030204" pitchFamily="34" charset="0"/>
                <a:cs typeface="Times" panose="02020603050405020304" pitchFamily="18" charset="0"/>
              </a:rPr>
              <a:t>le dividende démographique.</a:t>
            </a:r>
          </a:p>
        </p:txBody>
      </p:sp>
    </p:spTree>
    <p:extLst>
      <p:ext uri="{BB962C8B-B14F-4D97-AF65-F5344CB8AC3E}">
        <p14:creationId xmlns:p14="http://schemas.microsoft.com/office/powerpoint/2010/main" val="2433894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e 5"/>
          <p:cNvSpPr/>
          <p:nvPr/>
        </p:nvSpPr>
        <p:spPr>
          <a:xfrm>
            <a:off x="1700011" y="1056067"/>
            <a:ext cx="10200068" cy="1571223"/>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3000" dirty="0">
                <a:latin typeface="Calibri" panose="020F0502020204030204" pitchFamily="34" charset="0"/>
                <a:cs typeface="Times" panose="02020603050405020304" pitchFamily="18" charset="0"/>
              </a:rPr>
              <a:t>Permet </a:t>
            </a:r>
            <a:r>
              <a:rPr lang="fr-FR" sz="3000" dirty="0" smtClean="0">
                <a:latin typeface="Calibri" panose="020F0502020204030204" pitchFamily="34" charset="0"/>
                <a:cs typeface="Times" panose="02020603050405020304" pitchFamily="18" charset="0"/>
              </a:rPr>
              <a:t>au gouvernement d’orienter sa </a:t>
            </a:r>
            <a:r>
              <a:rPr lang="fr-FR" sz="3000" dirty="0">
                <a:latin typeface="Calibri" panose="020F0502020204030204" pitchFamily="34" charset="0"/>
                <a:cs typeface="Times" panose="02020603050405020304" pitchFamily="18" charset="0"/>
              </a:rPr>
              <a:t>politiques de développement pour le bien-être de l’enfant.</a:t>
            </a:r>
            <a:endParaRPr lang="fr-FR" sz="3000" dirty="0"/>
          </a:p>
        </p:txBody>
      </p:sp>
      <p:sp>
        <p:nvSpPr>
          <p:cNvPr id="7" name="Pentagone 6"/>
          <p:cNvSpPr/>
          <p:nvPr/>
        </p:nvSpPr>
        <p:spPr>
          <a:xfrm>
            <a:off x="1700012" y="4362666"/>
            <a:ext cx="10200068" cy="1571223"/>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a:defRPr/>
            </a:pPr>
            <a:r>
              <a:rPr lang="fr-FR" sz="3000" dirty="0" smtClean="0">
                <a:latin typeface="Calibri" panose="020F0502020204030204" pitchFamily="34" charset="0"/>
                <a:ea typeface="Calibri" panose="020F0502020204030204" pitchFamily="34" charset="0"/>
                <a:cs typeface="Times New Roman" pitchFamily="18" charset="0"/>
              </a:rPr>
              <a:t>Contribue  à l’amélioration des connaissances du non enregistrement pour corriger les disparités. </a:t>
            </a:r>
            <a:endParaRPr lang="fr-FR" sz="3000" dirty="0">
              <a:solidFill>
                <a:sysClr val="windowText" lastClr="000000"/>
              </a:solidFill>
              <a:latin typeface="Calibri" panose="020F0502020204030204" pitchFamily="34" charset="0"/>
              <a:cs typeface="Times" pitchFamily="18" charset="0"/>
            </a:endParaRPr>
          </a:p>
        </p:txBody>
      </p:sp>
      <p:sp>
        <p:nvSpPr>
          <p:cNvPr id="9" name="Rectangle 8"/>
          <p:cNvSpPr/>
          <p:nvPr/>
        </p:nvSpPr>
        <p:spPr>
          <a:xfrm>
            <a:off x="362553" y="295072"/>
            <a:ext cx="2943370" cy="553998"/>
          </a:xfrm>
          <a:prstGeom prst="rect">
            <a:avLst/>
          </a:prstGeom>
        </p:spPr>
        <p:txBody>
          <a:bodyPr wrap="none">
            <a:spAutoFit/>
          </a:bodyPr>
          <a:lstStyle/>
          <a:p>
            <a:r>
              <a:rPr lang="fr-FR" sz="3000" b="1" dirty="0">
                <a:latin typeface="Calibri" panose="020F0502020204030204" pitchFamily="34" charset="0"/>
                <a:ea typeface="Calibri" panose="020F0502020204030204" pitchFamily="34" charset="0"/>
                <a:cs typeface="Times New Roman" panose="02020603050405020304" pitchFamily="18" charset="0"/>
              </a:rPr>
              <a:t>Intérêt de l’étude</a:t>
            </a:r>
            <a:endParaRPr lang="fr-FR" sz="3000" b="1" dirty="0"/>
          </a:p>
        </p:txBody>
      </p:sp>
    </p:spTree>
    <p:extLst>
      <p:ext uri="{BB962C8B-B14F-4D97-AF65-F5344CB8AC3E}">
        <p14:creationId xmlns:p14="http://schemas.microsoft.com/office/powerpoint/2010/main" val="838438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e 3"/>
          <p:cNvSpPr/>
          <p:nvPr/>
        </p:nvSpPr>
        <p:spPr>
          <a:xfrm>
            <a:off x="2625143" y="1056067"/>
            <a:ext cx="6956738" cy="1571223"/>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marL="571500" indent="-571500">
              <a:lnSpc>
                <a:spcPct val="107000"/>
              </a:lnSpc>
              <a:spcAft>
                <a:spcPts val="800"/>
              </a:spcAft>
              <a:buFont typeface="Wingdings" panose="05000000000000000000" pitchFamily="2" charset="2"/>
              <a:buChar char="v"/>
              <a:tabLst>
                <a:tab pos="2194560" algn="l"/>
              </a:tabLst>
            </a:pPr>
            <a:r>
              <a:rPr lang="fr-FR" sz="3000" dirty="0">
                <a:latin typeface="Calibri" panose="020F0502020204030204" pitchFamily="34" charset="0"/>
                <a:ea typeface="Calibri" panose="020F0502020204030204" pitchFamily="34" charset="0"/>
                <a:cs typeface="Times" panose="02020603050405020304" pitchFamily="18" charset="0"/>
              </a:rPr>
              <a:t>Analyse </a:t>
            </a:r>
            <a:r>
              <a:rPr lang="fr-FR" sz="3000" dirty="0" smtClean="0">
                <a:latin typeface="Calibri" panose="020F0502020204030204" pitchFamily="34" charset="0"/>
                <a:ea typeface="Calibri" panose="020F0502020204030204" pitchFamily="34" charset="0"/>
                <a:cs typeface="Times" panose="02020603050405020304" pitchFamily="18" charset="0"/>
              </a:rPr>
              <a:t>descriptive</a:t>
            </a:r>
            <a:endParaRPr lang="fr-FR" sz="3000" dirty="0">
              <a:latin typeface="Calibri" panose="020F0502020204030204" pitchFamily="34" charset="0"/>
              <a:ea typeface="Calibri" panose="020F0502020204030204" pitchFamily="34" charset="0"/>
              <a:cs typeface="Times" panose="02020603050405020304" pitchFamily="18" charset="0"/>
            </a:endParaRPr>
          </a:p>
        </p:txBody>
      </p:sp>
      <p:sp>
        <p:nvSpPr>
          <p:cNvPr id="5" name="Pentagone 4"/>
          <p:cNvSpPr/>
          <p:nvPr/>
        </p:nvSpPr>
        <p:spPr>
          <a:xfrm>
            <a:off x="2625143" y="4505460"/>
            <a:ext cx="6956738" cy="1571223"/>
          </a:xfrm>
          <a:prstGeom prst="homePlate">
            <a:avLst/>
          </a:prstGeom>
        </p:spPr>
        <p:style>
          <a:lnRef idx="2">
            <a:schemeClr val="accent6"/>
          </a:lnRef>
          <a:fillRef idx="1">
            <a:schemeClr val="lt1"/>
          </a:fillRef>
          <a:effectRef idx="0">
            <a:schemeClr val="accent6"/>
          </a:effectRef>
          <a:fontRef idx="minor">
            <a:schemeClr val="dk1"/>
          </a:fontRef>
        </p:style>
        <p:txBody>
          <a:bodyPr rtlCol="0" anchor="ctr"/>
          <a:lstStyle/>
          <a:p>
            <a:pPr marL="571500" indent="-571500">
              <a:lnSpc>
                <a:spcPct val="107000"/>
              </a:lnSpc>
              <a:spcAft>
                <a:spcPts val="800"/>
              </a:spcAft>
              <a:buFont typeface="Wingdings" panose="05000000000000000000" pitchFamily="2" charset="2"/>
              <a:buChar char="v"/>
              <a:tabLst>
                <a:tab pos="2194560" algn="l"/>
              </a:tabLst>
            </a:pPr>
            <a:r>
              <a:rPr lang="fr-FR" sz="3000" dirty="0">
                <a:latin typeface="Calibri" panose="020F0502020204030204" pitchFamily="34" charset="0"/>
                <a:ea typeface="Calibri" panose="020F0502020204030204" pitchFamily="34" charset="0"/>
                <a:cs typeface="Times" panose="02020603050405020304" pitchFamily="18" charset="0"/>
              </a:rPr>
              <a:t>Analyse explicative par la méthode logistique binaire </a:t>
            </a:r>
          </a:p>
        </p:txBody>
      </p:sp>
      <p:sp>
        <p:nvSpPr>
          <p:cNvPr id="2" name="Rectangle 1"/>
          <p:cNvSpPr/>
          <p:nvPr/>
        </p:nvSpPr>
        <p:spPr>
          <a:xfrm>
            <a:off x="4130885" y="130844"/>
            <a:ext cx="3879774" cy="586314"/>
          </a:xfrm>
          <a:prstGeom prst="rect">
            <a:avLst/>
          </a:prstGeom>
        </p:spPr>
        <p:txBody>
          <a:bodyPr wrap="square">
            <a:spAutoFit/>
          </a:bodyPr>
          <a:lstStyle/>
          <a:p>
            <a:pPr>
              <a:lnSpc>
                <a:spcPct val="107000"/>
              </a:lnSpc>
              <a:spcAft>
                <a:spcPts val="800"/>
              </a:spcAft>
            </a:pPr>
            <a:r>
              <a:rPr lang="fr-FR" sz="3000" b="1" dirty="0">
                <a:latin typeface="Calibri" panose="020F0502020204030204" pitchFamily="34" charset="0"/>
                <a:ea typeface="Calibri" panose="020F0502020204030204" pitchFamily="34" charset="0"/>
                <a:cs typeface="Times New Roman" panose="02020603050405020304" pitchFamily="18" charset="0"/>
              </a:rPr>
              <a:t>METHODES D’ANALYSE</a:t>
            </a:r>
            <a:endParaRPr lang="fr-FR" sz="30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126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99" y="2962141"/>
            <a:ext cx="5679583" cy="12234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07000"/>
              </a:lnSpc>
              <a:spcAft>
                <a:spcPts val="800"/>
              </a:spcAft>
            </a:pPr>
            <a:r>
              <a:rPr lang="fr-FR" sz="3000" b="1" dirty="0">
                <a:latin typeface="Calibri" panose="020F0502020204030204" pitchFamily="34" charset="0"/>
                <a:ea typeface="Calibri" panose="020F0502020204030204" pitchFamily="34" charset="0"/>
                <a:cs typeface="Times New Roman" panose="02020603050405020304" pitchFamily="18" charset="0"/>
              </a:rPr>
              <a:t>Principaux résultats</a:t>
            </a:r>
          </a:p>
        </p:txBody>
      </p:sp>
    </p:spTree>
    <p:extLst>
      <p:ext uri="{BB962C8B-B14F-4D97-AF65-F5344CB8AC3E}">
        <p14:creationId xmlns:p14="http://schemas.microsoft.com/office/powerpoint/2010/main" val="1479580342"/>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397</TotalTime>
  <Words>601</Words>
  <Application>Microsoft Office PowerPoint</Application>
  <PresentationFormat>Grand écran</PresentationFormat>
  <Paragraphs>88</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Arial</vt:lpstr>
      <vt:lpstr>Calibri</vt:lpstr>
      <vt:lpstr>Century Gothic</vt:lpstr>
      <vt:lpstr>Times</vt:lpstr>
      <vt:lpstr>Times New Roman</vt:lpstr>
      <vt:lpstr>Wingdings</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DDCH</dc:creator>
  <cp:lastModifiedBy>DDCH</cp:lastModifiedBy>
  <cp:revision>32</cp:revision>
  <dcterms:created xsi:type="dcterms:W3CDTF">2016-02-21T18:20:20Z</dcterms:created>
  <dcterms:modified xsi:type="dcterms:W3CDTF">2016-06-23T09:15:51Z</dcterms:modified>
</cp:coreProperties>
</file>