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2.xml" ContentType="application/vnd.openxmlformats-officedocument.presentationml.comments+xml"/>
  <Override PartName="/ppt/charts/chart1.xml" ContentType="application/vnd.openxmlformats-officedocument.drawingml.chart+xml"/>
  <Override PartName="/ppt/drawings/drawing1.xml" ContentType="application/vnd.openxmlformats-officedocument.drawingml.chartshapes+xml"/>
  <Override PartName="/ppt/comments/comment3.xml" ContentType="application/vnd.openxmlformats-officedocument.presentationml.comments+xml"/>
  <Override PartName="/ppt/charts/chart2.xml" ContentType="application/vnd.openxmlformats-officedocument.drawingml.chart+xml"/>
  <Override PartName="/ppt/drawings/drawing2.xml" ContentType="application/vnd.openxmlformats-officedocument.drawingml.chartshapes+xml"/>
  <Override PartName="/ppt/comments/comment4.xml" ContentType="application/vnd.openxmlformats-officedocument.presentationml.comments+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comments/comment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4"/>
  </p:notesMasterIdLst>
  <p:sldIdLst>
    <p:sldId id="256" r:id="rId2"/>
    <p:sldId id="257" r:id="rId3"/>
    <p:sldId id="258" r:id="rId4"/>
    <p:sldId id="272" r:id="rId5"/>
    <p:sldId id="274" r:id="rId6"/>
    <p:sldId id="270" r:id="rId7"/>
    <p:sldId id="265" r:id="rId8"/>
    <p:sldId id="275" r:id="rId9"/>
    <p:sldId id="269" r:id="rId10"/>
    <p:sldId id="277" r:id="rId11"/>
    <p:sldId id="262" r:id="rId12"/>
    <p:sldId id="271"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neral laptop Login" initials="GlL" lastIdx="5" clrIdx="0">
    <p:extLst>
      <p:ext uri="{19B8F6BF-5375-455C-9EA6-DF929625EA0E}">
        <p15:presenceInfo xmlns:p15="http://schemas.microsoft.com/office/powerpoint/2012/main" userId="S-1-5-21-94512158-1502817275-145704350-11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434" autoAdjust="0"/>
  </p:normalViewPr>
  <p:slideViewPr>
    <p:cSldViewPr snapToGrid="0">
      <p:cViewPr varScale="1">
        <p:scale>
          <a:sx n="67" d="100"/>
          <a:sy n="67" d="100"/>
        </p:scale>
        <p:origin x="64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ser\AppData\Roaming\Microsoft\Excel\NTA_GENDER%202011%20(version%201).xlsb"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user\AppData\Roaming\Microsoft\Excel\NTA_GENDER%202011%20(version%201).xlsb"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SSIER%2028092015\NTTA_Prod-Cons_rev.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SSIER%2028092015\NTTA_Prod-Cons_rev.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Users\DRAMANI\Desktop\CWW\Travail_domest_new_ntta4.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84824846465127"/>
          <c:y val="4.3379798283722626E-2"/>
          <c:w val="0.85191466285607564"/>
          <c:h val="0.858738305695256"/>
        </c:manualLayout>
      </c:layout>
      <c:lineChart>
        <c:grouping val="standard"/>
        <c:varyColors val="0"/>
        <c:ser>
          <c:idx val="0"/>
          <c:order val="0"/>
          <c:tx>
            <c:strRef>
              <c:f>Newnta_gender!$Q$2</c:f>
              <c:strCache>
                <c:ptCount val="1"/>
                <c:pt idx="0">
                  <c:v>C(a,M)</c:v>
                </c:pt>
              </c:strCache>
            </c:strRef>
          </c:tx>
          <c:spPr>
            <a:ln w="76200">
              <a:solidFill>
                <a:srgbClr val="0070C0"/>
              </a:solidFill>
              <a:prstDash val="solid"/>
            </a:ln>
          </c:spPr>
          <c:marker>
            <c:symbol val="none"/>
          </c:marker>
          <c:val>
            <c:numRef>
              <c:f>Newnta_gender!$Q$3:$Q$93</c:f>
              <c:numCache>
                <c:formatCode>General</c:formatCode>
                <c:ptCount val="91"/>
                <c:pt idx="0">
                  <c:v>250979.80485078733</c:v>
                </c:pt>
                <c:pt idx="1">
                  <c:v>263855.60366899526</c:v>
                </c:pt>
                <c:pt idx="2">
                  <c:v>276033.4547035867</c:v>
                </c:pt>
                <c:pt idx="3">
                  <c:v>289064.43936692702</c:v>
                </c:pt>
                <c:pt idx="4">
                  <c:v>304439.39926392137</c:v>
                </c:pt>
                <c:pt idx="5">
                  <c:v>321332.95775613171</c:v>
                </c:pt>
                <c:pt idx="6">
                  <c:v>341195.5012356111</c:v>
                </c:pt>
                <c:pt idx="7">
                  <c:v>361694.78821636451</c:v>
                </c:pt>
                <c:pt idx="8">
                  <c:v>382059.82911162206</c:v>
                </c:pt>
                <c:pt idx="9">
                  <c:v>402391.15777441015</c:v>
                </c:pt>
                <c:pt idx="10">
                  <c:v>421889.36208734155</c:v>
                </c:pt>
                <c:pt idx="11">
                  <c:v>442197.49228252959</c:v>
                </c:pt>
                <c:pt idx="12">
                  <c:v>463677.31721123308</c:v>
                </c:pt>
                <c:pt idx="13">
                  <c:v>485760.53883780079</c:v>
                </c:pt>
                <c:pt idx="14">
                  <c:v>509164.41450859752</c:v>
                </c:pt>
                <c:pt idx="15">
                  <c:v>534060.98928150698</c:v>
                </c:pt>
                <c:pt idx="16">
                  <c:v>559586.53241481865</c:v>
                </c:pt>
                <c:pt idx="17">
                  <c:v>584223.01888704929</c:v>
                </c:pt>
                <c:pt idx="18">
                  <c:v>605811.25321865454</c:v>
                </c:pt>
                <c:pt idx="19">
                  <c:v>622871.55556376802</c:v>
                </c:pt>
                <c:pt idx="20">
                  <c:v>636173.38642296719</c:v>
                </c:pt>
                <c:pt idx="21">
                  <c:v>647645.41284239606</c:v>
                </c:pt>
                <c:pt idx="22">
                  <c:v>655241.25190042425</c:v>
                </c:pt>
                <c:pt idx="23">
                  <c:v>657860.55297162139</c:v>
                </c:pt>
                <c:pt idx="24">
                  <c:v>656084.47424517164</c:v>
                </c:pt>
                <c:pt idx="25">
                  <c:v>649688.21398563578</c:v>
                </c:pt>
                <c:pt idx="26">
                  <c:v>638976.96246027562</c:v>
                </c:pt>
                <c:pt idx="27">
                  <c:v>624355.06355420512</c:v>
                </c:pt>
                <c:pt idx="28">
                  <c:v>607798.36549921718</c:v>
                </c:pt>
                <c:pt idx="29">
                  <c:v>591674.66995212412</c:v>
                </c:pt>
                <c:pt idx="30">
                  <c:v>576470.18795862142</c:v>
                </c:pt>
                <c:pt idx="31">
                  <c:v>563125.59806721809</c:v>
                </c:pt>
                <c:pt idx="32">
                  <c:v>550068.50785791478</c:v>
                </c:pt>
                <c:pt idx="33">
                  <c:v>540389.01021027367</c:v>
                </c:pt>
                <c:pt idx="34">
                  <c:v>534542.03278162389</c:v>
                </c:pt>
                <c:pt idx="35">
                  <c:v>535879.67755837808</c:v>
                </c:pt>
                <c:pt idx="36">
                  <c:v>533618.10930583999</c:v>
                </c:pt>
                <c:pt idx="37">
                  <c:v>530835.51784798095</c:v>
                </c:pt>
                <c:pt idx="38">
                  <c:v>529360.77190889756</c:v>
                </c:pt>
                <c:pt idx="39">
                  <c:v>530939.73159760563</c:v>
                </c:pt>
                <c:pt idx="40">
                  <c:v>531652.70888286666</c:v>
                </c:pt>
                <c:pt idx="41">
                  <c:v>532318.78522534575</c:v>
                </c:pt>
                <c:pt idx="42">
                  <c:v>533019.60486504831</c:v>
                </c:pt>
                <c:pt idx="43">
                  <c:v>534436.54334669106</c:v>
                </c:pt>
                <c:pt idx="44">
                  <c:v>537902.61959425884</c:v>
                </c:pt>
                <c:pt idx="45">
                  <c:v>541264.74707218423</c:v>
                </c:pt>
                <c:pt idx="46">
                  <c:v>543932.70037424786</c:v>
                </c:pt>
                <c:pt idx="47">
                  <c:v>546094.88501660689</c:v>
                </c:pt>
                <c:pt idx="48">
                  <c:v>547899.41320637218</c:v>
                </c:pt>
                <c:pt idx="49">
                  <c:v>551022.33083413623</c:v>
                </c:pt>
                <c:pt idx="50">
                  <c:v>555154.66721912578</c:v>
                </c:pt>
                <c:pt idx="51">
                  <c:v>560165.62232049683</c:v>
                </c:pt>
                <c:pt idx="52">
                  <c:v>564019.0625307546</c:v>
                </c:pt>
                <c:pt idx="53">
                  <c:v>567933.51241459837</c:v>
                </c:pt>
                <c:pt idx="54">
                  <c:v>572005.59358368663</c:v>
                </c:pt>
                <c:pt idx="55">
                  <c:v>573995.83070561697</c:v>
                </c:pt>
                <c:pt idx="56">
                  <c:v>576298.92004968354</c:v>
                </c:pt>
                <c:pt idx="57">
                  <c:v>578884.19542596955</c:v>
                </c:pt>
                <c:pt idx="58">
                  <c:v>581284.31593649357</c:v>
                </c:pt>
                <c:pt idx="59">
                  <c:v>583798.36281890352</c:v>
                </c:pt>
                <c:pt idx="60">
                  <c:v>584683.79575980862</c:v>
                </c:pt>
                <c:pt idx="61">
                  <c:v>585652.01897710655</c:v>
                </c:pt>
                <c:pt idx="62">
                  <c:v>587089.80170543073</c:v>
                </c:pt>
                <c:pt idx="63">
                  <c:v>588933.71835882787</c:v>
                </c:pt>
                <c:pt idx="64">
                  <c:v>590359.1462919882</c:v>
                </c:pt>
                <c:pt idx="65">
                  <c:v>591500.91767273098</c:v>
                </c:pt>
                <c:pt idx="66">
                  <c:v>592738.88861878403</c:v>
                </c:pt>
                <c:pt idx="67">
                  <c:v>592504.02528037154</c:v>
                </c:pt>
                <c:pt idx="68">
                  <c:v>593687.63265233708</c:v>
                </c:pt>
                <c:pt idx="69">
                  <c:v>595648.69393701549</c:v>
                </c:pt>
                <c:pt idx="70">
                  <c:v>596588.70093519078</c:v>
                </c:pt>
                <c:pt idx="71">
                  <c:v>599153.6103812838</c:v>
                </c:pt>
                <c:pt idx="72">
                  <c:v>595466.67208640079</c:v>
                </c:pt>
                <c:pt idx="73">
                  <c:v>591025.15303900908</c:v>
                </c:pt>
                <c:pt idx="74">
                  <c:v>585603.83034865127</c:v>
                </c:pt>
                <c:pt idx="75">
                  <c:v>581068.07542160049</c:v>
                </c:pt>
                <c:pt idx="76">
                  <c:v>575717.61198581208</c:v>
                </c:pt>
                <c:pt idx="77">
                  <c:v>570476.44664137729</c:v>
                </c:pt>
                <c:pt idx="78">
                  <c:v>565537.81440429459</c:v>
                </c:pt>
                <c:pt idx="79">
                  <c:v>562708.73431867384</c:v>
                </c:pt>
                <c:pt idx="80">
                  <c:v>559134.95674278797</c:v>
                </c:pt>
                <c:pt idx="81">
                  <c:v>555875.11630993593</c:v>
                </c:pt>
                <c:pt idx="82">
                  <c:v>553147.17182052194</c:v>
                </c:pt>
                <c:pt idx="83">
                  <c:v>550388.53678361385</c:v>
                </c:pt>
                <c:pt idx="84">
                  <c:v>552422.4275679643</c:v>
                </c:pt>
                <c:pt idx="85">
                  <c:v>552218.88208371133</c:v>
                </c:pt>
                <c:pt idx="86">
                  <c:v>552311.59010161564</c:v>
                </c:pt>
                <c:pt idx="87">
                  <c:v>552379.44881039276</c:v>
                </c:pt>
                <c:pt idx="88">
                  <c:v>551501.97232790862</c:v>
                </c:pt>
                <c:pt idx="89">
                  <c:v>550968.19646929658</c:v>
                </c:pt>
                <c:pt idx="90">
                  <c:v>549326.94426453603</c:v>
                </c:pt>
              </c:numCache>
            </c:numRef>
          </c:val>
          <c:smooth val="0"/>
        </c:ser>
        <c:ser>
          <c:idx val="2"/>
          <c:order val="1"/>
          <c:tx>
            <c:strRef>
              <c:f>Newnta_gender!$W$2</c:f>
              <c:strCache>
                <c:ptCount val="1"/>
                <c:pt idx="0">
                  <c:v>YL(a,M)</c:v>
                </c:pt>
              </c:strCache>
            </c:strRef>
          </c:tx>
          <c:spPr>
            <a:ln w="76200"/>
          </c:spPr>
          <c:marker>
            <c:symbol val="none"/>
          </c:marker>
          <c:val>
            <c:numRef>
              <c:f>Newnta_gender!$W$3:$W$93</c:f>
              <c:numCache>
                <c:formatCode>General</c:formatCode>
                <c:ptCount val="91"/>
                <c:pt idx="0">
                  <c:v>0</c:v>
                </c:pt>
                <c:pt idx="1">
                  <c:v>0</c:v>
                </c:pt>
                <c:pt idx="2">
                  <c:v>0</c:v>
                </c:pt>
                <c:pt idx="3">
                  <c:v>0</c:v>
                </c:pt>
                <c:pt idx="4">
                  <c:v>0</c:v>
                </c:pt>
                <c:pt idx="5">
                  <c:v>0</c:v>
                </c:pt>
                <c:pt idx="6">
                  <c:v>0</c:v>
                </c:pt>
                <c:pt idx="7">
                  <c:v>0</c:v>
                </c:pt>
                <c:pt idx="8">
                  <c:v>14210.342978947878</c:v>
                </c:pt>
                <c:pt idx="9">
                  <c:v>17444.130471973862</c:v>
                </c:pt>
                <c:pt idx="10">
                  <c:v>21663.491319723293</c:v>
                </c:pt>
                <c:pt idx="11">
                  <c:v>27378.721946966161</c:v>
                </c:pt>
                <c:pt idx="12">
                  <c:v>34572.477704802062</c:v>
                </c:pt>
                <c:pt idx="13">
                  <c:v>44653.969274766743</c:v>
                </c:pt>
                <c:pt idx="14">
                  <c:v>59936.765241098517</c:v>
                </c:pt>
                <c:pt idx="15">
                  <c:v>80952.393790036745</c:v>
                </c:pt>
                <c:pt idx="16">
                  <c:v>104779.67572688899</c:v>
                </c:pt>
                <c:pt idx="17">
                  <c:v>133920.62909250133</c:v>
                </c:pt>
                <c:pt idx="18">
                  <c:v>168027.89002842319</c:v>
                </c:pt>
                <c:pt idx="19">
                  <c:v>205766.71729079678</c:v>
                </c:pt>
                <c:pt idx="20">
                  <c:v>252024.15048240859</c:v>
                </c:pt>
                <c:pt idx="21">
                  <c:v>307560.84355535096</c:v>
                </c:pt>
                <c:pt idx="22">
                  <c:v>366729.82441330666</c:v>
                </c:pt>
                <c:pt idx="23">
                  <c:v>428182.97293190385</c:v>
                </c:pt>
                <c:pt idx="24">
                  <c:v>489785.51547320711</c:v>
                </c:pt>
                <c:pt idx="25">
                  <c:v>561862.38991094602</c:v>
                </c:pt>
                <c:pt idx="26">
                  <c:v>636805.59104940179</c:v>
                </c:pt>
                <c:pt idx="27">
                  <c:v>718310.09851097642</c:v>
                </c:pt>
                <c:pt idx="28">
                  <c:v>811891.35906302556</c:v>
                </c:pt>
                <c:pt idx="29">
                  <c:v>903903.7559164922</c:v>
                </c:pt>
                <c:pt idx="30">
                  <c:v>986698.15179460065</c:v>
                </c:pt>
                <c:pt idx="31">
                  <c:v>1066052.8783672</c:v>
                </c:pt>
                <c:pt idx="32">
                  <c:v>1131753.4642641852</c:v>
                </c:pt>
                <c:pt idx="33">
                  <c:v>1191702.9606178366</c:v>
                </c:pt>
                <c:pt idx="34">
                  <c:v>1251265.5328824967</c:v>
                </c:pt>
                <c:pt idx="35">
                  <c:v>1310667.8199690364</c:v>
                </c:pt>
                <c:pt idx="36">
                  <c:v>1367099.1434649611</c:v>
                </c:pt>
                <c:pt idx="37">
                  <c:v>1424077.6295138288</c:v>
                </c:pt>
                <c:pt idx="38">
                  <c:v>1460188.6147178076</c:v>
                </c:pt>
                <c:pt idx="39">
                  <c:v>1493481.6906596182</c:v>
                </c:pt>
                <c:pt idx="40">
                  <c:v>1519490.9735427948</c:v>
                </c:pt>
                <c:pt idx="41">
                  <c:v>1546835.4056962433</c:v>
                </c:pt>
                <c:pt idx="42">
                  <c:v>1580434.0175715382</c:v>
                </c:pt>
                <c:pt idx="43">
                  <c:v>1599623.2701801597</c:v>
                </c:pt>
                <c:pt idx="44">
                  <c:v>1596160.0765480567</c:v>
                </c:pt>
                <c:pt idx="45">
                  <c:v>1579104.1641221386</c:v>
                </c:pt>
                <c:pt idx="46">
                  <c:v>1553559.5901815842</c:v>
                </c:pt>
                <c:pt idx="47">
                  <c:v>1536107.4277600837</c:v>
                </c:pt>
                <c:pt idx="48">
                  <c:v>1523791.6271570707</c:v>
                </c:pt>
                <c:pt idx="49">
                  <c:v>1519918.9991505607</c:v>
                </c:pt>
                <c:pt idx="50">
                  <c:v>1513366.4409769422</c:v>
                </c:pt>
                <c:pt idx="51">
                  <c:v>1535255.2112988548</c:v>
                </c:pt>
                <c:pt idx="52">
                  <c:v>1560011.4286484253</c:v>
                </c:pt>
                <c:pt idx="53">
                  <c:v>1568042.9815912636</c:v>
                </c:pt>
                <c:pt idx="54">
                  <c:v>1555514.0128676586</c:v>
                </c:pt>
                <c:pt idx="55">
                  <c:v>1524460.2180496955</c:v>
                </c:pt>
                <c:pt idx="56">
                  <c:v>1469208.8089451138</c:v>
                </c:pt>
                <c:pt idx="57">
                  <c:v>1397829.7628917522</c:v>
                </c:pt>
                <c:pt idx="58">
                  <c:v>1298258.981780926</c:v>
                </c:pt>
                <c:pt idx="59">
                  <c:v>1177002.2206424878</c:v>
                </c:pt>
                <c:pt idx="60">
                  <c:v>1047570.01678293</c:v>
                </c:pt>
                <c:pt idx="61">
                  <c:v>930285.93198340049</c:v>
                </c:pt>
                <c:pt idx="62">
                  <c:v>828803.34197444026</c:v>
                </c:pt>
                <c:pt idx="63">
                  <c:v>759526.77160632715</c:v>
                </c:pt>
                <c:pt idx="64">
                  <c:v>692146.06425383512</c:v>
                </c:pt>
                <c:pt idx="65">
                  <c:v>654441.08891827939</c:v>
                </c:pt>
                <c:pt idx="66">
                  <c:v>638384.91499309265</c:v>
                </c:pt>
                <c:pt idx="67">
                  <c:v>630492.98808959988</c:v>
                </c:pt>
                <c:pt idx="68">
                  <c:v>615856.04186576081</c:v>
                </c:pt>
                <c:pt idx="69">
                  <c:v>591909.89778999356</c:v>
                </c:pt>
                <c:pt idx="70">
                  <c:v>552957.08307394199</c:v>
                </c:pt>
                <c:pt idx="71">
                  <c:v>505397.68102889316</c:v>
                </c:pt>
                <c:pt idx="72">
                  <c:v>447647.21960382175</c:v>
                </c:pt>
                <c:pt idx="73">
                  <c:v>382431.73680627299</c:v>
                </c:pt>
                <c:pt idx="74">
                  <c:v>320193.12908207014</c:v>
                </c:pt>
                <c:pt idx="75">
                  <c:v>257472.94864280359</c:v>
                </c:pt>
                <c:pt idx="76">
                  <c:v>191210.56192406465</c:v>
                </c:pt>
                <c:pt idx="77">
                  <c:v>157778.08514264438</c:v>
                </c:pt>
                <c:pt idx="78">
                  <c:v>129370.9619214901</c:v>
                </c:pt>
                <c:pt idx="79">
                  <c:v>108098.30581561019</c:v>
                </c:pt>
                <c:pt idx="80">
                  <c:v>0</c:v>
                </c:pt>
                <c:pt idx="81">
                  <c:v>0</c:v>
                </c:pt>
                <c:pt idx="82">
                  <c:v>0</c:v>
                </c:pt>
                <c:pt idx="83">
                  <c:v>0</c:v>
                </c:pt>
                <c:pt idx="84">
                  <c:v>0</c:v>
                </c:pt>
                <c:pt idx="85">
                  <c:v>0</c:v>
                </c:pt>
                <c:pt idx="86">
                  <c:v>0</c:v>
                </c:pt>
                <c:pt idx="87">
                  <c:v>0</c:v>
                </c:pt>
                <c:pt idx="88">
                  <c:v>0</c:v>
                </c:pt>
                <c:pt idx="89">
                  <c:v>0</c:v>
                </c:pt>
                <c:pt idx="90">
                  <c:v>0</c:v>
                </c:pt>
              </c:numCache>
            </c:numRef>
          </c:val>
          <c:smooth val="0"/>
        </c:ser>
        <c:dLbls>
          <c:showLegendKey val="0"/>
          <c:showVal val="0"/>
          <c:showCatName val="0"/>
          <c:showSerName val="0"/>
          <c:showPercent val="0"/>
          <c:showBubbleSize val="0"/>
        </c:dLbls>
        <c:smooth val="0"/>
        <c:axId val="569937808"/>
        <c:axId val="569940528"/>
      </c:lineChart>
      <c:catAx>
        <c:axId val="569937808"/>
        <c:scaling>
          <c:orientation val="minMax"/>
        </c:scaling>
        <c:delete val="0"/>
        <c:axPos val="b"/>
        <c:numFmt formatCode="General" sourceLinked="1"/>
        <c:majorTickMark val="out"/>
        <c:minorTickMark val="none"/>
        <c:tickLblPos val="nextTo"/>
        <c:txPr>
          <a:bodyPr/>
          <a:lstStyle/>
          <a:p>
            <a:pPr>
              <a:defRPr sz="1400" b="1"/>
            </a:pPr>
            <a:endParaRPr lang="fr-FR"/>
          </a:p>
        </c:txPr>
        <c:crossAx val="569940528"/>
        <c:crosses val="autoZero"/>
        <c:auto val="1"/>
        <c:lblAlgn val="ctr"/>
        <c:lblOffset val="100"/>
        <c:tickLblSkip val="10"/>
        <c:tickMarkSkip val="10"/>
        <c:noMultiLvlLbl val="0"/>
      </c:catAx>
      <c:valAx>
        <c:axId val="569940528"/>
        <c:scaling>
          <c:orientation val="minMax"/>
        </c:scaling>
        <c:delete val="0"/>
        <c:axPos val="l"/>
        <c:numFmt formatCode="General" sourceLinked="1"/>
        <c:majorTickMark val="out"/>
        <c:minorTickMark val="none"/>
        <c:tickLblPos val="nextTo"/>
        <c:txPr>
          <a:bodyPr/>
          <a:lstStyle/>
          <a:p>
            <a:pPr>
              <a:defRPr sz="1400"/>
            </a:pPr>
            <a:endParaRPr lang="fr-FR"/>
          </a:p>
        </c:txPr>
        <c:crossAx val="569937808"/>
        <c:crosses val="autoZero"/>
        <c:crossBetween val="between"/>
      </c:valAx>
      <c:spPr>
        <a:solidFill>
          <a:schemeClr val="bg1">
            <a:alpha val="0"/>
          </a:schemeClr>
        </a:solidFill>
        <a:ln>
          <a:noFill/>
        </a:ln>
      </c:spPr>
    </c:plotArea>
    <c:plotVisOnly val="1"/>
    <c:dispBlanksAs val="gap"/>
    <c:showDLblsOverMax val="0"/>
  </c:chart>
  <c:spPr>
    <a:solidFill>
      <a:schemeClr val="bg1">
        <a:alpha val="0"/>
      </a:schemeClr>
    </a:solidFill>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84824846465127"/>
          <c:y val="4.3379798283722626E-2"/>
          <c:w val="0.85191466285607564"/>
          <c:h val="0.858738305695256"/>
        </c:manualLayout>
      </c:layout>
      <c:lineChart>
        <c:grouping val="standard"/>
        <c:varyColors val="0"/>
        <c:ser>
          <c:idx val="0"/>
          <c:order val="0"/>
          <c:tx>
            <c:strRef>
              <c:f>Newnta_gender!$Q$2</c:f>
              <c:strCache>
                <c:ptCount val="1"/>
                <c:pt idx="0">
                  <c:v>C(a,M)</c:v>
                </c:pt>
              </c:strCache>
            </c:strRef>
          </c:tx>
          <c:spPr>
            <a:ln w="76200">
              <a:solidFill>
                <a:srgbClr val="0070C0"/>
              </a:solidFill>
              <a:prstDash val="solid"/>
            </a:ln>
          </c:spPr>
          <c:marker>
            <c:symbol val="none"/>
          </c:marker>
          <c:val>
            <c:numRef>
              <c:f>Newnta_gender!$Q$3:$Q$93</c:f>
              <c:numCache>
                <c:formatCode>General</c:formatCode>
                <c:ptCount val="91"/>
                <c:pt idx="0">
                  <c:v>250979.80485078733</c:v>
                </c:pt>
                <c:pt idx="1">
                  <c:v>263855.60366899526</c:v>
                </c:pt>
                <c:pt idx="2">
                  <c:v>276033.4547035867</c:v>
                </c:pt>
                <c:pt idx="3">
                  <c:v>289064.43936692702</c:v>
                </c:pt>
                <c:pt idx="4">
                  <c:v>304439.39926392137</c:v>
                </c:pt>
                <c:pt idx="5">
                  <c:v>321332.95775613171</c:v>
                </c:pt>
                <c:pt idx="6">
                  <c:v>341195.5012356111</c:v>
                </c:pt>
                <c:pt idx="7">
                  <c:v>361694.78821636451</c:v>
                </c:pt>
                <c:pt idx="8">
                  <c:v>382059.82911162206</c:v>
                </c:pt>
                <c:pt idx="9">
                  <c:v>402391.15777441015</c:v>
                </c:pt>
                <c:pt idx="10">
                  <c:v>421889.36208734155</c:v>
                </c:pt>
                <c:pt idx="11">
                  <c:v>442197.49228252959</c:v>
                </c:pt>
                <c:pt idx="12">
                  <c:v>463677.31721123308</c:v>
                </c:pt>
                <c:pt idx="13">
                  <c:v>485760.53883780079</c:v>
                </c:pt>
                <c:pt idx="14">
                  <c:v>509164.41450859752</c:v>
                </c:pt>
                <c:pt idx="15">
                  <c:v>534060.98928150698</c:v>
                </c:pt>
                <c:pt idx="16">
                  <c:v>559586.53241481865</c:v>
                </c:pt>
                <c:pt idx="17">
                  <c:v>584223.01888704929</c:v>
                </c:pt>
                <c:pt idx="18">
                  <c:v>605811.25321865454</c:v>
                </c:pt>
                <c:pt idx="19">
                  <c:v>622871.55556376802</c:v>
                </c:pt>
                <c:pt idx="20">
                  <c:v>636173.38642296719</c:v>
                </c:pt>
                <c:pt idx="21">
                  <c:v>647645.41284239606</c:v>
                </c:pt>
                <c:pt idx="22">
                  <c:v>655241.25190042425</c:v>
                </c:pt>
                <c:pt idx="23">
                  <c:v>657860.55297162139</c:v>
                </c:pt>
                <c:pt idx="24">
                  <c:v>656084.47424517164</c:v>
                </c:pt>
                <c:pt idx="25">
                  <c:v>649688.21398563578</c:v>
                </c:pt>
                <c:pt idx="26">
                  <c:v>638976.96246027562</c:v>
                </c:pt>
                <c:pt idx="27">
                  <c:v>624355.06355420512</c:v>
                </c:pt>
                <c:pt idx="28">
                  <c:v>607798.36549921718</c:v>
                </c:pt>
                <c:pt idx="29">
                  <c:v>591674.66995212412</c:v>
                </c:pt>
                <c:pt idx="30">
                  <c:v>576470.18795862142</c:v>
                </c:pt>
                <c:pt idx="31">
                  <c:v>563125.59806721809</c:v>
                </c:pt>
                <c:pt idx="32">
                  <c:v>550068.50785791478</c:v>
                </c:pt>
                <c:pt idx="33">
                  <c:v>540389.01021027367</c:v>
                </c:pt>
                <c:pt idx="34">
                  <c:v>534542.03278162389</c:v>
                </c:pt>
                <c:pt idx="35">
                  <c:v>535879.67755837808</c:v>
                </c:pt>
                <c:pt idx="36">
                  <c:v>533618.10930583999</c:v>
                </c:pt>
                <c:pt idx="37">
                  <c:v>530835.51784798095</c:v>
                </c:pt>
                <c:pt idx="38">
                  <c:v>529360.77190889756</c:v>
                </c:pt>
                <c:pt idx="39">
                  <c:v>530939.73159760563</c:v>
                </c:pt>
                <c:pt idx="40">
                  <c:v>531652.70888286666</c:v>
                </c:pt>
                <c:pt idx="41">
                  <c:v>532318.78522534575</c:v>
                </c:pt>
                <c:pt idx="42">
                  <c:v>533019.60486504831</c:v>
                </c:pt>
                <c:pt idx="43">
                  <c:v>534436.54334669106</c:v>
                </c:pt>
                <c:pt idx="44">
                  <c:v>537902.61959425884</c:v>
                </c:pt>
                <c:pt idx="45">
                  <c:v>541264.74707218423</c:v>
                </c:pt>
                <c:pt idx="46">
                  <c:v>543932.70037424786</c:v>
                </c:pt>
                <c:pt idx="47">
                  <c:v>546094.88501660689</c:v>
                </c:pt>
                <c:pt idx="48">
                  <c:v>547899.41320637218</c:v>
                </c:pt>
                <c:pt idx="49">
                  <c:v>551022.33083413623</c:v>
                </c:pt>
                <c:pt idx="50">
                  <c:v>555154.66721912578</c:v>
                </c:pt>
                <c:pt idx="51">
                  <c:v>560165.62232049683</c:v>
                </c:pt>
                <c:pt idx="52">
                  <c:v>564019.0625307546</c:v>
                </c:pt>
                <c:pt idx="53">
                  <c:v>567933.51241459837</c:v>
                </c:pt>
                <c:pt idx="54">
                  <c:v>572005.59358368663</c:v>
                </c:pt>
                <c:pt idx="55">
                  <c:v>573995.83070561697</c:v>
                </c:pt>
                <c:pt idx="56">
                  <c:v>576298.92004968354</c:v>
                </c:pt>
                <c:pt idx="57">
                  <c:v>578884.19542596955</c:v>
                </c:pt>
                <c:pt idx="58">
                  <c:v>581284.31593649357</c:v>
                </c:pt>
                <c:pt idx="59">
                  <c:v>583798.36281890352</c:v>
                </c:pt>
                <c:pt idx="60">
                  <c:v>584683.79575980862</c:v>
                </c:pt>
                <c:pt idx="61">
                  <c:v>585652.01897710655</c:v>
                </c:pt>
                <c:pt idx="62">
                  <c:v>587089.80170543073</c:v>
                </c:pt>
                <c:pt idx="63">
                  <c:v>588933.71835882787</c:v>
                </c:pt>
                <c:pt idx="64">
                  <c:v>590359.1462919882</c:v>
                </c:pt>
                <c:pt idx="65">
                  <c:v>591500.91767273098</c:v>
                </c:pt>
                <c:pt idx="66">
                  <c:v>592738.88861878403</c:v>
                </c:pt>
                <c:pt idx="67">
                  <c:v>592504.02528037154</c:v>
                </c:pt>
                <c:pt idx="68">
                  <c:v>593687.63265233708</c:v>
                </c:pt>
                <c:pt idx="69">
                  <c:v>595648.69393701549</c:v>
                </c:pt>
                <c:pt idx="70">
                  <c:v>596588.70093519078</c:v>
                </c:pt>
                <c:pt idx="71">
                  <c:v>599153.6103812838</c:v>
                </c:pt>
                <c:pt idx="72">
                  <c:v>595466.67208640079</c:v>
                </c:pt>
                <c:pt idx="73">
                  <c:v>591025.15303900908</c:v>
                </c:pt>
                <c:pt idx="74">
                  <c:v>585603.83034865127</c:v>
                </c:pt>
                <c:pt idx="75">
                  <c:v>581068.07542160049</c:v>
                </c:pt>
                <c:pt idx="76">
                  <c:v>575717.61198581208</c:v>
                </c:pt>
                <c:pt idx="77">
                  <c:v>570476.44664137729</c:v>
                </c:pt>
                <c:pt idx="78">
                  <c:v>565537.81440429459</c:v>
                </c:pt>
                <c:pt idx="79">
                  <c:v>562708.73431867384</c:v>
                </c:pt>
                <c:pt idx="80">
                  <c:v>559134.95674278797</c:v>
                </c:pt>
                <c:pt idx="81">
                  <c:v>555875.11630993593</c:v>
                </c:pt>
                <c:pt idx="82">
                  <c:v>553147.17182052194</c:v>
                </c:pt>
                <c:pt idx="83">
                  <c:v>550388.53678361385</c:v>
                </c:pt>
                <c:pt idx="84">
                  <c:v>552422.4275679643</c:v>
                </c:pt>
                <c:pt idx="85">
                  <c:v>552218.88208371133</c:v>
                </c:pt>
                <c:pt idx="86">
                  <c:v>552311.59010161564</c:v>
                </c:pt>
                <c:pt idx="87">
                  <c:v>552379.44881039276</c:v>
                </c:pt>
                <c:pt idx="88">
                  <c:v>551501.97232790862</c:v>
                </c:pt>
                <c:pt idx="89">
                  <c:v>550968.19646929658</c:v>
                </c:pt>
                <c:pt idx="90">
                  <c:v>549326.94426453603</c:v>
                </c:pt>
              </c:numCache>
            </c:numRef>
          </c:val>
          <c:smooth val="0"/>
        </c:ser>
        <c:ser>
          <c:idx val="1"/>
          <c:order val="1"/>
          <c:tx>
            <c:strRef>
              <c:f>Newnta_gender!$R$2</c:f>
              <c:strCache>
                <c:ptCount val="1"/>
                <c:pt idx="0">
                  <c:v>C(a,F)</c:v>
                </c:pt>
              </c:strCache>
            </c:strRef>
          </c:tx>
          <c:spPr>
            <a:ln w="76200">
              <a:solidFill>
                <a:srgbClr val="FF0000"/>
              </a:solidFill>
              <a:prstDash val="sysDash"/>
            </a:ln>
          </c:spPr>
          <c:marker>
            <c:symbol val="none"/>
          </c:marker>
          <c:val>
            <c:numRef>
              <c:f>Newnta_gender!$R$3:$R$93</c:f>
              <c:numCache>
                <c:formatCode>General</c:formatCode>
                <c:ptCount val="91"/>
                <c:pt idx="0">
                  <c:v>246058.20706682335</c:v>
                </c:pt>
                <c:pt idx="1">
                  <c:v>256642.82372452586</c:v>
                </c:pt>
                <c:pt idx="2">
                  <c:v>266853.07346153521</c:v>
                </c:pt>
                <c:pt idx="3">
                  <c:v>280368.7471369495</c:v>
                </c:pt>
                <c:pt idx="4">
                  <c:v>296466.32302098407</c:v>
                </c:pt>
                <c:pt idx="5">
                  <c:v>314908.63863370725</c:v>
                </c:pt>
                <c:pt idx="6">
                  <c:v>335729.98638581455</c:v>
                </c:pt>
                <c:pt idx="7">
                  <c:v>356331.10986765166</c:v>
                </c:pt>
                <c:pt idx="8">
                  <c:v>376656.28050083492</c:v>
                </c:pt>
                <c:pt idx="9">
                  <c:v>397811.0329991224</c:v>
                </c:pt>
                <c:pt idx="10">
                  <c:v>417749.3208222143</c:v>
                </c:pt>
                <c:pt idx="11">
                  <c:v>439232.43463188777</c:v>
                </c:pt>
                <c:pt idx="12">
                  <c:v>460609.67880203592</c:v>
                </c:pt>
                <c:pt idx="13">
                  <c:v>482969.57084863796</c:v>
                </c:pt>
                <c:pt idx="14">
                  <c:v>507361.77007392672</c:v>
                </c:pt>
                <c:pt idx="15">
                  <c:v>533045.0362300796</c:v>
                </c:pt>
                <c:pt idx="16">
                  <c:v>558718.55683434068</c:v>
                </c:pt>
                <c:pt idx="17">
                  <c:v>582384.09646075743</c:v>
                </c:pt>
                <c:pt idx="18">
                  <c:v>607884.81119218445</c:v>
                </c:pt>
                <c:pt idx="19">
                  <c:v>633488.54317393003</c:v>
                </c:pt>
                <c:pt idx="20">
                  <c:v>656207.22894349904</c:v>
                </c:pt>
                <c:pt idx="21">
                  <c:v>676491.27638263803</c:v>
                </c:pt>
                <c:pt idx="22">
                  <c:v>691979.3765130383</c:v>
                </c:pt>
                <c:pt idx="23">
                  <c:v>703727.73210251634</c:v>
                </c:pt>
                <c:pt idx="24">
                  <c:v>708946.07312552258</c:v>
                </c:pt>
                <c:pt idx="25">
                  <c:v>707489.12934714789</c:v>
                </c:pt>
                <c:pt idx="26">
                  <c:v>702588.76030903542</c:v>
                </c:pt>
                <c:pt idx="27">
                  <c:v>693979.80130719196</c:v>
                </c:pt>
                <c:pt idx="28">
                  <c:v>680646.56464145985</c:v>
                </c:pt>
                <c:pt idx="29">
                  <c:v>663011.35186622874</c:v>
                </c:pt>
                <c:pt idx="30">
                  <c:v>640449.85918511776</c:v>
                </c:pt>
                <c:pt idx="31">
                  <c:v>616805.6900045661</c:v>
                </c:pt>
                <c:pt idx="32">
                  <c:v>596106.63140238822</c:v>
                </c:pt>
                <c:pt idx="33">
                  <c:v>581798.18812642805</c:v>
                </c:pt>
                <c:pt idx="34">
                  <c:v>571705.99449148902</c:v>
                </c:pt>
                <c:pt idx="35">
                  <c:v>569390.18663236441</c:v>
                </c:pt>
                <c:pt idx="36">
                  <c:v>564879.13310782996</c:v>
                </c:pt>
                <c:pt idx="37">
                  <c:v>562131.65818742628</c:v>
                </c:pt>
                <c:pt idx="38">
                  <c:v>560091.50603756879</c:v>
                </c:pt>
                <c:pt idx="39">
                  <c:v>561860.93870685308</c:v>
                </c:pt>
                <c:pt idx="40">
                  <c:v>564008.70383222774</c:v>
                </c:pt>
                <c:pt idx="41">
                  <c:v>566063.4270610488</c:v>
                </c:pt>
                <c:pt idx="42">
                  <c:v>565951.70409322064</c:v>
                </c:pt>
                <c:pt idx="43">
                  <c:v>565388.04274659639</c:v>
                </c:pt>
                <c:pt idx="44">
                  <c:v>566301.02706971101</c:v>
                </c:pt>
                <c:pt idx="45">
                  <c:v>566684.45870944078</c:v>
                </c:pt>
                <c:pt idx="46">
                  <c:v>566781.46949172812</c:v>
                </c:pt>
                <c:pt idx="47">
                  <c:v>566194.35744117957</c:v>
                </c:pt>
                <c:pt idx="48">
                  <c:v>564861.73361423751</c:v>
                </c:pt>
                <c:pt idx="49">
                  <c:v>562766.79649743589</c:v>
                </c:pt>
                <c:pt idx="50">
                  <c:v>561694.16877283098</c:v>
                </c:pt>
                <c:pt idx="51">
                  <c:v>563831.72291560739</c:v>
                </c:pt>
                <c:pt idx="52">
                  <c:v>563905.47245020734</c:v>
                </c:pt>
                <c:pt idx="53">
                  <c:v>563595.23374502454</c:v>
                </c:pt>
                <c:pt idx="54">
                  <c:v>563355.89768993144</c:v>
                </c:pt>
                <c:pt idx="55">
                  <c:v>562415.7046466138</c:v>
                </c:pt>
                <c:pt idx="56">
                  <c:v>562755.31746977381</c:v>
                </c:pt>
                <c:pt idx="57">
                  <c:v>563397.17317879549</c:v>
                </c:pt>
                <c:pt idx="58">
                  <c:v>564305.02658219181</c:v>
                </c:pt>
                <c:pt idx="59">
                  <c:v>566121.17741707969</c:v>
                </c:pt>
                <c:pt idx="60">
                  <c:v>565643.51568111731</c:v>
                </c:pt>
                <c:pt idx="61">
                  <c:v>566028.92925153777</c:v>
                </c:pt>
                <c:pt idx="62">
                  <c:v>566686.18720980058</c:v>
                </c:pt>
                <c:pt idx="63">
                  <c:v>568377.31897360552</c:v>
                </c:pt>
                <c:pt idx="64">
                  <c:v>568262.08853312861</c:v>
                </c:pt>
                <c:pt idx="65">
                  <c:v>566298.14964614203</c:v>
                </c:pt>
                <c:pt idx="66">
                  <c:v>566180.56978280516</c:v>
                </c:pt>
                <c:pt idx="67">
                  <c:v>566184.07512262836</c:v>
                </c:pt>
                <c:pt idx="68">
                  <c:v>566844.47362932155</c:v>
                </c:pt>
                <c:pt idx="69">
                  <c:v>567361.66462967673</c:v>
                </c:pt>
                <c:pt idx="70">
                  <c:v>564603.87530489638</c:v>
                </c:pt>
                <c:pt idx="71">
                  <c:v>564224.00408145168</c:v>
                </c:pt>
                <c:pt idx="72">
                  <c:v>566665.30164770037</c:v>
                </c:pt>
                <c:pt idx="73">
                  <c:v>567080.79546857113</c:v>
                </c:pt>
                <c:pt idx="74">
                  <c:v>566376.5200523464</c:v>
                </c:pt>
                <c:pt idx="75">
                  <c:v>565534.5306880998</c:v>
                </c:pt>
                <c:pt idx="76">
                  <c:v>565445.13984962692</c:v>
                </c:pt>
                <c:pt idx="77">
                  <c:v>565201.5597508318</c:v>
                </c:pt>
                <c:pt idx="78">
                  <c:v>564403.51567446359</c:v>
                </c:pt>
                <c:pt idx="79">
                  <c:v>564708.24045545829</c:v>
                </c:pt>
                <c:pt idx="80">
                  <c:v>563479.777948656</c:v>
                </c:pt>
                <c:pt idx="81">
                  <c:v>561762.37384883978</c:v>
                </c:pt>
                <c:pt idx="82">
                  <c:v>558284.40739070205</c:v>
                </c:pt>
                <c:pt idx="83">
                  <c:v>552239.28795432381</c:v>
                </c:pt>
                <c:pt idx="84">
                  <c:v>550067.80989307794</c:v>
                </c:pt>
                <c:pt idx="85">
                  <c:v>546056.31905678194</c:v>
                </c:pt>
                <c:pt idx="86">
                  <c:v>545164.22295489418</c:v>
                </c:pt>
                <c:pt idx="87">
                  <c:v>545887.36213731824</c:v>
                </c:pt>
                <c:pt idx="88">
                  <c:v>544354.70339262229</c:v>
                </c:pt>
                <c:pt idx="89">
                  <c:v>542275.21401320631</c:v>
                </c:pt>
                <c:pt idx="90">
                  <c:v>538741.27143705927</c:v>
                </c:pt>
              </c:numCache>
            </c:numRef>
          </c:val>
          <c:smooth val="0"/>
        </c:ser>
        <c:ser>
          <c:idx val="2"/>
          <c:order val="2"/>
          <c:tx>
            <c:strRef>
              <c:f>Newnta_gender!$W$2</c:f>
              <c:strCache>
                <c:ptCount val="1"/>
                <c:pt idx="0">
                  <c:v>YL(a,M)</c:v>
                </c:pt>
              </c:strCache>
            </c:strRef>
          </c:tx>
          <c:spPr>
            <a:ln w="76200"/>
          </c:spPr>
          <c:marker>
            <c:symbol val="none"/>
          </c:marker>
          <c:val>
            <c:numRef>
              <c:f>Newnta_gender!$W$3:$W$93</c:f>
              <c:numCache>
                <c:formatCode>General</c:formatCode>
                <c:ptCount val="91"/>
                <c:pt idx="0">
                  <c:v>0</c:v>
                </c:pt>
                <c:pt idx="1">
                  <c:v>0</c:v>
                </c:pt>
                <c:pt idx="2">
                  <c:v>0</c:v>
                </c:pt>
                <c:pt idx="3">
                  <c:v>0</c:v>
                </c:pt>
                <c:pt idx="4">
                  <c:v>0</c:v>
                </c:pt>
                <c:pt idx="5">
                  <c:v>0</c:v>
                </c:pt>
                <c:pt idx="6">
                  <c:v>0</c:v>
                </c:pt>
                <c:pt idx="7">
                  <c:v>0</c:v>
                </c:pt>
                <c:pt idx="8">
                  <c:v>14210.342978947878</c:v>
                </c:pt>
                <c:pt idx="9">
                  <c:v>17444.130471973862</c:v>
                </c:pt>
                <c:pt idx="10">
                  <c:v>21663.491319723293</c:v>
                </c:pt>
                <c:pt idx="11">
                  <c:v>27378.721946966161</c:v>
                </c:pt>
                <c:pt idx="12">
                  <c:v>34572.477704802062</c:v>
                </c:pt>
                <c:pt idx="13">
                  <c:v>44653.969274766743</c:v>
                </c:pt>
                <c:pt idx="14">
                  <c:v>59936.765241098517</c:v>
                </c:pt>
                <c:pt idx="15">
                  <c:v>80952.393790036745</c:v>
                </c:pt>
                <c:pt idx="16">
                  <c:v>104779.67572688899</c:v>
                </c:pt>
                <c:pt idx="17">
                  <c:v>133920.62909250133</c:v>
                </c:pt>
                <c:pt idx="18">
                  <c:v>168027.89002842319</c:v>
                </c:pt>
                <c:pt idx="19">
                  <c:v>205766.71729079678</c:v>
                </c:pt>
                <c:pt idx="20">
                  <c:v>252024.15048240859</c:v>
                </c:pt>
                <c:pt idx="21">
                  <c:v>307560.84355535096</c:v>
                </c:pt>
                <c:pt idx="22">
                  <c:v>366729.82441330666</c:v>
                </c:pt>
                <c:pt idx="23">
                  <c:v>428182.97293190385</c:v>
                </c:pt>
                <c:pt idx="24">
                  <c:v>489785.51547320711</c:v>
                </c:pt>
                <c:pt idx="25">
                  <c:v>561862.38991094602</c:v>
                </c:pt>
                <c:pt idx="26">
                  <c:v>636805.59104940179</c:v>
                </c:pt>
                <c:pt idx="27">
                  <c:v>718310.09851097642</c:v>
                </c:pt>
                <c:pt idx="28">
                  <c:v>811891.35906302556</c:v>
                </c:pt>
                <c:pt idx="29">
                  <c:v>903903.7559164922</c:v>
                </c:pt>
                <c:pt idx="30">
                  <c:v>986698.15179460065</c:v>
                </c:pt>
                <c:pt idx="31">
                  <c:v>1066052.8783672</c:v>
                </c:pt>
                <c:pt idx="32">
                  <c:v>1131753.4642641852</c:v>
                </c:pt>
                <c:pt idx="33">
                  <c:v>1191702.9606178366</c:v>
                </c:pt>
                <c:pt idx="34">
                  <c:v>1251265.5328824967</c:v>
                </c:pt>
                <c:pt idx="35">
                  <c:v>1310667.8199690364</c:v>
                </c:pt>
                <c:pt idx="36">
                  <c:v>1367099.1434649611</c:v>
                </c:pt>
                <c:pt idx="37">
                  <c:v>1424077.6295138288</c:v>
                </c:pt>
                <c:pt idx="38">
                  <c:v>1460188.6147178076</c:v>
                </c:pt>
                <c:pt idx="39">
                  <c:v>1493481.6906596182</c:v>
                </c:pt>
                <c:pt idx="40">
                  <c:v>1519490.9735427948</c:v>
                </c:pt>
                <c:pt idx="41">
                  <c:v>1546835.4056962433</c:v>
                </c:pt>
                <c:pt idx="42">
                  <c:v>1580434.0175715382</c:v>
                </c:pt>
                <c:pt idx="43">
                  <c:v>1599623.2701801597</c:v>
                </c:pt>
                <c:pt idx="44">
                  <c:v>1596160.0765480567</c:v>
                </c:pt>
                <c:pt idx="45">
                  <c:v>1579104.1641221386</c:v>
                </c:pt>
                <c:pt idx="46">
                  <c:v>1553559.5901815842</c:v>
                </c:pt>
                <c:pt idx="47">
                  <c:v>1536107.4277600837</c:v>
                </c:pt>
                <c:pt idx="48">
                  <c:v>1523791.6271570707</c:v>
                </c:pt>
                <c:pt idx="49">
                  <c:v>1519918.9991505607</c:v>
                </c:pt>
                <c:pt idx="50">
                  <c:v>1513366.4409769422</c:v>
                </c:pt>
                <c:pt idx="51">
                  <c:v>1535255.2112988548</c:v>
                </c:pt>
                <c:pt idx="52">
                  <c:v>1560011.4286484253</c:v>
                </c:pt>
                <c:pt idx="53">
                  <c:v>1568042.9815912636</c:v>
                </c:pt>
                <c:pt idx="54">
                  <c:v>1555514.0128676586</c:v>
                </c:pt>
                <c:pt idx="55">
                  <c:v>1524460.2180496955</c:v>
                </c:pt>
                <c:pt idx="56">
                  <c:v>1469208.8089451138</c:v>
                </c:pt>
                <c:pt idx="57">
                  <c:v>1397829.7628917522</c:v>
                </c:pt>
                <c:pt idx="58">
                  <c:v>1298258.981780926</c:v>
                </c:pt>
                <c:pt idx="59">
                  <c:v>1177002.2206424878</c:v>
                </c:pt>
                <c:pt idx="60">
                  <c:v>1047570.01678293</c:v>
                </c:pt>
                <c:pt idx="61">
                  <c:v>930285.93198340049</c:v>
                </c:pt>
                <c:pt idx="62">
                  <c:v>828803.34197444026</c:v>
                </c:pt>
                <c:pt idx="63">
                  <c:v>759526.77160632715</c:v>
                </c:pt>
                <c:pt idx="64">
                  <c:v>692146.06425383512</c:v>
                </c:pt>
                <c:pt idx="65">
                  <c:v>654441.08891827939</c:v>
                </c:pt>
                <c:pt idx="66">
                  <c:v>638384.91499309265</c:v>
                </c:pt>
                <c:pt idx="67">
                  <c:v>630492.98808959988</c:v>
                </c:pt>
                <c:pt idx="68">
                  <c:v>615856.04186576081</c:v>
                </c:pt>
                <c:pt idx="69">
                  <c:v>591909.89778999356</c:v>
                </c:pt>
                <c:pt idx="70">
                  <c:v>552957.08307394199</c:v>
                </c:pt>
                <c:pt idx="71">
                  <c:v>505397.68102889316</c:v>
                </c:pt>
                <c:pt idx="72">
                  <c:v>447647.21960382175</c:v>
                </c:pt>
                <c:pt idx="73">
                  <c:v>382431.73680627299</c:v>
                </c:pt>
                <c:pt idx="74">
                  <c:v>320193.12908207014</c:v>
                </c:pt>
                <c:pt idx="75">
                  <c:v>257472.94864280359</c:v>
                </c:pt>
                <c:pt idx="76">
                  <c:v>191210.56192406465</c:v>
                </c:pt>
                <c:pt idx="77">
                  <c:v>157778.08514264438</c:v>
                </c:pt>
                <c:pt idx="78">
                  <c:v>129370.9619214901</c:v>
                </c:pt>
                <c:pt idx="79">
                  <c:v>108098.30581561019</c:v>
                </c:pt>
                <c:pt idx="80">
                  <c:v>0</c:v>
                </c:pt>
                <c:pt idx="81">
                  <c:v>0</c:v>
                </c:pt>
                <c:pt idx="82">
                  <c:v>0</c:v>
                </c:pt>
                <c:pt idx="83">
                  <c:v>0</c:v>
                </c:pt>
                <c:pt idx="84">
                  <c:v>0</c:v>
                </c:pt>
                <c:pt idx="85">
                  <c:v>0</c:v>
                </c:pt>
                <c:pt idx="86">
                  <c:v>0</c:v>
                </c:pt>
                <c:pt idx="87">
                  <c:v>0</c:v>
                </c:pt>
                <c:pt idx="88">
                  <c:v>0</c:v>
                </c:pt>
                <c:pt idx="89">
                  <c:v>0</c:v>
                </c:pt>
                <c:pt idx="90">
                  <c:v>0</c:v>
                </c:pt>
              </c:numCache>
            </c:numRef>
          </c:val>
          <c:smooth val="0"/>
        </c:ser>
        <c:ser>
          <c:idx val="3"/>
          <c:order val="3"/>
          <c:tx>
            <c:strRef>
              <c:f>Newnta_gender!$X$2</c:f>
              <c:strCache>
                <c:ptCount val="1"/>
                <c:pt idx="0">
                  <c:v>YL(a,F)</c:v>
                </c:pt>
              </c:strCache>
            </c:strRef>
          </c:tx>
          <c:spPr>
            <a:ln w="76200">
              <a:solidFill>
                <a:srgbClr val="FF66CC"/>
              </a:solidFill>
            </a:ln>
          </c:spPr>
          <c:marker>
            <c:symbol val="none"/>
          </c:marker>
          <c:val>
            <c:numRef>
              <c:f>Newnta_gender!$X$3:$X$93</c:f>
              <c:numCache>
                <c:formatCode>General</c:formatCode>
                <c:ptCount val="91"/>
                <c:pt idx="0">
                  <c:v>0</c:v>
                </c:pt>
                <c:pt idx="1">
                  <c:v>0</c:v>
                </c:pt>
                <c:pt idx="2">
                  <c:v>0</c:v>
                </c:pt>
                <c:pt idx="3">
                  <c:v>0</c:v>
                </c:pt>
                <c:pt idx="4">
                  <c:v>0</c:v>
                </c:pt>
                <c:pt idx="5">
                  <c:v>0</c:v>
                </c:pt>
                <c:pt idx="6">
                  <c:v>0</c:v>
                </c:pt>
                <c:pt idx="7">
                  <c:v>0</c:v>
                </c:pt>
                <c:pt idx="8">
                  <c:v>5889.2334923788394</c:v>
                </c:pt>
                <c:pt idx="9">
                  <c:v>7518.4827477634217</c:v>
                </c:pt>
                <c:pt idx="10">
                  <c:v>9515.5949326067966</c:v>
                </c:pt>
                <c:pt idx="11">
                  <c:v>12087.490466199664</c:v>
                </c:pt>
                <c:pt idx="12">
                  <c:v>15510.628056416486</c:v>
                </c:pt>
                <c:pt idx="13">
                  <c:v>20067.225601512084</c:v>
                </c:pt>
                <c:pt idx="14">
                  <c:v>26938.587024011911</c:v>
                </c:pt>
                <c:pt idx="15">
                  <c:v>35471.177768952206</c:v>
                </c:pt>
                <c:pt idx="16">
                  <c:v>44341.997496053576</c:v>
                </c:pt>
                <c:pt idx="17">
                  <c:v>54887.984764716639</c:v>
                </c:pt>
                <c:pt idx="18">
                  <c:v>67592.097502098928</c:v>
                </c:pt>
                <c:pt idx="19">
                  <c:v>82926.891919220987</c:v>
                </c:pt>
                <c:pt idx="20">
                  <c:v>101222.34177167424</c:v>
                </c:pt>
                <c:pt idx="21">
                  <c:v>122498.37709217283</c:v>
                </c:pt>
                <c:pt idx="22">
                  <c:v>146515.39213865192</c:v>
                </c:pt>
                <c:pt idx="23">
                  <c:v>170915.75205587284</c:v>
                </c:pt>
                <c:pt idx="24">
                  <c:v>196960.75702953726</c:v>
                </c:pt>
                <c:pt idx="25">
                  <c:v>223438.56561983758</c:v>
                </c:pt>
                <c:pt idx="26">
                  <c:v>250646.91406391474</c:v>
                </c:pt>
                <c:pt idx="27">
                  <c:v>282557.79402733914</c:v>
                </c:pt>
                <c:pt idx="28">
                  <c:v>313610.53683731623</c:v>
                </c:pt>
                <c:pt idx="29">
                  <c:v>342688.0005350195</c:v>
                </c:pt>
                <c:pt idx="30">
                  <c:v>373349.34412056947</c:v>
                </c:pt>
                <c:pt idx="31">
                  <c:v>401030.41700408433</c:v>
                </c:pt>
                <c:pt idx="32">
                  <c:v>426530.83870112849</c:v>
                </c:pt>
                <c:pt idx="33">
                  <c:v>450056.39224849804</c:v>
                </c:pt>
                <c:pt idx="34">
                  <c:v>471049.56631929777</c:v>
                </c:pt>
                <c:pt idx="35">
                  <c:v>491091.8479044924</c:v>
                </c:pt>
                <c:pt idx="36">
                  <c:v>515999.32954313845</c:v>
                </c:pt>
                <c:pt idx="37">
                  <c:v>538067.67391192191</c:v>
                </c:pt>
                <c:pt idx="38">
                  <c:v>553191.39210309193</c:v>
                </c:pt>
                <c:pt idx="39">
                  <c:v>564858.67667900759</c:v>
                </c:pt>
                <c:pt idx="40">
                  <c:v>576291.49204314488</c:v>
                </c:pt>
                <c:pt idx="41">
                  <c:v>587514.36874190241</c:v>
                </c:pt>
                <c:pt idx="42">
                  <c:v>601906.63825505169</c:v>
                </c:pt>
                <c:pt idx="43">
                  <c:v>612335.93342316488</c:v>
                </c:pt>
                <c:pt idx="44">
                  <c:v>618278.83109179814</c:v>
                </c:pt>
                <c:pt idx="45">
                  <c:v>630993.1595020676</c:v>
                </c:pt>
                <c:pt idx="46">
                  <c:v>655787.27343934157</c:v>
                </c:pt>
                <c:pt idx="47">
                  <c:v>681106.15352540358</c:v>
                </c:pt>
                <c:pt idx="48">
                  <c:v>704199.87262005475</c:v>
                </c:pt>
                <c:pt idx="49">
                  <c:v>723895.09204672452</c:v>
                </c:pt>
                <c:pt idx="50">
                  <c:v>732740.4539102806</c:v>
                </c:pt>
                <c:pt idx="51">
                  <c:v>733540.60199261736</c:v>
                </c:pt>
                <c:pt idx="52">
                  <c:v>738932.04630144557</c:v>
                </c:pt>
                <c:pt idx="53">
                  <c:v>743695.76791797008</c:v>
                </c:pt>
                <c:pt idx="54">
                  <c:v>743316.49635138584</c:v>
                </c:pt>
                <c:pt idx="55">
                  <c:v>725296.05525938363</c:v>
                </c:pt>
                <c:pt idx="56">
                  <c:v>690927.5476328372</c:v>
                </c:pt>
                <c:pt idx="57">
                  <c:v>644920.75167855911</c:v>
                </c:pt>
                <c:pt idx="58">
                  <c:v>594170.03061586164</c:v>
                </c:pt>
                <c:pt idx="59">
                  <c:v>544959.34990781487</c:v>
                </c:pt>
                <c:pt idx="60">
                  <c:v>501320.46925644513</c:v>
                </c:pt>
                <c:pt idx="61">
                  <c:v>468334.2671047186</c:v>
                </c:pt>
                <c:pt idx="62">
                  <c:v>439309.41936275095</c:v>
                </c:pt>
                <c:pt idx="63">
                  <c:v>402284.59557133651</c:v>
                </c:pt>
                <c:pt idx="64">
                  <c:v>363662.53507419972</c:v>
                </c:pt>
                <c:pt idx="65">
                  <c:v>323865.15184267896</c:v>
                </c:pt>
                <c:pt idx="66">
                  <c:v>297757.17147020175</c:v>
                </c:pt>
                <c:pt idx="67">
                  <c:v>284821.01338143344</c:v>
                </c:pt>
                <c:pt idx="68">
                  <c:v>267200.70037031668</c:v>
                </c:pt>
                <c:pt idx="69">
                  <c:v>244431.80289187236</c:v>
                </c:pt>
                <c:pt idx="70">
                  <c:v>214175.56557140368</c:v>
                </c:pt>
                <c:pt idx="71">
                  <c:v>185595.61540108162</c:v>
                </c:pt>
                <c:pt idx="72">
                  <c:v>160753.71885393545</c:v>
                </c:pt>
                <c:pt idx="73">
                  <c:v>137330.42691815653</c:v>
                </c:pt>
                <c:pt idx="74">
                  <c:v>121770.52772008475</c:v>
                </c:pt>
                <c:pt idx="75">
                  <c:v>106492.21725653471</c:v>
                </c:pt>
                <c:pt idx="76">
                  <c:v>88806.653208116841</c:v>
                </c:pt>
                <c:pt idx="77">
                  <c:v>69841.875709814311</c:v>
                </c:pt>
                <c:pt idx="78">
                  <c:v>48471.631135196934</c:v>
                </c:pt>
                <c:pt idx="79">
                  <c:v>34742.426498760302</c:v>
                </c:pt>
                <c:pt idx="80">
                  <c:v>0</c:v>
                </c:pt>
                <c:pt idx="81">
                  <c:v>0</c:v>
                </c:pt>
                <c:pt idx="82">
                  <c:v>0</c:v>
                </c:pt>
                <c:pt idx="83">
                  <c:v>0</c:v>
                </c:pt>
                <c:pt idx="84">
                  <c:v>0</c:v>
                </c:pt>
                <c:pt idx="85">
                  <c:v>0</c:v>
                </c:pt>
                <c:pt idx="86">
                  <c:v>0</c:v>
                </c:pt>
                <c:pt idx="87">
                  <c:v>0</c:v>
                </c:pt>
                <c:pt idx="88">
                  <c:v>0</c:v>
                </c:pt>
                <c:pt idx="89">
                  <c:v>0</c:v>
                </c:pt>
                <c:pt idx="90">
                  <c:v>0</c:v>
                </c:pt>
              </c:numCache>
            </c:numRef>
          </c:val>
          <c:smooth val="0"/>
        </c:ser>
        <c:dLbls>
          <c:showLegendKey val="0"/>
          <c:showVal val="0"/>
          <c:showCatName val="0"/>
          <c:showSerName val="0"/>
          <c:showPercent val="0"/>
          <c:showBubbleSize val="0"/>
        </c:dLbls>
        <c:smooth val="0"/>
        <c:axId val="569929104"/>
        <c:axId val="569938896"/>
      </c:lineChart>
      <c:catAx>
        <c:axId val="569929104"/>
        <c:scaling>
          <c:orientation val="minMax"/>
        </c:scaling>
        <c:delete val="0"/>
        <c:axPos val="b"/>
        <c:numFmt formatCode="General" sourceLinked="1"/>
        <c:majorTickMark val="out"/>
        <c:minorTickMark val="none"/>
        <c:tickLblPos val="nextTo"/>
        <c:txPr>
          <a:bodyPr/>
          <a:lstStyle/>
          <a:p>
            <a:pPr>
              <a:defRPr sz="1400" b="1"/>
            </a:pPr>
            <a:endParaRPr lang="fr-FR"/>
          </a:p>
        </c:txPr>
        <c:crossAx val="569938896"/>
        <c:crosses val="autoZero"/>
        <c:auto val="1"/>
        <c:lblAlgn val="ctr"/>
        <c:lblOffset val="100"/>
        <c:tickLblSkip val="10"/>
        <c:tickMarkSkip val="10"/>
        <c:noMultiLvlLbl val="0"/>
      </c:catAx>
      <c:valAx>
        <c:axId val="569938896"/>
        <c:scaling>
          <c:orientation val="minMax"/>
        </c:scaling>
        <c:delete val="0"/>
        <c:axPos val="l"/>
        <c:numFmt formatCode="General" sourceLinked="1"/>
        <c:majorTickMark val="out"/>
        <c:minorTickMark val="none"/>
        <c:tickLblPos val="nextTo"/>
        <c:txPr>
          <a:bodyPr/>
          <a:lstStyle/>
          <a:p>
            <a:pPr>
              <a:defRPr sz="1400"/>
            </a:pPr>
            <a:endParaRPr lang="fr-FR"/>
          </a:p>
        </c:txPr>
        <c:crossAx val="569929104"/>
        <c:crosses val="autoZero"/>
        <c:crossBetween val="between"/>
      </c:valAx>
      <c:spPr>
        <a:solidFill>
          <a:schemeClr val="bg1">
            <a:alpha val="0"/>
          </a:schemeClr>
        </a:solidFill>
        <a:ln>
          <a:noFill/>
        </a:ln>
      </c:spPr>
    </c:plotArea>
    <c:plotVisOnly val="1"/>
    <c:dispBlanksAs val="gap"/>
    <c:showDLblsOverMax val="0"/>
  </c:chart>
  <c:spPr>
    <a:solidFill>
      <a:schemeClr val="bg1">
        <a:alpha val="0"/>
      </a:schemeClr>
    </a:solidFill>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474876516905592E-2"/>
          <c:y val="0.20596417749625992"/>
          <c:w val="0.91485553368328953"/>
          <c:h val="0.68620316696837602"/>
        </c:manualLayout>
      </c:layout>
      <c:lineChart>
        <c:grouping val="standard"/>
        <c:varyColors val="0"/>
        <c:ser>
          <c:idx val="4"/>
          <c:order val="0"/>
          <c:tx>
            <c:strRef>
              <c:f>'ntta_time_only (3)'!$R$1</c:f>
              <c:strCache>
                <c:ptCount val="1"/>
                <c:pt idx="0">
                  <c:v>ntta_prod_sm_H</c:v>
                </c:pt>
              </c:strCache>
            </c:strRef>
          </c:tx>
          <c:spPr>
            <a:ln w="63500">
              <a:solidFill>
                <a:schemeClr val="tx1"/>
              </a:solidFill>
            </a:ln>
          </c:spPr>
          <c:marker>
            <c:symbol val="none"/>
          </c:marker>
          <c:val>
            <c:numRef>
              <c:f>'ntta_time_only (3)'!$R$2:$R$92</c:f>
              <c:numCache>
                <c:formatCode>General</c:formatCode>
                <c:ptCount val="91"/>
                <c:pt idx="0">
                  <c:v>0</c:v>
                </c:pt>
                <c:pt idx="1">
                  <c:v>0</c:v>
                </c:pt>
                <c:pt idx="2">
                  <c:v>0</c:v>
                </c:pt>
                <c:pt idx="3">
                  <c:v>0</c:v>
                </c:pt>
                <c:pt idx="4">
                  <c:v>0</c:v>
                </c:pt>
                <c:pt idx="5">
                  <c:v>0</c:v>
                </c:pt>
                <c:pt idx="6">
                  <c:v>0</c:v>
                </c:pt>
                <c:pt idx="7">
                  <c:v>0</c:v>
                </c:pt>
                <c:pt idx="8">
                  <c:v>0</c:v>
                </c:pt>
                <c:pt idx="9">
                  <c:v>0</c:v>
                </c:pt>
                <c:pt idx="10">
                  <c:v>0.6353955</c:v>
                </c:pt>
                <c:pt idx="11">
                  <c:v>0.65561979999999997</c:v>
                </c:pt>
                <c:pt idx="12">
                  <c:v>0.67091009999999995</c:v>
                </c:pt>
                <c:pt idx="13">
                  <c:v>0.68194869999999996</c:v>
                </c:pt>
                <c:pt idx="14">
                  <c:v>0.68939070000000002</c:v>
                </c:pt>
                <c:pt idx="15">
                  <c:v>0.69383910000000004</c:v>
                </c:pt>
                <c:pt idx="16">
                  <c:v>0.69582829999999996</c:v>
                </c:pt>
                <c:pt idx="17">
                  <c:v>0.69581879999999996</c:v>
                </c:pt>
                <c:pt idx="18">
                  <c:v>0.69419839999999999</c:v>
                </c:pt>
                <c:pt idx="19">
                  <c:v>0.69128999999999996</c:v>
                </c:pt>
                <c:pt idx="20">
                  <c:v>0.68736580000000003</c:v>
                </c:pt>
                <c:pt idx="21">
                  <c:v>0.68266170000000004</c:v>
                </c:pt>
                <c:pt idx="22">
                  <c:v>0.67739530000000003</c:v>
                </c:pt>
                <c:pt idx="23">
                  <c:v>0.67178090000000001</c:v>
                </c:pt>
                <c:pt idx="24">
                  <c:v>0.66604350000000001</c:v>
                </c:pt>
                <c:pt idx="25">
                  <c:v>0.66042699999999999</c:v>
                </c:pt>
                <c:pt idx="26">
                  <c:v>0.65519780000000005</c:v>
                </c:pt>
                <c:pt idx="27">
                  <c:v>0.65064100000000002</c:v>
                </c:pt>
                <c:pt idx="28">
                  <c:v>0.6470494</c:v>
                </c:pt>
                <c:pt idx="29">
                  <c:v>0.64470640000000001</c:v>
                </c:pt>
                <c:pt idx="30">
                  <c:v>0.64386270000000001</c:v>
                </c:pt>
                <c:pt idx="31">
                  <c:v>0.64471080000000003</c:v>
                </c:pt>
                <c:pt idx="32">
                  <c:v>0.64735909999999997</c:v>
                </c:pt>
                <c:pt idx="33">
                  <c:v>0.65181199999999995</c:v>
                </c:pt>
                <c:pt idx="34">
                  <c:v>0.65795669999999995</c:v>
                </c:pt>
                <c:pt idx="35">
                  <c:v>0.66556329999999997</c:v>
                </c:pt>
                <c:pt idx="36">
                  <c:v>0.67429810000000001</c:v>
                </c:pt>
                <c:pt idx="37">
                  <c:v>0.68374809999999997</c:v>
                </c:pt>
                <c:pt idx="38">
                  <c:v>0.69345599999999996</c:v>
                </c:pt>
                <c:pt idx="39">
                  <c:v>0.70296080000000005</c:v>
                </c:pt>
                <c:pt idx="40">
                  <c:v>0.71183920000000001</c:v>
                </c:pt>
                <c:pt idx="41">
                  <c:v>0.71974559999999999</c:v>
                </c:pt>
                <c:pt idx="42">
                  <c:v>0.72644620000000004</c:v>
                </c:pt>
                <c:pt idx="43">
                  <c:v>0.73184340000000003</c:v>
                </c:pt>
                <c:pt idx="44">
                  <c:v>0.73598680000000005</c:v>
                </c:pt>
                <c:pt idx="45">
                  <c:v>0.73906439999999995</c:v>
                </c:pt>
                <c:pt idx="46">
                  <c:v>0.74137390000000003</c:v>
                </c:pt>
                <c:pt idx="47">
                  <c:v>0.74327390000000004</c:v>
                </c:pt>
                <c:pt idx="48">
                  <c:v>0.74512310000000004</c:v>
                </c:pt>
                <c:pt idx="49">
                  <c:v>0.74721780000000004</c:v>
                </c:pt>
                <c:pt idx="50">
                  <c:v>0.74973849999999997</c:v>
                </c:pt>
                <c:pt idx="51">
                  <c:v>0.75271670000000002</c:v>
                </c:pt>
                <c:pt idx="52">
                  <c:v>0.75602279999999999</c:v>
                </c:pt>
                <c:pt idx="53">
                  <c:v>0.75937670000000002</c:v>
                </c:pt>
                <c:pt idx="54">
                  <c:v>0.76237489999999997</c:v>
                </c:pt>
                <c:pt idx="55">
                  <c:v>0.76453059999999995</c:v>
                </c:pt>
                <c:pt idx="56">
                  <c:v>0.76531979999999999</c:v>
                </c:pt>
                <c:pt idx="57">
                  <c:v>0.76422939999999995</c:v>
                </c:pt>
                <c:pt idx="58">
                  <c:v>0.76080389999999998</c:v>
                </c:pt>
                <c:pt idx="59">
                  <c:v>0.75468809999999997</c:v>
                </c:pt>
                <c:pt idx="60">
                  <c:v>0.74566359999999998</c:v>
                </c:pt>
                <c:pt idx="61">
                  <c:v>0.7336819</c:v>
                </c:pt>
                <c:pt idx="62">
                  <c:v>0.71889099999999995</c:v>
                </c:pt>
                <c:pt idx="63">
                  <c:v>0.70165319999999998</c:v>
                </c:pt>
                <c:pt idx="64">
                  <c:v>0.68254570000000003</c:v>
                </c:pt>
                <c:pt idx="65">
                  <c:v>0.6623985</c:v>
                </c:pt>
                <c:pt idx="66">
                  <c:v>0.64201730000000001</c:v>
                </c:pt>
                <c:pt idx="67">
                  <c:v>0.62229330000000005</c:v>
                </c:pt>
                <c:pt idx="68">
                  <c:v>0.60409780000000002</c:v>
                </c:pt>
                <c:pt idx="69">
                  <c:v>0.58816550000000001</c:v>
                </c:pt>
                <c:pt idx="70">
                  <c:v>0.5748067</c:v>
                </c:pt>
                <c:pt idx="71">
                  <c:v>0.5640771</c:v>
                </c:pt>
                <c:pt idx="72">
                  <c:v>0.55576449999999999</c:v>
                </c:pt>
                <c:pt idx="73">
                  <c:v>0.54944720000000002</c:v>
                </c:pt>
                <c:pt idx="74">
                  <c:v>0.54457180000000005</c:v>
                </c:pt>
                <c:pt idx="75">
                  <c:v>0.5405259</c:v>
                </c:pt>
                <c:pt idx="76">
                  <c:v>0.53670209999999996</c:v>
                </c:pt>
                <c:pt idx="77">
                  <c:v>0.53255439999999998</c:v>
                </c:pt>
                <c:pt idx="78">
                  <c:v>0.5276537</c:v>
                </c:pt>
                <c:pt idx="79">
                  <c:v>0.52174370000000003</c:v>
                </c:pt>
                <c:pt idx="80">
                  <c:v>0.51479430000000004</c:v>
                </c:pt>
                <c:pt idx="81">
                  <c:v>0.50704280000000002</c:v>
                </c:pt>
                <c:pt idx="82">
                  <c:v>0.49901230000000002</c:v>
                </c:pt>
                <c:pt idx="83">
                  <c:v>0.49163200000000001</c:v>
                </c:pt>
                <c:pt idx="84">
                  <c:v>0.48587150000000001</c:v>
                </c:pt>
                <c:pt idx="85">
                  <c:v>0.48283969999999998</c:v>
                </c:pt>
                <c:pt idx="86">
                  <c:v>0.48390670000000002</c:v>
                </c:pt>
                <c:pt idx="87">
                  <c:v>0.49050100000000002</c:v>
                </c:pt>
                <c:pt idx="88">
                  <c:v>0.50404130000000003</c:v>
                </c:pt>
                <c:pt idx="89">
                  <c:v>0.52869960000000005</c:v>
                </c:pt>
                <c:pt idx="90">
                  <c:v>0.56749859999999996</c:v>
                </c:pt>
              </c:numCache>
            </c:numRef>
          </c:val>
          <c:smooth val="0"/>
        </c:ser>
        <c:ser>
          <c:idx val="5"/>
          <c:order val="1"/>
          <c:tx>
            <c:strRef>
              <c:f>'ntta_time_only (3)'!$S$1</c:f>
              <c:strCache>
                <c:ptCount val="1"/>
                <c:pt idx="0">
                  <c:v>ntta_cons_sm_H</c:v>
                </c:pt>
              </c:strCache>
            </c:strRef>
          </c:tx>
          <c:spPr>
            <a:ln w="79375">
              <a:solidFill>
                <a:schemeClr val="tx1"/>
              </a:solidFill>
              <a:prstDash val="sysDot"/>
            </a:ln>
          </c:spPr>
          <c:marker>
            <c:symbol val="none"/>
          </c:marker>
          <c:val>
            <c:numRef>
              <c:f>'ntta_time_only (3)'!$S$2:$S$92</c:f>
              <c:numCache>
                <c:formatCode>General</c:formatCode>
                <c:ptCount val="91"/>
                <c:pt idx="0">
                  <c:v>2.7921100000000001</c:v>
                </c:pt>
                <c:pt idx="1">
                  <c:v>5.4075110000000004</c:v>
                </c:pt>
                <c:pt idx="2">
                  <c:v>3.5281479999999998</c:v>
                </c:pt>
                <c:pt idx="3">
                  <c:v>3.2397109999999998</c:v>
                </c:pt>
                <c:pt idx="4">
                  <c:v>2.96075</c:v>
                </c:pt>
                <c:pt idx="5">
                  <c:v>2.6999080000000002</c:v>
                </c:pt>
                <c:pt idx="6">
                  <c:v>2.454834</c:v>
                </c:pt>
                <c:pt idx="7">
                  <c:v>2.2197719999999999</c:v>
                </c:pt>
                <c:pt idx="8">
                  <c:v>1.9907699999999999</c:v>
                </c:pt>
                <c:pt idx="9">
                  <c:v>1.7684629999999999</c:v>
                </c:pt>
                <c:pt idx="10">
                  <c:v>1.5586439999999999</c:v>
                </c:pt>
                <c:pt idx="11">
                  <c:v>1.3708199999999999</c:v>
                </c:pt>
                <c:pt idx="12">
                  <c:v>1.2151320000000001</c:v>
                </c:pt>
                <c:pt idx="13">
                  <c:v>1.098635</c:v>
                </c:pt>
                <c:pt idx="14">
                  <c:v>1.0360750000000001</c:v>
                </c:pt>
                <c:pt idx="15">
                  <c:v>1.0352030000000001</c:v>
                </c:pt>
                <c:pt idx="16">
                  <c:v>1.033523</c:v>
                </c:pt>
                <c:pt idx="17">
                  <c:v>1.031139</c:v>
                </c:pt>
                <c:pt idx="18">
                  <c:v>1.02817</c:v>
                </c:pt>
                <c:pt idx="19">
                  <c:v>1.024742</c:v>
                </c:pt>
                <c:pt idx="20">
                  <c:v>1.020983</c:v>
                </c:pt>
                <c:pt idx="21">
                  <c:v>1.017015</c:v>
                </c:pt>
                <c:pt idx="22">
                  <c:v>1.012956</c:v>
                </c:pt>
                <c:pt idx="23">
                  <c:v>1.0089079999999999</c:v>
                </c:pt>
                <c:pt idx="24">
                  <c:v>1.0049600000000001</c:v>
                </c:pt>
                <c:pt idx="25">
                  <c:v>1.0011840000000001</c:v>
                </c:pt>
                <c:pt idx="26">
                  <c:v>0.99762890000000004</c:v>
                </c:pt>
                <c:pt idx="27">
                  <c:v>0.99432640000000005</c:v>
                </c:pt>
                <c:pt idx="28">
                  <c:v>0.99128989999999995</c:v>
                </c:pt>
                <c:pt idx="29">
                  <c:v>0.98852260000000003</c:v>
                </c:pt>
                <c:pt idx="30">
                  <c:v>0.98602690000000004</c:v>
                </c:pt>
                <c:pt idx="31">
                  <c:v>0.98381249999999998</c:v>
                </c:pt>
                <c:pt idx="32">
                  <c:v>0.98190540000000004</c:v>
                </c:pt>
                <c:pt idx="33">
                  <c:v>0.98035260000000002</c:v>
                </c:pt>
                <c:pt idx="34">
                  <c:v>0.97922410000000004</c:v>
                </c:pt>
                <c:pt idx="35">
                  <c:v>0.97861010000000004</c:v>
                </c:pt>
                <c:pt idx="36">
                  <c:v>0.97861620000000005</c:v>
                </c:pt>
                <c:pt idx="37">
                  <c:v>0.97935640000000002</c:v>
                </c:pt>
                <c:pt idx="38">
                  <c:v>0.98094479999999995</c:v>
                </c:pt>
                <c:pt idx="39">
                  <c:v>0.9834889</c:v>
                </c:pt>
                <c:pt idx="40">
                  <c:v>0.98708209999999996</c:v>
                </c:pt>
                <c:pt idx="41">
                  <c:v>0.99179819999999996</c:v>
                </c:pt>
                <c:pt idx="42">
                  <c:v>0.99768579999999996</c:v>
                </c:pt>
                <c:pt idx="43">
                  <c:v>1.0047630000000001</c:v>
                </c:pt>
                <c:pt idx="44">
                  <c:v>1.013012</c:v>
                </c:pt>
                <c:pt idx="45">
                  <c:v>1.7093830000000001</c:v>
                </c:pt>
                <c:pt idx="46">
                  <c:v>1.8471610000000001</c:v>
                </c:pt>
                <c:pt idx="47">
                  <c:v>1.9535070000000001</c:v>
                </c:pt>
                <c:pt idx="48">
                  <c:v>2.0276010000000002</c:v>
                </c:pt>
                <c:pt idx="49">
                  <c:v>2.0796950000000001</c:v>
                </c:pt>
                <c:pt idx="50">
                  <c:v>2.1268210000000001</c:v>
                </c:pt>
                <c:pt idx="51">
                  <c:v>2.1863709999999998</c:v>
                </c:pt>
                <c:pt idx="52">
                  <c:v>2.271083</c:v>
                </c:pt>
                <c:pt idx="53">
                  <c:v>2.3862100000000002</c:v>
                </c:pt>
                <c:pt idx="54">
                  <c:v>2.5278269999999998</c:v>
                </c:pt>
                <c:pt idx="55">
                  <c:v>2.6824050000000002</c:v>
                </c:pt>
                <c:pt idx="56">
                  <c:v>2.8294220000000001</c:v>
                </c:pt>
                <c:pt idx="57">
                  <c:v>2.9477150000000001</c:v>
                </c:pt>
                <c:pt idx="58">
                  <c:v>3.023107</c:v>
                </c:pt>
                <c:pt idx="59">
                  <c:v>3.0528140000000001</c:v>
                </c:pt>
                <c:pt idx="60">
                  <c:v>3.0441980000000002</c:v>
                </c:pt>
                <c:pt idx="61">
                  <c:v>3.0098479999999999</c:v>
                </c:pt>
                <c:pt idx="62">
                  <c:v>2.962542</c:v>
                </c:pt>
                <c:pt idx="63">
                  <c:v>2.9114330000000002</c:v>
                </c:pt>
                <c:pt idx="64">
                  <c:v>2.8590420000000001</c:v>
                </c:pt>
                <c:pt idx="65">
                  <c:v>2.7998590000000001</c:v>
                </c:pt>
                <c:pt idx="66">
                  <c:v>2.7227860000000002</c:v>
                </c:pt>
                <c:pt idx="67">
                  <c:v>2.6179760000000001</c:v>
                </c:pt>
                <c:pt idx="68">
                  <c:v>2.4845139999999999</c:v>
                </c:pt>
                <c:pt idx="69">
                  <c:v>2.333215</c:v>
                </c:pt>
                <c:pt idx="70">
                  <c:v>2.182191</c:v>
                </c:pt>
                <c:pt idx="71">
                  <c:v>2.0493000000000001</c:v>
                </c:pt>
                <c:pt idx="72">
                  <c:v>1.947106</c:v>
                </c:pt>
                <c:pt idx="73">
                  <c:v>1.8811469999999999</c:v>
                </c:pt>
                <c:pt idx="74">
                  <c:v>1.848992</c:v>
                </c:pt>
                <c:pt idx="75">
                  <c:v>1.8395870000000001</c:v>
                </c:pt>
                <c:pt idx="76">
                  <c:v>1.835261</c:v>
                </c:pt>
                <c:pt idx="77">
                  <c:v>1.8177209999999999</c:v>
                </c:pt>
                <c:pt idx="78">
                  <c:v>1.775318</c:v>
                </c:pt>
                <c:pt idx="79">
                  <c:v>1.7068909999999999</c:v>
                </c:pt>
                <c:pt idx="80">
                  <c:v>1.619702</c:v>
                </c:pt>
                <c:pt idx="81">
                  <c:v>1.5238210000000001</c:v>
                </c:pt>
                <c:pt idx="82">
                  <c:v>1.4278230000000001</c:v>
                </c:pt>
                <c:pt idx="83">
                  <c:v>1.337861</c:v>
                </c:pt>
                <c:pt idx="84">
                  <c:v>1.25837</c:v>
                </c:pt>
                <c:pt idx="85">
                  <c:v>1.1925269999999999</c:v>
                </c:pt>
                <c:pt idx="86">
                  <c:v>1.142171</c:v>
                </c:pt>
                <c:pt idx="87">
                  <c:v>1.1077189999999999</c:v>
                </c:pt>
                <c:pt idx="88">
                  <c:v>1.0884959999999999</c:v>
                </c:pt>
                <c:pt idx="89">
                  <c:v>1.0834109999999999</c:v>
                </c:pt>
                <c:pt idx="90">
                  <c:v>1.0932200000000001</c:v>
                </c:pt>
              </c:numCache>
            </c:numRef>
          </c:val>
          <c:smooth val="0"/>
        </c:ser>
        <c:dLbls>
          <c:showLegendKey val="0"/>
          <c:showVal val="0"/>
          <c:showCatName val="0"/>
          <c:showSerName val="0"/>
          <c:showPercent val="0"/>
          <c:showBubbleSize val="0"/>
        </c:dLbls>
        <c:smooth val="0"/>
        <c:axId val="569926928"/>
        <c:axId val="569928016"/>
      </c:lineChart>
      <c:catAx>
        <c:axId val="569926928"/>
        <c:scaling>
          <c:orientation val="minMax"/>
        </c:scaling>
        <c:delete val="0"/>
        <c:axPos val="b"/>
        <c:numFmt formatCode="General" sourceLinked="1"/>
        <c:majorTickMark val="out"/>
        <c:minorTickMark val="none"/>
        <c:tickLblPos val="nextTo"/>
        <c:txPr>
          <a:bodyPr rot="0" vert="horz"/>
          <a:lstStyle/>
          <a:p>
            <a:pPr>
              <a:defRPr sz="1600" b="1" i="0" u="none" strike="noStrike" baseline="0">
                <a:solidFill>
                  <a:srgbClr val="000000"/>
                </a:solidFill>
                <a:latin typeface="Calibri"/>
                <a:ea typeface="Calibri"/>
                <a:cs typeface="Calibri"/>
              </a:defRPr>
            </a:pPr>
            <a:endParaRPr lang="fr-FR"/>
          </a:p>
        </c:txPr>
        <c:crossAx val="569928016"/>
        <c:crosses val="autoZero"/>
        <c:auto val="1"/>
        <c:lblAlgn val="ctr"/>
        <c:lblOffset val="100"/>
        <c:tickLblSkip val="10"/>
        <c:tickMarkSkip val="5"/>
        <c:noMultiLvlLbl val="0"/>
      </c:catAx>
      <c:valAx>
        <c:axId val="569928016"/>
        <c:scaling>
          <c:orientation val="minMax"/>
          <c:max val="7"/>
        </c:scaling>
        <c:delete val="0"/>
        <c:axPos val="l"/>
        <c:title>
          <c:tx>
            <c:rich>
              <a:bodyPr/>
              <a:lstStyle/>
              <a:p>
                <a:pPr>
                  <a:defRPr sz="1200" b="1" i="0" u="none" strike="noStrike" baseline="0">
                    <a:solidFill>
                      <a:srgbClr val="000000"/>
                    </a:solidFill>
                    <a:latin typeface="Calibri"/>
                    <a:ea typeface="Calibri"/>
                    <a:cs typeface="Calibri"/>
                  </a:defRPr>
                </a:pPr>
                <a:r>
                  <a:rPr lang="fr-FR" sz="1200"/>
                  <a:t>Heure/jour</a:t>
                </a:r>
              </a:p>
            </c:rich>
          </c:tx>
          <c:layout>
            <c:manualLayout>
              <c:xMode val="edge"/>
              <c:yMode val="edge"/>
              <c:x val="9.5926272308541286E-3"/>
              <c:y val="0.35223196701088044"/>
            </c:manualLayout>
          </c:layout>
          <c:overlay val="0"/>
        </c:title>
        <c:numFmt formatCode="General" sourceLinked="1"/>
        <c:majorTickMark val="out"/>
        <c:minorTickMark val="none"/>
        <c:tickLblPos val="nextTo"/>
        <c:txPr>
          <a:bodyPr rot="0" vert="horz"/>
          <a:lstStyle/>
          <a:p>
            <a:pPr>
              <a:defRPr sz="1800" b="1" i="0" u="none" strike="noStrike" baseline="0">
                <a:solidFill>
                  <a:srgbClr val="000000"/>
                </a:solidFill>
                <a:latin typeface="Calibri"/>
                <a:ea typeface="Calibri"/>
                <a:cs typeface="Calibri"/>
              </a:defRPr>
            </a:pPr>
            <a:endParaRPr lang="fr-FR"/>
          </a:p>
        </c:txPr>
        <c:crossAx val="569926928"/>
        <c:crosses val="autoZero"/>
        <c:crossBetween val="between"/>
      </c:valAx>
    </c:plotArea>
    <c:plotVisOnly val="1"/>
    <c:dispBlanksAs val="gap"/>
    <c:showDLblsOverMax val="0"/>
  </c:chart>
  <c:spPr>
    <a:solidFill>
      <a:schemeClr val="bg1">
        <a:alpha val="0"/>
      </a:schemeClr>
    </a:solidFill>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474876516905592E-2"/>
          <c:y val="0.20596417749625992"/>
          <c:w val="0.91485553368328953"/>
          <c:h val="0.68620316696837602"/>
        </c:manualLayout>
      </c:layout>
      <c:lineChart>
        <c:grouping val="standard"/>
        <c:varyColors val="0"/>
        <c:ser>
          <c:idx val="4"/>
          <c:order val="0"/>
          <c:tx>
            <c:strRef>
              <c:f>'ntta_time_only (3)'!$R$1</c:f>
              <c:strCache>
                <c:ptCount val="1"/>
                <c:pt idx="0">
                  <c:v>ntta_prod_sm_H</c:v>
                </c:pt>
              </c:strCache>
            </c:strRef>
          </c:tx>
          <c:spPr>
            <a:ln w="63500">
              <a:solidFill>
                <a:schemeClr val="tx1"/>
              </a:solidFill>
            </a:ln>
          </c:spPr>
          <c:marker>
            <c:symbol val="none"/>
          </c:marker>
          <c:val>
            <c:numRef>
              <c:f>'ntta_time_only (3)'!$R$2:$R$92</c:f>
              <c:numCache>
                <c:formatCode>General</c:formatCode>
                <c:ptCount val="91"/>
                <c:pt idx="0">
                  <c:v>0</c:v>
                </c:pt>
                <c:pt idx="1">
                  <c:v>0</c:v>
                </c:pt>
                <c:pt idx="2">
                  <c:v>0</c:v>
                </c:pt>
                <c:pt idx="3">
                  <c:v>0</c:v>
                </c:pt>
                <c:pt idx="4">
                  <c:v>0</c:v>
                </c:pt>
                <c:pt idx="5">
                  <c:v>0</c:v>
                </c:pt>
                <c:pt idx="6">
                  <c:v>0</c:v>
                </c:pt>
                <c:pt idx="7">
                  <c:v>0</c:v>
                </c:pt>
                <c:pt idx="8">
                  <c:v>0</c:v>
                </c:pt>
                <c:pt idx="9">
                  <c:v>0</c:v>
                </c:pt>
                <c:pt idx="10">
                  <c:v>0.6353955</c:v>
                </c:pt>
                <c:pt idx="11">
                  <c:v>0.65561979999999997</c:v>
                </c:pt>
                <c:pt idx="12">
                  <c:v>0.67091009999999995</c:v>
                </c:pt>
                <c:pt idx="13">
                  <c:v>0.68194869999999996</c:v>
                </c:pt>
                <c:pt idx="14">
                  <c:v>0.68939070000000002</c:v>
                </c:pt>
                <c:pt idx="15">
                  <c:v>0.69383910000000004</c:v>
                </c:pt>
                <c:pt idx="16">
                  <c:v>0.69582829999999996</c:v>
                </c:pt>
                <c:pt idx="17">
                  <c:v>0.69581879999999996</c:v>
                </c:pt>
                <c:pt idx="18">
                  <c:v>0.69419839999999999</c:v>
                </c:pt>
                <c:pt idx="19">
                  <c:v>0.69128999999999996</c:v>
                </c:pt>
                <c:pt idx="20">
                  <c:v>0.68736580000000003</c:v>
                </c:pt>
                <c:pt idx="21">
                  <c:v>0.68266170000000004</c:v>
                </c:pt>
                <c:pt idx="22">
                  <c:v>0.67739530000000003</c:v>
                </c:pt>
                <c:pt idx="23">
                  <c:v>0.67178090000000001</c:v>
                </c:pt>
                <c:pt idx="24">
                  <c:v>0.66604350000000001</c:v>
                </c:pt>
                <c:pt idx="25">
                  <c:v>0.66042699999999999</c:v>
                </c:pt>
                <c:pt idx="26">
                  <c:v>0.65519780000000005</c:v>
                </c:pt>
                <c:pt idx="27">
                  <c:v>0.65064100000000002</c:v>
                </c:pt>
                <c:pt idx="28">
                  <c:v>0.6470494</c:v>
                </c:pt>
                <c:pt idx="29">
                  <c:v>0.64470640000000001</c:v>
                </c:pt>
                <c:pt idx="30">
                  <c:v>0.64386270000000001</c:v>
                </c:pt>
                <c:pt idx="31">
                  <c:v>0.64471080000000003</c:v>
                </c:pt>
                <c:pt idx="32">
                  <c:v>0.64735909999999997</c:v>
                </c:pt>
                <c:pt idx="33">
                  <c:v>0.65181199999999995</c:v>
                </c:pt>
                <c:pt idx="34">
                  <c:v>0.65795669999999995</c:v>
                </c:pt>
                <c:pt idx="35">
                  <c:v>0.66556329999999997</c:v>
                </c:pt>
                <c:pt idx="36">
                  <c:v>0.67429810000000001</c:v>
                </c:pt>
                <c:pt idx="37">
                  <c:v>0.68374809999999997</c:v>
                </c:pt>
                <c:pt idx="38">
                  <c:v>0.69345599999999996</c:v>
                </c:pt>
                <c:pt idx="39">
                  <c:v>0.70296080000000005</c:v>
                </c:pt>
                <c:pt idx="40">
                  <c:v>0.71183920000000001</c:v>
                </c:pt>
                <c:pt idx="41">
                  <c:v>0.71974559999999999</c:v>
                </c:pt>
                <c:pt idx="42">
                  <c:v>0.72644620000000004</c:v>
                </c:pt>
                <c:pt idx="43">
                  <c:v>0.73184340000000003</c:v>
                </c:pt>
                <c:pt idx="44">
                  <c:v>0.73598680000000005</c:v>
                </c:pt>
                <c:pt idx="45">
                  <c:v>0.73906439999999995</c:v>
                </c:pt>
                <c:pt idx="46">
                  <c:v>0.74137390000000003</c:v>
                </c:pt>
                <c:pt idx="47">
                  <c:v>0.74327390000000004</c:v>
                </c:pt>
                <c:pt idx="48">
                  <c:v>0.74512310000000004</c:v>
                </c:pt>
                <c:pt idx="49">
                  <c:v>0.74721780000000004</c:v>
                </c:pt>
                <c:pt idx="50">
                  <c:v>0.74973849999999997</c:v>
                </c:pt>
                <c:pt idx="51">
                  <c:v>0.75271670000000002</c:v>
                </c:pt>
                <c:pt idx="52">
                  <c:v>0.75602279999999999</c:v>
                </c:pt>
                <c:pt idx="53">
                  <c:v>0.75937670000000002</c:v>
                </c:pt>
                <c:pt idx="54">
                  <c:v>0.76237489999999997</c:v>
                </c:pt>
                <c:pt idx="55">
                  <c:v>0.76453059999999995</c:v>
                </c:pt>
                <c:pt idx="56">
                  <c:v>0.76531979999999999</c:v>
                </c:pt>
                <c:pt idx="57">
                  <c:v>0.76422939999999995</c:v>
                </c:pt>
                <c:pt idx="58">
                  <c:v>0.76080389999999998</c:v>
                </c:pt>
                <c:pt idx="59">
                  <c:v>0.75468809999999997</c:v>
                </c:pt>
                <c:pt idx="60">
                  <c:v>0.74566359999999998</c:v>
                </c:pt>
                <c:pt idx="61">
                  <c:v>0.7336819</c:v>
                </c:pt>
                <c:pt idx="62">
                  <c:v>0.71889099999999995</c:v>
                </c:pt>
                <c:pt idx="63">
                  <c:v>0.70165319999999998</c:v>
                </c:pt>
                <c:pt idx="64">
                  <c:v>0.68254570000000003</c:v>
                </c:pt>
                <c:pt idx="65">
                  <c:v>0.6623985</c:v>
                </c:pt>
                <c:pt idx="66">
                  <c:v>0.64201730000000001</c:v>
                </c:pt>
                <c:pt idx="67">
                  <c:v>0.62229330000000005</c:v>
                </c:pt>
                <c:pt idx="68">
                  <c:v>0.60409780000000002</c:v>
                </c:pt>
                <c:pt idx="69">
                  <c:v>0.58816550000000001</c:v>
                </c:pt>
                <c:pt idx="70">
                  <c:v>0.5748067</c:v>
                </c:pt>
                <c:pt idx="71">
                  <c:v>0.5640771</c:v>
                </c:pt>
                <c:pt idx="72">
                  <c:v>0.55576449999999999</c:v>
                </c:pt>
                <c:pt idx="73">
                  <c:v>0.54944720000000002</c:v>
                </c:pt>
                <c:pt idx="74">
                  <c:v>0.54457180000000005</c:v>
                </c:pt>
                <c:pt idx="75">
                  <c:v>0.5405259</c:v>
                </c:pt>
                <c:pt idx="76">
                  <c:v>0.53670209999999996</c:v>
                </c:pt>
                <c:pt idx="77">
                  <c:v>0.53255439999999998</c:v>
                </c:pt>
                <c:pt idx="78">
                  <c:v>0.5276537</c:v>
                </c:pt>
                <c:pt idx="79">
                  <c:v>0.52174370000000003</c:v>
                </c:pt>
                <c:pt idx="80">
                  <c:v>0.51479430000000004</c:v>
                </c:pt>
                <c:pt idx="81">
                  <c:v>0.50704280000000002</c:v>
                </c:pt>
                <c:pt idx="82">
                  <c:v>0.49901230000000002</c:v>
                </c:pt>
                <c:pt idx="83">
                  <c:v>0.49163200000000001</c:v>
                </c:pt>
                <c:pt idx="84">
                  <c:v>0.48587150000000001</c:v>
                </c:pt>
                <c:pt idx="85">
                  <c:v>0.48283969999999998</c:v>
                </c:pt>
                <c:pt idx="86">
                  <c:v>0.48390670000000002</c:v>
                </c:pt>
                <c:pt idx="87">
                  <c:v>0.49050100000000002</c:v>
                </c:pt>
                <c:pt idx="88">
                  <c:v>0.50404130000000003</c:v>
                </c:pt>
                <c:pt idx="89">
                  <c:v>0.52869960000000005</c:v>
                </c:pt>
                <c:pt idx="90">
                  <c:v>0.56749859999999996</c:v>
                </c:pt>
              </c:numCache>
            </c:numRef>
          </c:val>
          <c:smooth val="0"/>
        </c:ser>
        <c:ser>
          <c:idx val="5"/>
          <c:order val="1"/>
          <c:tx>
            <c:strRef>
              <c:f>'ntta_time_only (3)'!$S$1</c:f>
              <c:strCache>
                <c:ptCount val="1"/>
                <c:pt idx="0">
                  <c:v>ntta_cons_sm_H</c:v>
                </c:pt>
              </c:strCache>
            </c:strRef>
          </c:tx>
          <c:spPr>
            <a:ln w="79375">
              <a:solidFill>
                <a:schemeClr val="tx1"/>
              </a:solidFill>
              <a:prstDash val="sysDot"/>
            </a:ln>
          </c:spPr>
          <c:marker>
            <c:symbol val="none"/>
          </c:marker>
          <c:val>
            <c:numRef>
              <c:f>'ntta_time_only (3)'!$S$2:$S$92</c:f>
              <c:numCache>
                <c:formatCode>General</c:formatCode>
                <c:ptCount val="91"/>
                <c:pt idx="0">
                  <c:v>2.7921100000000001</c:v>
                </c:pt>
                <c:pt idx="1">
                  <c:v>5.4075110000000004</c:v>
                </c:pt>
                <c:pt idx="2">
                  <c:v>3.5281479999999998</c:v>
                </c:pt>
                <c:pt idx="3">
                  <c:v>3.2397109999999998</c:v>
                </c:pt>
                <c:pt idx="4">
                  <c:v>2.96075</c:v>
                </c:pt>
                <c:pt idx="5">
                  <c:v>2.6999080000000002</c:v>
                </c:pt>
                <c:pt idx="6">
                  <c:v>2.454834</c:v>
                </c:pt>
                <c:pt idx="7">
                  <c:v>2.2197719999999999</c:v>
                </c:pt>
                <c:pt idx="8">
                  <c:v>1.9907699999999999</c:v>
                </c:pt>
                <c:pt idx="9">
                  <c:v>1.7684629999999999</c:v>
                </c:pt>
                <c:pt idx="10">
                  <c:v>1.5586439999999999</c:v>
                </c:pt>
                <c:pt idx="11">
                  <c:v>1.3708199999999999</c:v>
                </c:pt>
                <c:pt idx="12">
                  <c:v>1.2151320000000001</c:v>
                </c:pt>
                <c:pt idx="13">
                  <c:v>1.098635</c:v>
                </c:pt>
                <c:pt idx="14">
                  <c:v>1.0360750000000001</c:v>
                </c:pt>
                <c:pt idx="15">
                  <c:v>1.0352030000000001</c:v>
                </c:pt>
                <c:pt idx="16">
                  <c:v>1.033523</c:v>
                </c:pt>
                <c:pt idx="17">
                  <c:v>1.031139</c:v>
                </c:pt>
                <c:pt idx="18">
                  <c:v>1.02817</c:v>
                </c:pt>
                <c:pt idx="19">
                  <c:v>1.024742</c:v>
                </c:pt>
                <c:pt idx="20">
                  <c:v>1.020983</c:v>
                </c:pt>
                <c:pt idx="21">
                  <c:v>1.017015</c:v>
                </c:pt>
                <c:pt idx="22">
                  <c:v>1.012956</c:v>
                </c:pt>
                <c:pt idx="23">
                  <c:v>1.0089079999999999</c:v>
                </c:pt>
                <c:pt idx="24">
                  <c:v>1.0049600000000001</c:v>
                </c:pt>
                <c:pt idx="25">
                  <c:v>1.0011840000000001</c:v>
                </c:pt>
                <c:pt idx="26">
                  <c:v>0.99762890000000004</c:v>
                </c:pt>
                <c:pt idx="27">
                  <c:v>0.99432640000000005</c:v>
                </c:pt>
                <c:pt idx="28">
                  <c:v>0.99128989999999995</c:v>
                </c:pt>
                <c:pt idx="29">
                  <c:v>0.98852260000000003</c:v>
                </c:pt>
                <c:pt idx="30">
                  <c:v>0.98602690000000004</c:v>
                </c:pt>
                <c:pt idx="31">
                  <c:v>0.98381249999999998</c:v>
                </c:pt>
                <c:pt idx="32">
                  <c:v>0.98190540000000004</c:v>
                </c:pt>
                <c:pt idx="33">
                  <c:v>0.98035260000000002</c:v>
                </c:pt>
                <c:pt idx="34">
                  <c:v>0.97922410000000004</c:v>
                </c:pt>
                <c:pt idx="35">
                  <c:v>0.97861010000000004</c:v>
                </c:pt>
                <c:pt idx="36">
                  <c:v>0.97861620000000005</c:v>
                </c:pt>
                <c:pt idx="37">
                  <c:v>0.97935640000000002</c:v>
                </c:pt>
                <c:pt idx="38">
                  <c:v>0.98094479999999995</c:v>
                </c:pt>
                <c:pt idx="39">
                  <c:v>0.9834889</c:v>
                </c:pt>
                <c:pt idx="40">
                  <c:v>0.98708209999999996</c:v>
                </c:pt>
                <c:pt idx="41">
                  <c:v>0.99179819999999996</c:v>
                </c:pt>
                <c:pt idx="42">
                  <c:v>0.99768579999999996</c:v>
                </c:pt>
                <c:pt idx="43">
                  <c:v>1.0047630000000001</c:v>
                </c:pt>
                <c:pt idx="44">
                  <c:v>1.013012</c:v>
                </c:pt>
                <c:pt idx="45">
                  <c:v>1.7093830000000001</c:v>
                </c:pt>
                <c:pt idx="46">
                  <c:v>1.8471610000000001</c:v>
                </c:pt>
                <c:pt idx="47">
                  <c:v>1.9535070000000001</c:v>
                </c:pt>
                <c:pt idx="48">
                  <c:v>2.0276010000000002</c:v>
                </c:pt>
                <c:pt idx="49">
                  <c:v>2.0796950000000001</c:v>
                </c:pt>
                <c:pt idx="50">
                  <c:v>2.1268210000000001</c:v>
                </c:pt>
                <c:pt idx="51">
                  <c:v>2.1863709999999998</c:v>
                </c:pt>
                <c:pt idx="52">
                  <c:v>2.271083</c:v>
                </c:pt>
                <c:pt idx="53">
                  <c:v>2.3862100000000002</c:v>
                </c:pt>
                <c:pt idx="54">
                  <c:v>2.5278269999999998</c:v>
                </c:pt>
                <c:pt idx="55">
                  <c:v>2.6824050000000002</c:v>
                </c:pt>
                <c:pt idx="56">
                  <c:v>2.8294220000000001</c:v>
                </c:pt>
                <c:pt idx="57">
                  <c:v>2.9477150000000001</c:v>
                </c:pt>
                <c:pt idx="58">
                  <c:v>3.023107</c:v>
                </c:pt>
                <c:pt idx="59">
                  <c:v>3.0528140000000001</c:v>
                </c:pt>
                <c:pt idx="60">
                  <c:v>3.0441980000000002</c:v>
                </c:pt>
                <c:pt idx="61">
                  <c:v>3.0098479999999999</c:v>
                </c:pt>
                <c:pt idx="62">
                  <c:v>2.962542</c:v>
                </c:pt>
                <c:pt idx="63">
                  <c:v>2.9114330000000002</c:v>
                </c:pt>
                <c:pt idx="64">
                  <c:v>2.8590420000000001</c:v>
                </c:pt>
                <c:pt idx="65">
                  <c:v>2.7998590000000001</c:v>
                </c:pt>
                <c:pt idx="66">
                  <c:v>2.7227860000000002</c:v>
                </c:pt>
                <c:pt idx="67">
                  <c:v>2.6179760000000001</c:v>
                </c:pt>
                <c:pt idx="68">
                  <c:v>2.4845139999999999</c:v>
                </c:pt>
                <c:pt idx="69">
                  <c:v>2.333215</c:v>
                </c:pt>
                <c:pt idx="70">
                  <c:v>2.182191</c:v>
                </c:pt>
                <c:pt idx="71">
                  <c:v>2.0493000000000001</c:v>
                </c:pt>
                <c:pt idx="72">
                  <c:v>1.947106</c:v>
                </c:pt>
                <c:pt idx="73">
                  <c:v>1.8811469999999999</c:v>
                </c:pt>
                <c:pt idx="74">
                  <c:v>1.848992</c:v>
                </c:pt>
                <c:pt idx="75">
                  <c:v>1.8395870000000001</c:v>
                </c:pt>
                <c:pt idx="76">
                  <c:v>1.835261</c:v>
                </c:pt>
                <c:pt idx="77">
                  <c:v>1.8177209999999999</c:v>
                </c:pt>
                <c:pt idx="78">
                  <c:v>1.775318</c:v>
                </c:pt>
                <c:pt idx="79">
                  <c:v>1.7068909999999999</c:v>
                </c:pt>
                <c:pt idx="80">
                  <c:v>1.619702</c:v>
                </c:pt>
                <c:pt idx="81">
                  <c:v>1.5238210000000001</c:v>
                </c:pt>
                <c:pt idx="82">
                  <c:v>1.4278230000000001</c:v>
                </c:pt>
                <c:pt idx="83">
                  <c:v>1.337861</c:v>
                </c:pt>
                <c:pt idx="84">
                  <c:v>1.25837</c:v>
                </c:pt>
                <c:pt idx="85">
                  <c:v>1.1925269999999999</c:v>
                </c:pt>
                <c:pt idx="86">
                  <c:v>1.142171</c:v>
                </c:pt>
                <c:pt idx="87">
                  <c:v>1.1077189999999999</c:v>
                </c:pt>
                <c:pt idx="88">
                  <c:v>1.0884959999999999</c:v>
                </c:pt>
                <c:pt idx="89">
                  <c:v>1.0834109999999999</c:v>
                </c:pt>
                <c:pt idx="90">
                  <c:v>1.0932200000000001</c:v>
                </c:pt>
              </c:numCache>
            </c:numRef>
          </c:val>
          <c:smooth val="0"/>
        </c:ser>
        <c:ser>
          <c:idx val="12"/>
          <c:order val="2"/>
          <c:tx>
            <c:strRef>
              <c:f>'ntta_time_only (3)'!$AA$1</c:f>
              <c:strCache>
                <c:ptCount val="1"/>
                <c:pt idx="0">
                  <c:v>ntta_prod_sm_F</c:v>
                </c:pt>
              </c:strCache>
            </c:strRef>
          </c:tx>
          <c:spPr>
            <a:ln w="66675" cmpd="tri">
              <a:solidFill>
                <a:srgbClr val="FF0000"/>
              </a:solidFill>
            </a:ln>
          </c:spPr>
          <c:marker>
            <c:symbol val="none"/>
          </c:marker>
          <c:val>
            <c:numRef>
              <c:f>'ntta_time_only (3)'!$AA$2:$AA$92</c:f>
              <c:numCache>
                <c:formatCode>General</c:formatCode>
                <c:ptCount val="91"/>
                <c:pt idx="0">
                  <c:v>0</c:v>
                </c:pt>
                <c:pt idx="1">
                  <c:v>0</c:v>
                </c:pt>
                <c:pt idx="2">
                  <c:v>0</c:v>
                </c:pt>
                <c:pt idx="3">
                  <c:v>0</c:v>
                </c:pt>
                <c:pt idx="4">
                  <c:v>0</c:v>
                </c:pt>
                <c:pt idx="5">
                  <c:v>0</c:v>
                </c:pt>
                <c:pt idx="6">
                  <c:v>0</c:v>
                </c:pt>
                <c:pt idx="7">
                  <c:v>0</c:v>
                </c:pt>
                <c:pt idx="8">
                  <c:v>0</c:v>
                </c:pt>
                <c:pt idx="9">
                  <c:v>0</c:v>
                </c:pt>
                <c:pt idx="10">
                  <c:v>1.957444</c:v>
                </c:pt>
                <c:pt idx="11">
                  <c:v>2.2474500000000002</c:v>
                </c:pt>
                <c:pt idx="12">
                  <c:v>2.5541510000000001</c:v>
                </c:pt>
                <c:pt idx="13">
                  <c:v>2.8736030000000001</c:v>
                </c:pt>
                <c:pt idx="14">
                  <c:v>3.2018589999999998</c:v>
                </c:pt>
                <c:pt idx="15">
                  <c:v>3.5349659999999998</c:v>
                </c:pt>
                <c:pt idx="16">
                  <c:v>3.8689719999999999</c:v>
                </c:pt>
                <c:pt idx="17">
                  <c:v>4.1999269999999997</c:v>
                </c:pt>
                <c:pt idx="18">
                  <c:v>4.5239060000000002</c:v>
                </c:pt>
                <c:pt idx="19">
                  <c:v>4.8370360000000003</c:v>
                </c:pt>
                <c:pt idx="20">
                  <c:v>5.1355449999999996</c:v>
                </c:pt>
                <c:pt idx="21">
                  <c:v>5.4158220000000004</c:v>
                </c:pt>
                <c:pt idx="22">
                  <c:v>5.674493</c:v>
                </c:pt>
                <c:pt idx="23">
                  <c:v>5.9085010000000002</c:v>
                </c:pt>
                <c:pt idx="24">
                  <c:v>6.1151749999999998</c:v>
                </c:pt>
                <c:pt idx="25">
                  <c:v>6.2922890000000002</c:v>
                </c:pt>
                <c:pt idx="26">
                  <c:v>6.4381009999999996</c:v>
                </c:pt>
                <c:pt idx="27">
                  <c:v>6.5513669999999999</c:v>
                </c:pt>
                <c:pt idx="28">
                  <c:v>6.6313389999999997</c:v>
                </c:pt>
                <c:pt idx="29">
                  <c:v>6.6777569999999997</c:v>
                </c:pt>
                <c:pt idx="30">
                  <c:v>6.6908399999999997</c:v>
                </c:pt>
                <c:pt idx="31">
                  <c:v>6.6712740000000004</c:v>
                </c:pt>
                <c:pt idx="32">
                  <c:v>6.6202059999999996</c:v>
                </c:pt>
                <c:pt idx="33">
                  <c:v>6.5392390000000002</c:v>
                </c:pt>
                <c:pt idx="34">
                  <c:v>6.430409</c:v>
                </c:pt>
                <c:pt idx="35">
                  <c:v>6.296138</c:v>
                </c:pt>
                <c:pt idx="36">
                  <c:v>6.1391720000000003</c:v>
                </c:pt>
                <c:pt idx="37">
                  <c:v>5.9625029999999999</c:v>
                </c:pt>
                <c:pt idx="38">
                  <c:v>5.769298</c:v>
                </c:pt>
                <c:pt idx="39">
                  <c:v>5.562843</c:v>
                </c:pt>
                <c:pt idx="40">
                  <c:v>5.3465150000000001</c:v>
                </c:pt>
                <c:pt idx="41">
                  <c:v>5.1237690000000002</c:v>
                </c:pt>
                <c:pt idx="42">
                  <c:v>4.8981079999999997</c:v>
                </c:pt>
                <c:pt idx="43">
                  <c:v>4.6730299999999998</c:v>
                </c:pt>
                <c:pt idx="44">
                  <c:v>4.4518950000000004</c:v>
                </c:pt>
                <c:pt idx="45">
                  <c:v>4.2377560000000001</c:v>
                </c:pt>
                <c:pt idx="46">
                  <c:v>4.0331450000000002</c:v>
                </c:pt>
                <c:pt idx="47">
                  <c:v>3.8399030000000001</c:v>
                </c:pt>
                <c:pt idx="48">
                  <c:v>3.65909</c:v>
                </c:pt>
                <c:pt idx="49">
                  <c:v>3.4909979999999998</c:v>
                </c:pt>
                <c:pt idx="50">
                  <c:v>3.3352819999999999</c:v>
                </c:pt>
                <c:pt idx="51">
                  <c:v>3.1911350000000001</c:v>
                </c:pt>
                <c:pt idx="52">
                  <c:v>3.0574840000000001</c:v>
                </c:pt>
                <c:pt idx="53">
                  <c:v>2.9331689999999999</c:v>
                </c:pt>
                <c:pt idx="54">
                  <c:v>2.817088</c:v>
                </c:pt>
                <c:pt idx="55">
                  <c:v>2.708297</c:v>
                </c:pt>
                <c:pt idx="56">
                  <c:v>2.606074</c:v>
                </c:pt>
                <c:pt idx="57">
                  <c:v>2.5099390000000001</c:v>
                </c:pt>
                <c:pt idx="58">
                  <c:v>2.4196119999999999</c:v>
                </c:pt>
                <c:pt idx="59">
                  <c:v>2.3349440000000001</c:v>
                </c:pt>
                <c:pt idx="60">
                  <c:v>2.255808</c:v>
                </c:pt>
                <c:pt idx="61">
                  <c:v>2.1819989999999998</c:v>
                </c:pt>
                <c:pt idx="62">
                  <c:v>2.1131340000000001</c:v>
                </c:pt>
                <c:pt idx="63">
                  <c:v>2.0485820000000001</c:v>
                </c:pt>
                <c:pt idx="64">
                  <c:v>1.987436</c:v>
                </c:pt>
                <c:pt idx="65">
                  <c:v>1.928518</c:v>
                </c:pt>
                <c:pt idx="66">
                  <c:v>1.870441</c:v>
                </c:pt>
                <c:pt idx="67">
                  <c:v>1.811734</c:v>
                </c:pt>
                <c:pt idx="68">
                  <c:v>1.7510110000000001</c:v>
                </c:pt>
                <c:pt idx="69">
                  <c:v>1.6871590000000001</c:v>
                </c:pt>
                <c:pt idx="70">
                  <c:v>1.61951</c:v>
                </c:pt>
                <c:pt idx="71">
                  <c:v>1.547944</c:v>
                </c:pt>
                <c:pt idx="72">
                  <c:v>1.4729270000000001</c:v>
                </c:pt>
                <c:pt idx="73">
                  <c:v>1.3954880000000001</c:v>
                </c:pt>
                <c:pt idx="74">
                  <c:v>1.3171580000000001</c:v>
                </c:pt>
                <c:pt idx="75">
                  <c:v>1.239884</c:v>
                </c:pt>
                <c:pt idx="76">
                  <c:v>1.1659109999999999</c:v>
                </c:pt>
                <c:pt idx="77">
                  <c:v>1.0976330000000001</c:v>
                </c:pt>
                <c:pt idx="78">
                  <c:v>1.037393</c:v>
                </c:pt>
                <c:pt idx="79">
                  <c:v>0.98725700000000005</c:v>
                </c:pt>
                <c:pt idx="80">
                  <c:v>0.9487951</c:v>
                </c:pt>
                <c:pt idx="81">
                  <c:v>0.92290930000000004</c:v>
                </c:pt>
                <c:pt idx="82">
                  <c:v>0.90974259999999996</c:v>
                </c:pt>
                <c:pt idx="83">
                  <c:v>0.90866239999999998</c:v>
                </c:pt>
                <c:pt idx="84">
                  <c:v>0.91829099999999997</c:v>
                </c:pt>
                <c:pt idx="85">
                  <c:v>0.93655040000000001</c:v>
                </c:pt>
                <c:pt idx="86">
                  <c:v>0.96069040000000006</c:v>
                </c:pt>
                <c:pt idx="87">
                  <c:v>0.98728910000000003</c:v>
                </c:pt>
                <c:pt idx="88">
                  <c:v>1.012229</c:v>
                </c:pt>
                <c:pt idx="89">
                  <c:v>1.0306649999999999</c:v>
                </c:pt>
                <c:pt idx="90">
                  <c:v>1.036999</c:v>
                </c:pt>
              </c:numCache>
            </c:numRef>
          </c:val>
          <c:smooth val="0"/>
        </c:ser>
        <c:ser>
          <c:idx val="13"/>
          <c:order val="3"/>
          <c:tx>
            <c:strRef>
              <c:f>'ntta_time_only (3)'!$AB$1</c:f>
              <c:strCache>
                <c:ptCount val="1"/>
                <c:pt idx="0">
                  <c:v>ntta_cons_sm_F</c:v>
                </c:pt>
              </c:strCache>
            </c:strRef>
          </c:tx>
          <c:spPr>
            <a:ln w="79375">
              <a:solidFill>
                <a:srgbClr val="FF0000"/>
              </a:solidFill>
              <a:prstDash val="sysDot"/>
            </a:ln>
          </c:spPr>
          <c:marker>
            <c:symbol val="none"/>
          </c:marker>
          <c:val>
            <c:numRef>
              <c:f>'ntta_time_only (3)'!$AB$2:$AB$92</c:f>
              <c:numCache>
                <c:formatCode>General</c:formatCode>
                <c:ptCount val="91"/>
                <c:pt idx="0">
                  <c:v>3.9206810000000001</c:v>
                </c:pt>
                <c:pt idx="1">
                  <c:v>4.7789169999999999</c:v>
                </c:pt>
                <c:pt idx="2">
                  <c:v>3.5169459999999999</c:v>
                </c:pt>
                <c:pt idx="3">
                  <c:v>3.2030080000000001</c:v>
                </c:pt>
                <c:pt idx="4">
                  <c:v>2.9619460000000002</c:v>
                </c:pt>
                <c:pt idx="5">
                  <c:v>2.7705380000000002</c:v>
                </c:pt>
                <c:pt idx="6">
                  <c:v>2.6039490000000001</c:v>
                </c:pt>
                <c:pt idx="7">
                  <c:v>2.4417399999999998</c:v>
                </c:pt>
                <c:pt idx="8">
                  <c:v>2.2715019999999999</c:v>
                </c:pt>
                <c:pt idx="9">
                  <c:v>2.0901839999999998</c:v>
                </c:pt>
                <c:pt idx="10">
                  <c:v>1.903383</c:v>
                </c:pt>
                <c:pt idx="11">
                  <c:v>1.722764</c:v>
                </c:pt>
                <c:pt idx="12">
                  <c:v>1.5618559999999999</c:v>
                </c:pt>
                <c:pt idx="13">
                  <c:v>1.4312210000000001</c:v>
                </c:pt>
                <c:pt idx="14">
                  <c:v>1.3347610000000001</c:v>
                </c:pt>
                <c:pt idx="15">
                  <c:v>1.268821</c:v>
                </c:pt>
                <c:pt idx="16">
                  <c:v>1.2244630000000001</c:v>
                </c:pt>
                <c:pt idx="17">
                  <c:v>1.1915659999999999</c:v>
                </c:pt>
                <c:pt idx="18">
                  <c:v>1.0992869999999999</c:v>
                </c:pt>
                <c:pt idx="19">
                  <c:v>1.089515</c:v>
                </c:pt>
                <c:pt idx="20">
                  <c:v>1.07846</c:v>
                </c:pt>
                <c:pt idx="21">
                  <c:v>1.066656</c:v>
                </c:pt>
                <c:pt idx="22">
                  <c:v>1.0546439999999999</c:v>
                </c:pt>
                <c:pt idx="23">
                  <c:v>1.0429520000000001</c:v>
                </c:pt>
                <c:pt idx="24">
                  <c:v>1.032071</c:v>
                </c:pt>
                <c:pt idx="25">
                  <c:v>1.0224409999999999</c:v>
                </c:pt>
                <c:pt idx="26">
                  <c:v>1.014427</c:v>
                </c:pt>
                <c:pt idx="27">
                  <c:v>1.0083040000000001</c:v>
                </c:pt>
                <c:pt idx="28">
                  <c:v>1.0042500000000001</c:v>
                </c:pt>
                <c:pt idx="29">
                  <c:v>1.002337</c:v>
                </c:pt>
                <c:pt idx="30">
                  <c:v>1.0025360000000001</c:v>
                </c:pt>
                <c:pt idx="31">
                  <c:v>1.0047219999999999</c:v>
                </c:pt>
                <c:pt idx="32">
                  <c:v>1.008686</c:v>
                </c:pt>
                <c:pt idx="33">
                  <c:v>1.014149</c:v>
                </c:pt>
                <c:pt idx="34">
                  <c:v>1.0207839999999999</c:v>
                </c:pt>
                <c:pt idx="35">
                  <c:v>1.028227</c:v>
                </c:pt>
                <c:pt idx="36">
                  <c:v>1.036111</c:v>
                </c:pt>
                <c:pt idx="37">
                  <c:v>1.044082</c:v>
                </c:pt>
                <c:pt idx="38">
                  <c:v>1.051822</c:v>
                </c:pt>
                <c:pt idx="39">
                  <c:v>1.0590599999999999</c:v>
                </c:pt>
                <c:pt idx="40">
                  <c:v>1.065585</c:v>
                </c:pt>
                <c:pt idx="41">
                  <c:v>1.071245</c:v>
                </c:pt>
                <c:pt idx="42">
                  <c:v>1.075952</c:v>
                </c:pt>
                <c:pt idx="43">
                  <c:v>1.0796760000000001</c:v>
                </c:pt>
                <c:pt idx="44">
                  <c:v>1.082443</c:v>
                </c:pt>
                <c:pt idx="45">
                  <c:v>1.105899</c:v>
                </c:pt>
                <c:pt idx="46">
                  <c:v>1.134342</c:v>
                </c:pt>
                <c:pt idx="47">
                  <c:v>1.1726209999999999</c:v>
                </c:pt>
                <c:pt idx="48">
                  <c:v>1.2183269999999999</c:v>
                </c:pt>
                <c:pt idx="49">
                  <c:v>1.2671140000000001</c:v>
                </c:pt>
                <c:pt idx="50">
                  <c:v>1.314187</c:v>
                </c:pt>
                <c:pt idx="51">
                  <c:v>1.355809</c:v>
                </c:pt>
                <c:pt idx="52">
                  <c:v>1.390393</c:v>
                </c:pt>
                <c:pt idx="53">
                  <c:v>1.419473</c:v>
                </c:pt>
                <c:pt idx="54">
                  <c:v>1.448515</c:v>
                </c:pt>
                <c:pt idx="55">
                  <c:v>1.486399</c:v>
                </c:pt>
                <c:pt idx="56">
                  <c:v>1.5423549999999999</c:v>
                </c:pt>
                <c:pt idx="57">
                  <c:v>1.621232</c:v>
                </c:pt>
                <c:pt idx="58">
                  <c:v>1.720251</c:v>
                </c:pt>
                <c:pt idx="59">
                  <c:v>1.829977</c:v>
                </c:pt>
                <c:pt idx="60">
                  <c:v>1.938469</c:v>
                </c:pt>
                <c:pt idx="61">
                  <c:v>2.034923</c:v>
                </c:pt>
                <c:pt idx="62">
                  <c:v>2.1108340000000001</c:v>
                </c:pt>
                <c:pt idx="63">
                  <c:v>2.1598269999999999</c:v>
                </c:pt>
                <c:pt idx="64">
                  <c:v>2.1778110000000002</c:v>
                </c:pt>
                <c:pt idx="65">
                  <c:v>2.1637409999999999</c:v>
                </c:pt>
                <c:pt idx="66">
                  <c:v>2.1202920000000001</c:v>
                </c:pt>
                <c:pt idx="67">
                  <c:v>2.054144</c:v>
                </c:pt>
                <c:pt idx="68">
                  <c:v>1.9756149999999999</c:v>
                </c:pt>
                <c:pt idx="69">
                  <c:v>1.8966959999999999</c:v>
                </c:pt>
                <c:pt idx="70">
                  <c:v>1.827728</c:v>
                </c:pt>
                <c:pt idx="71">
                  <c:v>1.7752619999999999</c:v>
                </c:pt>
                <c:pt idx="72">
                  <c:v>1.742564</c:v>
                </c:pt>
                <c:pt idx="73">
                  <c:v>1.730839</c:v>
                </c:pt>
                <c:pt idx="74">
                  <c:v>1.7388600000000001</c:v>
                </c:pt>
                <c:pt idx="75">
                  <c:v>1.7610220000000001</c:v>
                </c:pt>
                <c:pt idx="76">
                  <c:v>1.786314</c:v>
                </c:pt>
                <c:pt idx="77">
                  <c:v>1.8008519999999999</c:v>
                </c:pt>
                <c:pt idx="78">
                  <c:v>1.7933049999999999</c:v>
                </c:pt>
                <c:pt idx="79">
                  <c:v>1.759258</c:v>
                </c:pt>
                <c:pt idx="80">
                  <c:v>1.7010069999999999</c:v>
                </c:pt>
                <c:pt idx="81">
                  <c:v>1.6237360000000001</c:v>
                </c:pt>
                <c:pt idx="82">
                  <c:v>1.5323549999999999</c:v>
                </c:pt>
                <c:pt idx="83">
                  <c:v>1.431071</c:v>
                </c:pt>
                <c:pt idx="84">
                  <c:v>1.3244290000000001</c:v>
                </c:pt>
                <c:pt idx="85">
                  <c:v>1.217946</c:v>
                </c:pt>
                <c:pt idx="86">
                  <c:v>1.1176429999999999</c:v>
                </c:pt>
                <c:pt idx="87">
                  <c:v>1.028939</c:v>
                </c:pt>
                <c:pt idx="88">
                  <c:v>0.95597659999999995</c:v>
                </c:pt>
                <c:pt idx="89">
                  <c:v>0.90186140000000004</c:v>
                </c:pt>
                <c:pt idx="90">
                  <c:v>0.87061789999999994</c:v>
                </c:pt>
              </c:numCache>
            </c:numRef>
          </c:val>
          <c:smooth val="0"/>
        </c:ser>
        <c:dLbls>
          <c:showLegendKey val="0"/>
          <c:showVal val="0"/>
          <c:showCatName val="0"/>
          <c:showSerName val="0"/>
          <c:showPercent val="0"/>
          <c:showBubbleSize val="0"/>
        </c:dLbls>
        <c:smooth val="0"/>
        <c:axId val="569929648"/>
        <c:axId val="569928560"/>
      </c:lineChart>
      <c:catAx>
        <c:axId val="569929648"/>
        <c:scaling>
          <c:orientation val="minMax"/>
        </c:scaling>
        <c:delete val="0"/>
        <c:axPos val="b"/>
        <c:numFmt formatCode="General" sourceLinked="1"/>
        <c:majorTickMark val="out"/>
        <c:minorTickMark val="none"/>
        <c:tickLblPos val="nextTo"/>
        <c:txPr>
          <a:bodyPr rot="0" vert="horz"/>
          <a:lstStyle/>
          <a:p>
            <a:pPr>
              <a:defRPr sz="1600" b="1" i="0" u="none" strike="noStrike" baseline="0">
                <a:solidFill>
                  <a:srgbClr val="000000"/>
                </a:solidFill>
                <a:latin typeface="Calibri"/>
                <a:ea typeface="Calibri"/>
                <a:cs typeface="Calibri"/>
              </a:defRPr>
            </a:pPr>
            <a:endParaRPr lang="fr-FR"/>
          </a:p>
        </c:txPr>
        <c:crossAx val="569928560"/>
        <c:crosses val="autoZero"/>
        <c:auto val="1"/>
        <c:lblAlgn val="ctr"/>
        <c:lblOffset val="100"/>
        <c:tickLblSkip val="10"/>
        <c:tickMarkSkip val="5"/>
        <c:noMultiLvlLbl val="0"/>
      </c:catAx>
      <c:valAx>
        <c:axId val="569928560"/>
        <c:scaling>
          <c:orientation val="minMax"/>
          <c:max val="7"/>
        </c:scaling>
        <c:delete val="0"/>
        <c:axPos val="l"/>
        <c:title>
          <c:tx>
            <c:rich>
              <a:bodyPr/>
              <a:lstStyle/>
              <a:p>
                <a:pPr>
                  <a:defRPr sz="1200" b="1" i="0" u="none" strike="noStrike" baseline="0">
                    <a:solidFill>
                      <a:srgbClr val="000000"/>
                    </a:solidFill>
                    <a:latin typeface="Calibri"/>
                    <a:ea typeface="Calibri"/>
                    <a:cs typeface="Calibri"/>
                  </a:defRPr>
                </a:pPr>
                <a:r>
                  <a:rPr lang="fr-FR" sz="1200"/>
                  <a:t>Heure/jour</a:t>
                </a:r>
              </a:p>
            </c:rich>
          </c:tx>
          <c:layout>
            <c:manualLayout>
              <c:xMode val="edge"/>
              <c:yMode val="edge"/>
              <c:x val="9.5926272308541286E-3"/>
              <c:y val="0.35223196701088044"/>
            </c:manualLayout>
          </c:layout>
          <c:overlay val="0"/>
        </c:title>
        <c:numFmt formatCode="General" sourceLinked="1"/>
        <c:majorTickMark val="out"/>
        <c:minorTickMark val="none"/>
        <c:tickLblPos val="nextTo"/>
        <c:txPr>
          <a:bodyPr rot="0" vert="horz"/>
          <a:lstStyle/>
          <a:p>
            <a:pPr>
              <a:defRPr sz="1800" b="1" i="0" u="none" strike="noStrike" baseline="0">
                <a:solidFill>
                  <a:srgbClr val="000000"/>
                </a:solidFill>
                <a:latin typeface="Calibri"/>
                <a:ea typeface="Calibri"/>
                <a:cs typeface="Calibri"/>
              </a:defRPr>
            </a:pPr>
            <a:endParaRPr lang="fr-FR"/>
          </a:p>
        </c:txPr>
        <c:crossAx val="569929648"/>
        <c:crosses val="autoZero"/>
        <c:crossBetween val="between"/>
      </c:valAx>
    </c:plotArea>
    <c:plotVisOnly val="1"/>
    <c:dispBlanksAs val="gap"/>
    <c:showDLblsOverMax val="0"/>
  </c:chart>
  <c:spPr>
    <a:solidFill>
      <a:schemeClr val="bg1">
        <a:alpha val="0"/>
      </a:schemeClr>
    </a:solidFill>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6826567599083382E-2"/>
          <c:y val="4.9133421151130494E-2"/>
          <c:w val="0.87445114794334822"/>
          <c:h val="0.67780730175438364"/>
        </c:manualLayout>
      </c:layout>
      <c:barChart>
        <c:barDir val="col"/>
        <c:grouping val="clustered"/>
        <c:varyColors val="0"/>
        <c:ser>
          <c:idx val="0"/>
          <c:order val="0"/>
          <c:tx>
            <c:strRef>
              <c:f>synth!$C$62</c:f>
              <c:strCache>
                <c:ptCount val="1"/>
                <c:pt idx="0">
                  <c:v>Homme</c:v>
                </c:pt>
              </c:strCache>
            </c:strRef>
          </c:tx>
          <c:invertIfNegative val="0"/>
          <c:cat>
            <c:strRef>
              <c:f>synth!$B$63:$B$72</c:f>
              <c:strCache>
                <c:ptCount val="10"/>
                <c:pt idx="0">
                  <c:v>CUISINE</c:v>
                </c:pt>
                <c:pt idx="1">
                  <c:v>SHOPING</c:v>
                </c:pt>
                <c:pt idx="2">
                  <c:v>NETTOYAGE</c:v>
                </c:pt>
                <c:pt idx="3">
                  <c:v>LAVAGE</c:v>
                </c:pt>
                <c:pt idx="4">
                  <c:v>RECHERCHE DE BOIS</c:v>
                </c:pt>
                <c:pt idx="5">
                  <c:v>RECHERCHE EAU</c:v>
                </c:pt>
                <c:pt idx="6">
                  <c:v>MAINTENANCE</c:v>
                </c:pt>
                <c:pt idx="7">
                  <c:v>SOINS ENFANTS/SENIORS</c:v>
                </c:pt>
                <c:pt idx="8">
                  <c:v>AUTRES </c:v>
                </c:pt>
                <c:pt idx="9">
                  <c:v>TOTAL</c:v>
                </c:pt>
              </c:strCache>
            </c:strRef>
          </c:cat>
          <c:val>
            <c:numRef>
              <c:f>synth!$C$63:$C$72</c:f>
              <c:numCache>
                <c:formatCode>0.0%</c:formatCode>
                <c:ptCount val="10"/>
                <c:pt idx="0">
                  <c:v>1.2687528530309041E-2</c:v>
                </c:pt>
                <c:pt idx="1">
                  <c:v>1.4632954685413967E-2</c:v>
                </c:pt>
                <c:pt idx="2">
                  <c:v>4.8152451126824139E-3</c:v>
                </c:pt>
                <c:pt idx="3">
                  <c:v>4.9768238672618821E-3</c:v>
                </c:pt>
                <c:pt idx="4">
                  <c:v>3.5120756105372487E-3</c:v>
                </c:pt>
                <c:pt idx="5">
                  <c:v>3.704766182375259E-3</c:v>
                </c:pt>
                <c:pt idx="6">
                  <c:v>7.323905920988796E-3</c:v>
                </c:pt>
                <c:pt idx="7">
                  <c:v>3.4161650866653452E-2</c:v>
                </c:pt>
                <c:pt idx="8">
                  <c:v>7.1483159695108116E-3</c:v>
                </c:pt>
                <c:pt idx="9">
                  <c:v>9.2963266745732853E-2</c:v>
                </c:pt>
              </c:numCache>
            </c:numRef>
          </c:val>
        </c:ser>
        <c:ser>
          <c:idx val="1"/>
          <c:order val="1"/>
          <c:tx>
            <c:strRef>
              <c:f>synth!$D$62</c:f>
              <c:strCache>
                <c:ptCount val="1"/>
                <c:pt idx="0">
                  <c:v>Femme</c:v>
                </c:pt>
              </c:strCache>
            </c:strRef>
          </c:tx>
          <c:spPr>
            <a:solidFill>
              <a:srgbClr val="FF0000"/>
            </a:solidFill>
          </c:spPr>
          <c:invertIfNegative val="0"/>
          <c:dLbls>
            <c:dLbl>
              <c:idx val="0"/>
              <c:layout>
                <c:manualLayout>
                  <c:x val="-3.6405003079376034E-3"/>
                  <c:y val="1.0330906248245985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7.2810006158752017E-3"/>
                  <c:y val="2.5827265620615033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460750461906359E-3"/>
                  <c:y val="7.7481796861844938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7.2810006158752017E-3"/>
                  <c:y val="2.5827265620615033E-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9.1012507698439871E-3"/>
                  <c:y val="7.7481796861845944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8202501539688017E-3"/>
                  <c:y val="1.0330906248245985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0921500923812805E-2"/>
                  <c:y val="0"/>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9.1012507698439871E-3"/>
                  <c:y val="2.5827265620615033E-3"/>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2741751077781594E-2"/>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50" b="1">
                    <a:solidFill>
                      <a:srgbClr val="FF0000"/>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synth!$B$63:$B$72</c:f>
              <c:strCache>
                <c:ptCount val="10"/>
                <c:pt idx="0">
                  <c:v>CUISINE</c:v>
                </c:pt>
                <c:pt idx="1">
                  <c:v>SHOPING</c:v>
                </c:pt>
                <c:pt idx="2">
                  <c:v>NETTOYAGE</c:v>
                </c:pt>
                <c:pt idx="3">
                  <c:v>LAVAGE</c:v>
                </c:pt>
                <c:pt idx="4">
                  <c:v>RECHERCHE DE BOIS</c:v>
                </c:pt>
                <c:pt idx="5">
                  <c:v>RECHERCHE EAU</c:v>
                </c:pt>
                <c:pt idx="6">
                  <c:v>MAINTENANCE</c:v>
                </c:pt>
                <c:pt idx="7">
                  <c:v>SOINS ENFANTS/SENIORS</c:v>
                </c:pt>
                <c:pt idx="8">
                  <c:v>AUTRES </c:v>
                </c:pt>
                <c:pt idx="9">
                  <c:v>TOTAL</c:v>
                </c:pt>
              </c:strCache>
            </c:strRef>
          </c:cat>
          <c:val>
            <c:numRef>
              <c:f>synth!$D$63:$D$72</c:f>
              <c:numCache>
                <c:formatCode>0.0%</c:formatCode>
                <c:ptCount val="10"/>
                <c:pt idx="0">
                  <c:v>3.4746024115939279E-2</c:v>
                </c:pt>
                <c:pt idx="1">
                  <c:v>2.834961776193436E-2</c:v>
                </c:pt>
                <c:pt idx="2">
                  <c:v>1.2669695605403441E-2</c:v>
                </c:pt>
                <c:pt idx="3">
                  <c:v>1.2811741814385266E-2</c:v>
                </c:pt>
                <c:pt idx="4">
                  <c:v>4.3730535503937263E-3</c:v>
                </c:pt>
                <c:pt idx="5">
                  <c:v>7.8963264740060535E-3</c:v>
                </c:pt>
                <c:pt idx="6">
                  <c:v>3.815613136039757E-3</c:v>
                </c:pt>
                <c:pt idx="7">
                  <c:v>7.8164971730451283E-2</c:v>
                </c:pt>
                <c:pt idx="8">
                  <c:v>4.4988559408573204E-3</c:v>
                </c:pt>
                <c:pt idx="9">
                  <c:v>0.18732590012941044</c:v>
                </c:pt>
              </c:numCache>
            </c:numRef>
          </c:val>
        </c:ser>
        <c:ser>
          <c:idx val="2"/>
          <c:order val="2"/>
          <c:tx>
            <c:strRef>
              <c:f>synth!$E$62</c:f>
              <c:strCache>
                <c:ptCount val="1"/>
                <c:pt idx="0">
                  <c:v>Total</c:v>
                </c:pt>
              </c:strCache>
            </c:strRef>
          </c:tx>
          <c:invertIfNegative val="0"/>
          <c:dLbls>
            <c:dLbl>
              <c:idx val="3"/>
              <c:layout>
                <c:manualLayout>
                  <c:x val="0"/>
                  <c:y val="-1.291363281030748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2.0661812496492009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1.0330906248245985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7.7481796861844938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0"/>
                  <c:y val="-1.549635937236898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b="1">
                    <a:solidFill>
                      <a:schemeClr val="accent3">
                        <a:lumMod val="50000"/>
                      </a:schemeClr>
                    </a:solidFill>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synth!$B$63:$B$72</c:f>
              <c:strCache>
                <c:ptCount val="10"/>
                <c:pt idx="0">
                  <c:v>CUISINE</c:v>
                </c:pt>
                <c:pt idx="1">
                  <c:v>SHOPING</c:v>
                </c:pt>
                <c:pt idx="2">
                  <c:v>NETTOYAGE</c:v>
                </c:pt>
                <c:pt idx="3">
                  <c:v>LAVAGE</c:v>
                </c:pt>
                <c:pt idx="4">
                  <c:v>RECHERCHE DE BOIS</c:v>
                </c:pt>
                <c:pt idx="5">
                  <c:v>RECHERCHE EAU</c:v>
                </c:pt>
                <c:pt idx="6">
                  <c:v>MAINTENANCE</c:v>
                </c:pt>
                <c:pt idx="7">
                  <c:v>SOINS ENFANTS/SENIORS</c:v>
                </c:pt>
                <c:pt idx="8">
                  <c:v>AUTRES </c:v>
                </c:pt>
                <c:pt idx="9">
                  <c:v>TOTAL</c:v>
                </c:pt>
              </c:strCache>
            </c:strRef>
          </c:cat>
          <c:val>
            <c:numRef>
              <c:f>synth!$E$63:$E$72</c:f>
              <c:numCache>
                <c:formatCode>0.0%</c:formatCode>
                <c:ptCount val="10"/>
                <c:pt idx="0">
                  <c:v>4.743355264624835E-2</c:v>
                </c:pt>
                <c:pt idx="1">
                  <c:v>4.2982572447348349E-2</c:v>
                </c:pt>
                <c:pt idx="2">
                  <c:v>1.7484940718085859E-2</c:v>
                </c:pt>
                <c:pt idx="3">
                  <c:v>1.7788565681647148E-2</c:v>
                </c:pt>
                <c:pt idx="4">
                  <c:v>7.8851291609309763E-3</c:v>
                </c:pt>
                <c:pt idx="5">
                  <c:v>1.1601092656381307E-2</c:v>
                </c:pt>
                <c:pt idx="6">
                  <c:v>1.1139519057028559E-2</c:v>
                </c:pt>
                <c:pt idx="7">
                  <c:v>0.11232662259710469</c:v>
                </c:pt>
                <c:pt idx="8">
                  <c:v>1.1647171910368147E-2</c:v>
                </c:pt>
                <c:pt idx="9">
                  <c:v>0.28028916687514338</c:v>
                </c:pt>
              </c:numCache>
            </c:numRef>
          </c:val>
        </c:ser>
        <c:dLbls>
          <c:showLegendKey val="0"/>
          <c:showVal val="0"/>
          <c:showCatName val="0"/>
          <c:showSerName val="0"/>
          <c:showPercent val="0"/>
          <c:showBubbleSize val="0"/>
        </c:dLbls>
        <c:gapWidth val="150"/>
        <c:axId val="569926384"/>
        <c:axId val="569934544"/>
      </c:barChart>
      <c:catAx>
        <c:axId val="569926384"/>
        <c:scaling>
          <c:orientation val="minMax"/>
        </c:scaling>
        <c:delete val="0"/>
        <c:axPos val="b"/>
        <c:numFmt formatCode="General" sourceLinked="0"/>
        <c:majorTickMark val="out"/>
        <c:minorTickMark val="none"/>
        <c:tickLblPos val="nextTo"/>
        <c:txPr>
          <a:bodyPr rot="-5400000" vert="horz"/>
          <a:lstStyle/>
          <a:p>
            <a:pPr>
              <a:defRPr sz="1100" b="1">
                <a:latin typeface="Cambria" pitchFamily="18" charset="0"/>
              </a:defRPr>
            </a:pPr>
            <a:endParaRPr lang="fr-FR"/>
          </a:p>
        </c:txPr>
        <c:crossAx val="569934544"/>
        <c:crosses val="autoZero"/>
        <c:auto val="1"/>
        <c:lblAlgn val="ctr"/>
        <c:lblOffset val="100"/>
        <c:noMultiLvlLbl val="0"/>
      </c:catAx>
      <c:valAx>
        <c:axId val="569934544"/>
        <c:scaling>
          <c:orientation val="minMax"/>
        </c:scaling>
        <c:delete val="0"/>
        <c:axPos val="l"/>
        <c:numFmt formatCode="0.0%" sourceLinked="1"/>
        <c:majorTickMark val="out"/>
        <c:minorTickMark val="none"/>
        <c:tickLblPos val="nextTo"/>
        <c:txPr>
          <a:bodyPr/>
          <a:lstStyle/>
          <a:p>
            <a:pPr>
              <a:defRPr sz="1400" b="1">
                <a:latin typeface="Cambria" pitchFamily="18" charset="0"/>
              </a:defRPr>
            </a:pPr>
            <a:endParaRPr lang="fr-FR"/>
          </a:p>
        </c:txPr>
        <c:crossAx val="569926384"/>
        <c:crosses val="autoZero"/>
        <c:crossBetween val="between"/>
      </c:valAx>
    </c:plotArea>
    <c:legend>
      <c:legendPos val="r"/>
      <c:layout>
        <c:manualLayout>
          <c:xMode val="edge"/>
          <c:yMode val="edge"/>
          <c:x val="0.34966565422315604"/>
          <c:y val="0.12224961725309216"/>
          <c:w val="0.36676050964440837"/>
          <c:h val="0.16724079714280399"/>
        </c:manualLayout>
      </c:layout>
      <c:overlay val="0"/>
      <c:txPr>
        <a:bodyPr/>
        <a:lstStyle/>
        <a:p>
          <a:pPr>
            <a:defRPr sz="1800"/>
          </a:pPr>
          <a:endParaRPr lang="fr-FR"/>
        </a:p>
      </c:txPr>
    </c:legend>
    <c:plotVisOnly val="1"/>
    <c:dispBlanksAs val="gap"/>
    <c:showDLblsOverMax val="0"/>
  </c:chart>
  <c:spPr>
    <a:solidFill>
      <a:sysClr val="window" lastClr="FFFFFF">
        <a:alpha val="0"/>
      </a:sysClr>
    </a:solidFill>
  </c:spPr>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6-02-22T18:36:38.488" idx="5">
    <p:pos x="10" y="10"/>
    <p:text>j'ai essayer de uniformer les pointes (Calibri). Faites attention aussi a la taille -- 24 est le minimum</p:text>
    <p:extLst>
      <p:ext uri="{C676402C-5697-4E1C-873F-D02D1690AC5C}">
        <p15:threadingInfo xmlns:p15="http://schemas.microsoft.com/office/powerpoint/2012/main" timeZoneBias="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2-22T18:29:43.964" idx="3">
    <p:pos x="10" y="10"/>
    <p:text>j'ai prevu les details des graphique et j'ai donne les conclusion qui ne se voient pas dans les graphique mais qui venaient de l'analyse aggrege. La taille des pointes sont trop petites selon ce que j'ai fait--il faut coupler quelque chose. Le dernier?</p:text>
    <p:extLst>
      <p:ext uri="{C676402C-5697-4E1C-873F-D02D1690AC5C}">
        <p15:threadingInfo xmlns:p15="http://schemas.microsoft.com/office/powerpoint/2012/main" timeZoneBias="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2-22T18:28:49.613" idx="2">
    <p:pos x="10" y="10"/>
    <p:text>j'ai enleve les conclusions qui n'etaient pas faites avec les details du graphique.</p:text>
    <p:extLst>
      <p:ext uri="{C676402C-5697-4E1C-873F-D02D1690AC5C}">
        <p15:threadingInfo xmlns:p15="http://schemas.microsoft.com/office/powerpoint/2012/main" timeZoneBias="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02-22T18:28:49.613" idx="2">
    <p:pos x="10" y="10"/>
    <p:text>j'ai enleve les conclusions qui n'etaient pas faites avec les details du graphique.</p:text>
    <p:extLst>
      <p:ext uri="{C676402C-5697-4E1C-873F-D02D1690AC5C}">
        <p15:threadingInfo xmlns:p15="http://schemas.microsoft.com/office/powerpoint/2012/main" timeZoneBias="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6-02-22T18:21:26.604" idx="1">
    <p:pos x="6833" y="765"/>
    <p:text>Mettez seulement le total et les trois plus grands. Pour mieux voir les chiffres et les noms des travauz.</p:text>
    <p:extLst>
      <p:ext uri="{C676402C-5697-4E1C-873F-D02D1690AC5C}">
        <p15:threadingInfo xmlns:p15="http://schemas.microsoft.com/office/powerpoint/2012/main" timeZoneBias="0"/>
      </p:ext>
    </p:extLst>
  </p:cm>
</p:cmLst>
</file>

<file path=ppt/drawings/drawing1.xml><?xml version="1.0" encoding="utf-8"?>
<c:userShapes xmlns:c="http://schemas.openxmlformats.org/drawingml/2006/chart">
  <cdr:relSizeAnchor xmlns:cdr="http://schemas.openxmlformats.org/drawingml/2006/chartDrawing">
    <cdr:from>
      <cdr:x>0.78058</cdr:x>
      <cdr:y>0.16192</cdr:y>
    </cdr:from>
    <cdr:to>
      <cdr:x>0.90862</cdr:x>
      <cdr:y>0.28858</cdr:y>
    </cdr:to>
    <cdr:sp macro="" textlink="">
      <cdr:nvSpPr>
        <cdr:cNvPr id="4" name="Rectangle 3"/>
        <cdr:cNvSpPr/>
      </cdr:nvSpPr>
      <cdr:spPr>
        <a:xfrm xmlns:a="http://schemas.openxmlformats.org/drawingml/2006/main">
          <a:off x="7314551" y="849110"/>
          <a:ext cx="1199742" cy="664194"/>
        </a:xfrm>
        <a:prstGeom xmlns:a="http://schemas.openxmlformats.org/drawingml/2006/main" prst="rect">
          <a:avLst/>
        </a:prstGeom>
        <a:solidFill xmlns:a="http://schemas.openxmlformats.org/drawingml/2006/main">
          <a:schemeClr val="bg1">
            <a:alpha val="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fr-FR" sz="1800" b="1" dirty="0" smtClean="0">
              <a:solidFill>
                <a:schemeClr val="tx1"/>
              </a:solidFill>
            </a:rPr>
            <a:t>Revenu hommes</a:t>
          </a:r>
          <a:endParaRPr lang="fr-FR" sz="1800" b="1" dirty="0">
            <a:solidFill>
              <a:schemeClr val="tx1"/>
            </a:solidFill>
          </a:endParaRPr>
        </a:p>
      </cdr:txBody>
    </cdr:sp>
  </cdr:relSizeAnchor>
  <cdr:relSizeAnchor xmlns:cdr="http://schemas.openxmlformats.org/drawingml/2006/chartDrawing">
    <cdr:from>
      <cdr:x>0.43146</cdr:x>
      <cdr:y>0.75501</cdr:y>
    </cdr:from>
    <cdr:to>
      <cdr:x>0.62547</cdr:x>
      <cdr:y>0.87733</cdr:y>
    </cdr:to>
    <cdr:sp macro="" textlink="">
      <cdr:nvSpPr>
        <cdr:cNvPr id="5" name="Rectangle 4"/>
        <cdr:cNvSpPr/>
      </cdr:nvSpPr>
      <cdr:spPr>
        <a:xfrm xmlns:a="http://schemas.openxmlformats.org/drawingml/2006/main">
          <a:off x="4043001" y="3959324"/>
          <a:ext cx="1818042" cy="641425"/>
        </a:xfrm>
        <a:prstGeom xmlns:a="http://schemas.openxmlformats.org/drawingml/2006/main" prst="rect">
          <a:avLst/>
        </a:prstGeom>
        <a:solidFill xmlns:a="http://schemas.openxmlformats.org/drawingml/2006/main">
          <a:schemeClr val="bg1">
            <a:alpha val="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fr-FR" sz="1800" b="1" dirty="0" smtClean="0">
              <a:solidFill>
                <a:schemeClr val="tx1"/>
              </a:solidFill>
            </a:rPr>
            <a:t>Consommation hommes</a:t>
          </a:r>
          <a:endParaRPr lang="fr-FR" sz="1800" b="1" dirty="0">
            <a:solidFill>
              <a:schemeClr val="tx1"/>
            </a:solidFill>
          </a:endParaRPr>
        </a:p>
      </cdr:txBody>
    </cdr:sp>
  </cdr:relSizeAnchor>
  <cdr:relSizeAnchor xmlns:cdr="http://schemas.openxmlformats.org/drawingml/2006/chartDrawing">
    <cdr:from>
      <cdr:x>0.65781</cdr:x>
      <cdr:y>0.21185</cdr:y>
    </cdr:from>
    <cdr:to>
      <cdr:x>0.78058</cdr:x>
      <cdr:y>0.22525</cdr:y>
    </cdr:to>
    <cdr:cxnSp macro="">
      <cdr:nvCxnSpPr>
        <cdr:cNvPr id="7" name="Connecteur droit avec flèche 6"/>
        <cdr:cNvCxnSpPr>
          <a:stCxn xmlns:a="http://schemas.openxmlformats.org/drawingml/2006/main" id="4" idx="1"/>
        </cdr:cNvCxnSpPr>
      </cdr:nvCxnSpPr>
      <cdr:spPr>
        <a:xfrm xmlns:a="http://schemas.openxmlformats.org/drawingml/2006/main" flipH="1" flipV="1">
          <a:off x="6164106" y="1110968"/>
          <a:ext cx="1150445" cy="70239"/>
        </a:xfrm>
        <a:prstGeom xmlns:a="http://schemas.openxmlformats.org/drawingml/2006/main" prst="straightConnector1">
          <a:avLst/>
        </a:prstGeom>
        <a:ln xmlns:a="http://schemas.openxmlformats.org/drawingml/2006/main" w="76200">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0.79438</cdr:x>
      <cdr:y>0.41704</cdr:y>
    </cdr:from>
    <cdr:to>
      <cdr:x>0.91091</cdr:x>
      <cdr:y>0.55731</cdr:y>
    </cdr:to>
    <cdr:sp macro="" textlink="">
      <cdr:nvSpPr>
        <cdr:cNvPr id="2" name="Rectangle 1"/>
        <cdr:cNvSpPr/>
      </cdr:nvSpPr>
      <cdr:spPr>
        <a:xfrm xmlns:a="http://schemas.openxmlformats.org/drawingml/2006/main">
          <a:off x="7443840" y="2187000"/>
          <a:ext cx="1091969" cy="735556"/>
        </a:xfrm>
        <a:prstGeom xmlns:a="http://schemas.openxmlformats.org/drawingml/2006/main" prst="rect">
          <a:avLst/>
        </a:prstGeom>
        <a:solidFill xmlns:a="http://schemas.openxmlformats.org/drawingml/2006/main">
          <a:schemeClr val="bg1">
            <a:alpha val="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fr-FR" sz="1800" b="1" dirty="0" smtClean="0">
              <a:solidFill>
                <a:schemeClr val="tx1"/>
              </a:solidFill>
            </a:rPr>
            <a:t>Revenu femmes</a:t>
          </a:r>
          <a:endParaRPr lang="fr-FR" sz="1800" b="1" dirty="0">
            <a:solidFill>
              <a:schemeClr val="tx1"/>
            </a:solidFill>
          </a:endParaRPr>
        </a:p>
      </cdr:txBody>
    </cdr:sp>
  </cdr:relSizeAnchor>
  <cdr:relSizeAnchor xmlns:cdr="http://schemas.openxmlformats.org/drawingml/2006/chartDrawing">
    <cdr:from>
      <cdr:x>0.13091</cdr:x>
      <cdr:y>0.32471</cdr:y>
    </cdr:from>
    <cdr:to>
      <cdr:x>0.32734</cdr:x>
      <cdr:y>0.43969</cdr:y>
    </cdr:to>
    <cdr:sp macro="" textlink="">
      <cdr:nvSpPr>
        <cdr:cNvPr id="3" name="Rectangle 2"/>
        <cdr:cNvSpPr/>
      </cdr:nvSpPr>
      <cdr:spPr>
        <a:xfrm xmlns:a="http://schemas.openxmlformats.org/drawingml/2006/main">
          <a:off x="1226693" y="1702817"/>
          <a:ext cx="1840645" cy="602967"/>
        </a:xfrm>
        <a:prstGeom xmlns:a="http://schemas.openxmlformats.org/drawingml/2006/main" prst="rect">
          <a:avLst/>
        </a:prstGeom>
        <a:solidFill xmlns:a="http://schemas.openxmlformats.org/drawingml/2006/main">
          <a:schemeClr val="bg1">
            <a:alpha val="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fr-FR" sz="1800" b="1" dirty="0" smtClean="0">
              <a:solidFill>
                <a:schemeClr val="tx1"/>
              </a:solidFill>
            </a:rPr>
            <a:t>Consommation femmes</a:t>
          </a:r>
          <a:endParaRPr lang="fr-FR" sz="1800" b="1" dirty="0">
            <a:solidFill>
              <a:schemeClr val="tx1"/>
            </a:solidFill>
          </a:endParaRPr>
        </a:p>
      </cdr:txBody>
    </cdr:sp>
  </cdr:relSizeAnchor>
  <cdr:relSizeAnchor xmlns:cdr="http://schemas.openxmlformats.org/drawingml/2006/chartDrawing">
    <cdr:from>
      <cdr:x>0.78058</cdr:x>
      <cdr:y>0.16192</cdr:y>
    </cdr:from>
    <cdr:to>
      <cdr:x>0.90862</cdr:x>
      <cdr:y>0.28858</cdr:y>
    </cdr:to>
    <cdr:sp macro="" textlink="">
      <cdr:nvSpPr>
        <cdr:cNvPr id="4" name="Rectangle 3"/>
        <cdr:cNvSpPr/>
      </cdr:nvSpPr>
      <cdr:spPr>
        <a:xfrm xmlns:a="http://schemas.openxmlformats.org/drawingml/2006/main">
          <a:off x="7314551" y="849110"/>
          <a:ext cx="1199742" cy="664194"/>
        </a:xfrm>
        <a:prstGeom xmlns:a="http://schemas.openxmlformats.org/drawingml/2006/main" prst="rect">
          <a:avLst/>
        </a:prstGeom>
        <a:solidFill xmlns:a="http://schemas.openxmlformats.org/drawingml/2006/main">
          <a:schemeClr val="bg1">
            <a:alpha val="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fr-FR" sz="1800" b="1" dirty="0" smtClean="0">
              <a:solidFill>
                <a:schemeClr val="tx1"/>
              </a:solidFill>
            </a:rPr>
            <a:t>Revenu hommes</a:t>
          </a:r>
          <a:endParaRPr lang="fr-FR" sz="1800" b="1" dirty="0">
            <a:solidFill>
              <a:schemeClr val="tx1"/>
            </a:solidFill>
          </a:endParaRPr>
        </a:p>
      </cdr:txBody>
    </cdr:sp>
  </cdr:relSizeAnchor>
  <cdr:relSizeAnchor xmlns:cdr="http://schemas.openxmlformats.org/drawingml/2006/chartDrawing">
    <cdr:from>
      <cdr:x>0.43146</cdr:x>
      <cdr:y>0.75501</cdr:y>
    </cdr:from>
    <cdr:to>
      <cdr:x>0.62547</cdr:x>
      <cdr:y>0.87733</cdr:y>
    </cdr:to>
    <cdr:sp macro="" textlink="">
      <cdr:nvSpPr>
        <cdr:cNvPr id="5" name="Rectangle 4"/>
        <cdr:cNvSpPr/>
      </cdr:nvSpPr>
      <cdr:spPr>
        <a:xfrm xmlns:a="http://schemas.openxmlformats.org/drawingml/2006/main">
          <a:off x="4043001" y="3959324"/>
          <a:ext cx="1818042" cy="641425"/>
        </a:xfrm>
        <a:prstGeom xmlns:a="http://schemas.openxmlformats.org/drawingml/2006/main" prst="rect">
          <a:avLst/>
        </a:prstGeom>
        <a:solidFill xmlns:a="http://schemas.openxmlformats.org/drawingml/2006/main">
          <a:schemeClr val="bg1">
            <a:alpha val="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fr-FR" sz="1800" b="1" dirty="0" smtClean="0">
              <a:solidFill>
                <a:schemeClr val="tx1"/>
              </a:solidFill>
            </a:rPr>
            <a:t>Consommation hommes</a:t>
          </a:r>
          <a:endParaRPr lang="fr-FR" sz="1800" b="1" dirty="0">
            <a:solidFill>
              <a:schemeClr val="tx1"/>
            </a:solidFill>
          </a:endParaRPr>
        </a:p>
      </cdr:txBody>
    </cdr:sp>
  </cdr:relSizeAnchor>
  <cdr:relSizeAnchor xmlns:cdr="http://schemas.openxmlformats.org/drawingml/2006/chartDrawing">
    <cdr:from>
      <cdr:x>0.65781</cdr:x>
      <cdr:y>0.21185</cdr:y>
    </cdr:from>
    <cdr:to>
      <cdr:x>0.78058</cdr:x>
      <cdr:y>0.22525</cdr:y>
    </cdr:to>
    <cdr:cxnSp macro="">
      <cdr:nvCxnSpPr>
        <cdr:cNvPr id="7" name="Connecteur droit avec flèche 6"/>
        <cdr:cNvCxnSpPr>
          <a:stCxn xmlns:a="http://schemas.openxmlformats.org/drawingml/2006/main" id="4" idx="1"/>
        </cdr:cNvCxnSpPr>
      </cdr:nvCxnSpPr>
      <cdr:spPr>
        <a:xfrm xmlns:a="http://schemas.openxmlformats.org/drawingml/2006/main" flipH="1" flipV="1">
          <a:off x="6164106" y="1110968"/>
          <a:ext cx="1150445" cy="70239"/>
        </a:xfrm>
        <a:prstGeom xmlns:a="http://schemas.openxmlformats.org/drawingml/2006/main" prst="straightConnector1">
          <a:avLst/>
        </a:prstGeom>
        <a:ln xmlns:a="http://schemas.openxmlformats.org/drawingml/2006/main" w="76200">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C9F3FE-C66D-4ED9-B61A-2ED42CA1E88F}" type="datetimeFigureOut">
              <a:rPr lang="en-US" smtClean="0"/>
              <a:t>6/22/2016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C0849-956E-41F6-9651-D8F6280A86A4}" type="slidenum">
              <a:rPr lang="en-US" smtClean="0"/>
              <a:t>‹N°›</a:t>
            </a:fld>
            <a:endParaRPr lang="en-US"/>
          </a:p>
        </p:txBody>
      </p:sp>
    </p:spTree>
    <p:extLst>
      <p:ext uri="{BB962C8B-B14F-4D97-AF65-F5344CB8AC3E}">
        <p14:creationId xmlns:p14="http://schemas.microsoft.com/office/powerpoint/2010/main" val="170494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noProof="0" dirty="0" smtClean="0"/>
              <a:t>Les femmes font</a:t>
            </a:r>
            <a:r>
              <a:rPr lang="fr-FR" baseline="0" noProof="0" dirty="0" smtClean="0"/>
              <a:t> une forte contribution mais un grand parti de leur contribution n’est pas valoriser. Cela veut dire que nous ne pouvons pas bien mesurer comment des investissements du gouvernement influence la vie de  beaucoup des femmes et ni si les femmes avancer (au plan économique). Ceci a des </a:t>
            </a:r>
            <a:r>
              <a:rPr lang="fr-FR" baseline="0" noProof="0" dirty="0" err="1" smtClean="0"/>
              <a:t>consequences</a:t>
            </a:r>
            <a:r>
              <a:rPr lang="fr-FR" baseline="0" noProof="0" dirty="0" smtClean="0"/>
              <a:t> pour l’image du Sénégal par rapport a ODD. Prendre en compte dans nos statistiques du travail domestique ….</a:t>
            </a:r>
            <a:endParaRPr lang="fr-FR" noProof="0" dirty="0"/>
          </a:p>
        </p:txBody>
      </p:sp>
      <p:sp>
        <p:nvSpPr>
          <p:cNvPr id="4" name="Slide Number Placeholder 3"/>
          <p:cNvSpPr>
            <a:spLocks noGrp="1"/>
          </p:cNvSpPr>
          <p:nvPr>
            <p:ph type="sldNum" sz="quarter" idx="10"/>
          </p:nvPr>
        </p:nvSpPr>
        <p:spPr/>
        <p:txBody>
          <a:bodyPr/>
          <a:lstStyle/>
          <a:p>
            <a:fld id="{D7BC0849-956E-41F6-9651-D8F6280A86A4}" type="slidenum">
              <a:rPr lang="en-US" smtClean="0"/>
              <a:t>2</a:t>
            </a:fld>
            <a:endParaRPr lang="en-US"/>
          </a:p>
        </p:txBody>
      </p:sp>
    </p:spTree>
    <p:extLst>
      <p:ext uri="{BB962C8B-B14F-4D97-AF65-F5344CB8AC3E}">
        <p14:creationId xmlns:p14="http://schemas.microsoft.com/office/powerpoint/2010/main" val="816080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BC0849-956E-41F6-9651-D8F6280A86A4}" type="slidenum">
              <a:rPr lang="en-US" smtClean="0"/>
              <a:t>4</a:t>
            </a:fld>
            <a:endParaRPr lang="en-US"/>
          </a:p>
        </p:txBody>
      </p:sp>
    </p:spTree>
    <p:extLst>
      <p:ext uri="{BB962C8B-B14F-4D97-AF65-F5344CB8AC3E}">
        <p14:creationId xmlns:p14="http://schemas.microsoft.com/office/powerpoint/2010/main" val="41226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Toutes</a:t>
            </a:r>
            <a:r>
              <a:rPr lang="en-US" dirty="0" smtClean="0"/>
              <a:t> les activities:</a:t>
            </a:r>
            <a:r>
              <a:rPr lang="en-US" baseline="0" dirty="0" smtClean="0"/>
              <a:t> cuisine, </a:t>
            </a:r>
            <a:r>
              <a:rPr lang="en-US" baseline="0" dirty="0" err="1" smtClean="0"/>
              <a:t>soins</a:t>
            </a:r>
            <a:r>
              <a:rPr lang="en-US" baseline="0" dirty="0" smtClean="0"/>
              <a:t> des </a:t>
            </a:r>
            <a:r>
              <a:rPr lang="en-US" baseline="0" dirty="0" err="1" smtClean="0"/>
              <a:t>efants</a:t>
            </a:r>
            <a:r>
              <a:rPr lang="en-US" baseline="0" dirty="0" smtClean="0"/>
              <a:t>/senior, shopping, </a:t>
            </a:r>
            <a:r>
              <a:rPr lang="en-US" baseline="0" dirty="0" err="1" smtClean="0"/>
              <a:t>nettoyage</a:t>
            </a:r>
            <a:r>
              <a:rPr lang="en-US" baseline="0" dirty="0" smtClean="0"/>
              <a:t>, lavage, recherché de bois, recherché </a:t>
            </a:r>
            <a:r>
              <a:rPr lang="en-US" baseline="0" dirty="0" err="1" smtClean="0"/>
              <a:t>d’eau</a:t>
            </a:r>
            <a:r>
              <a:rPr lang="en-US" baseline="0" dirty="0" smtClean="0"/>
              <a:t>, maintenance,  </a:t>
            </a:r>
            <a:r>
              <a:rPr lang="en-US" baseline="0" dirty="0" err="1" smtClean="0"/>
              <a:t>autres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7BC0849-956E-41F6-9651-D8F6280A86A4}" type="slidenum">
              <a:rPr lang="en-US" smtClean="0"/>
              <a:t>9</a:t>
            </a:fld>
            <a:endParaRPr lang="en-US"/>
          </a:p>
        </p:txBody>
      </p:sp>
    </p:spTree>
    <p:extLst>
      <p:ext uri="{BB962C8B-B14F-4D97-AF65-F5344CB8AC3E}">
        <p14:creationId xmlns:p14="http://schemas.microsoft.com/office/powerpoint/2010/main" val="1834173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03C51B6-EAA9-447C-9D59-D505722197BE}" type="datetimeFigureOut">
              <a:rPr lang="fr-FR" smtClean="0"/>
              <a:t>22/06/2016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531812" y="4529540"/>
            <a:ext cx="779767" cy="365125"/>
          </a:xfrm>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313195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3C51B6-EAA9-447C-9D59-D505722197BE}" type="datetimeFigureOut">
              <a:rPr lang="fr-FR" smtClean="0"/>
              <a:t>22/06/2016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531812" y="3244139"/>
            <a:ext cx="779767" cy="365125"/>
          </a:xfrm>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84358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3C51B6-EAA9-447C-9D59-D505722197BE}" type="datetimeFigureOut">
              <a:rPr lang="fr-FR" smtClean="0"/>
              <a:t>22/06/2016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531812" y="3244139"/>
            <a:ext cx="779767" cy="365125"/>
          </a:xfrm>
        </p:spPr>
        <p:txBody>
          <a:bodyPr/>
          <a:lstStyle/>
          <a:p>
            <a:fld id="{6A325D81-0E6B-40CF-B697-8711918FB021}"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1109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803C51B6-EAA9-447C-9D59-D505722197BE}" type="datetimeFigureOut">
              <a:rPr lang="fr-FR" smtClean="0"/>
              <a:t>22/06/2016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531812" y="4983087"/>
            <a:ext cx="779767" cy="365125"/>
          </a:xfrm>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3975703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803C51B6-EAA9-447C-9D59-D505722197BE}" type="datetimeFigureOut">
              <a:rPr lang="fr-FR" smtClean="0"/>
              <a:t>22/06/2016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531812" y="4983087"/>
            <a:ext cx="779767" cy="365125"/>
          </a:xfrm>
        </p:spPr>
        <p:txBody>
          <a:bodyPr/>
          <a:lstStyle/>
          <a:p>
            <a:fld id="{6A325D81-0E6B-40CF-B697-8711918FB021}"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4992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803C51B6-EAA9-447C-9D59-D505722197BE}" type="datetimeFigureOut">
              <a:rPr lang="fr-FR" smtClean="0"/>
              <a:t>22/06/2016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531812" y="4983087"/>
            <a:ext cx="779767" cy="365125"/>
          </a:xfrm>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272447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3C51B6-EAA9-447C-9D59-D505722197BE}" type="datetimeFigureOut">
              <a:rPr lang="fr-FR" smtClean="0"/>
              <a:t>22/06/2016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445996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3C51B6-EAA9-447C-9D59-D505722197BE}" type="datetimeFigureOut">
              <a:rPr lang="fr-FR" smtClean="0"/>
              <a:t>22/06/2016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308848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03C51B6-EAA9-447C-9D59-D505722197BE}" type="datetimeFigureOut">
              <a:rPr lang="fr-FR" smtClean="0"/>
              <a:t>22/06/2016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104568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03C51B6-EAA9-447C-9D59-D505722197BE}" type="datetimeFigureOut">
              <a:rPr lang="fr-FR" smtClean="0"/>
              <a:t>22/06/2016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531812" y="3244139"/>
            <a:ext cx="779767" cy="365125"/>
          </a:xfrm>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313978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03C51B6-EAA9-447C-9D59-D505722197BE}" type="datetimeFigureOut">
              <a:rPr lang="fr-FR" smtClean="0"/>
              <a:t>22/06/2016</a:t>
            </a:fld>
            <a:endParaRPr lang="fr-FR"/>
          </a:p>
        </p:txBody>
      </p:sp>
      <p:sp>
        <p:nvSpPr>
          <p:cNvPr id="6" name="Footer Placeholder 5"/>
          <p:cNvSpPr>
            <a:spLocks noGrp="1"/>
          </p:cNvSpPr>
          <p:nvPr>
            <p:ph type="ftr" sz="quarter" idx="11"/>
          </p:nvPr>
        </p:nvSpPr>
        <p:spPr/>
        <p:txBody>
          <a:bodyPr/>
          <a:lstStyle/>
          <a:p>
            <a:endParaRPr lang="fr-FR"/>
          </a:p>
        </p:txBody>
      </p:sp>
      <p:sp>
        <p:nvSpPr>
          <p:cNvPr id="11" name="Slide Number Placeholder 5"/>
          <p:cNvSpPr>
            <a:spLocks noGrp="1"/>
          </p:cNvSpPr>
          <p:nvPr>
            <p:ph type="sldNum" sz="quarter" idx="12"/>
          </p:nvPr>
        </p:nvSpPr>
        <p:spPr>
          <a:xfrm>
            <a:off x="531812" y="787782"/>
            <a:ext cx="779767" cy="365125"/>
          </a:xfrm>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341161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03C51B6-EAA9-447C-9D59-D505722197BE}" type="datetimeFigureOut">
              <a:rPr lang="fr-FR" smtClean="0"/>
              <a:t>22/06/2016</a:t>
            </a:fld>
            <a:endParaRPr lang="fr-FR"/>
          </a:p>
        </p:txBody>
      </p:sp>
      <p:sp>
        <p:nvSpPr>
          <p:cNvPr id="8" name="Footer Placeholder 7"/>
          <p:cNvSpPr>
            <a:spLocks noGrp="1"/>
          </p:cNvSpPr>
          <p:nvPr>
            <p:ph type="ftr" sz="quarter" idx="11"/>
          </p:nvPr>
        </p:nvSpPr>
        <p:spPr/>
        <p:txBody>
          <a:bodyPr/>
          <a:lstStyle/>
          <a:p>
            <a:endParaRPr lang="fr-FR"/>
          </a:p>
        </p:txBody>
      </p:sp>
      <p:sp>
        <p:nvSpPr>
          <p:cNvPr id="13" name="Slide Number Placeholder 5"/>
          <p:cNvSpPr>
            <a:spLocks noGrp="1"/>
          </p:cNvSpPr>
          <p:nvPr>
            <p:ph type="sldNum" sz="quarter" idx="12"/>
          </p:nvPr>
        </p:nvSpPr>
        <p:spPr>
          <a:xfrm>
            <a:off x="531812" y="787782"/>
            <a:ext cx="779767" cy="365125"/>
          </a:xfrm>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216562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03C51B6-EAA9-447C-9D59-D505722197BE}" type="datetimeFigureOut">
              <a:rPr lang="fr-FR" smtClean="0"/>
              <a:t>22/06/2016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2199812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C51B6-EAA9-447C-9D59-D505722197BE}" type="datetimeFigureOut">
              <a:rPr lang="fr-FR" smtClean="0"/>
              <a:t>22/06/2016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149126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3C51B6-EAA9-447C-9D59-D505722197BE}" type="datetimeFigureOut">
              <a:rPr lang="fr-FR" smtClean="0"/>
              <a:t>22/06/2016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82181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03C51B6-EAA9-447C-9D59-D505722197BE}" type="datetimeFigureOut">
              <a:rPr lang="fr-FR" smtClean="0"/>
              <a:t>22/06/2016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531812" y="4983087"/>
            <a:ext cx="779767" cy="365125"/>
          </a:xfrm>
        </p:spPr>
        <p:txBody>
          <a:bodyPr/>
          <a:lstStyle/>
          <a:p>
            <a:fld id="{6A325D81-0E6B-40CF-B697-8711918FB021}" type="slidenum">
              <a:rPr lang="fr-FR" smtClean="0"/>
              <a:t>‹N°›</a:t>
            </a:fld>
            <a:endParaRPr lang="fr-FR"/>
          </a:p>
        </p:txBody>
      </p:sp>
    </p:spTree>
    <p:extLst>
      <p:ext uri="{BB962C8B-B14F-4D97-AF65-F5344CB8AC3E}">
        <p14:creationId xmlns:p14="http://schemas.microsoft.com/office/powerpoint/2010/main" val="776735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03C51B6-EAA9-447C-9D59-D505722197BE}" type="datetimeFigureOut">
              <a:rPr lang="fr-FR" smtClean="0"/>
              <a:t>22/06/2016</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A325D81-0E6B-40CF-B697-8711918FB021}" type="slidenum">
              <a:rPr lang="fr-FR" smtClean="0"/>
              <a:t>‹N°›</a:t>
            </a:fld>
            <a:endParaRPr lang="fr-FR"/>
          </a:p>
        </p:txBody>
      </p:sp>
    </p:spTree>
    <p:extLst>
      <p:ext uri="{BB962C8B-B14F-4D97-AF65-F5344CB8AC3E}">
        <p14:creationId xmlns:p14="http://schemas.microsoft.com/office/powerpoint/2010/main" val="410102507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54248" y="721975"/>
            <a:ext cx="10585526" cy="928128"/>
          </a:xfrm>
        </p:spPr>
        <p:txBody>
          <a:bodyPr>
            <a:normAutofit/>
          </a:bodyPr>
          <a:lstStyle/>
          <a:p>
            <a:pPr algn="l"/>
            <a:r>
              <a:rPr lang="fr-FR" sz="4800" b="1" dirty="0" smtClean="0">
                <a:solidFill>
                  <a:schemeClr val="tx2">
                    <a:lumMod val="50000"/>
                  </a:schemeClr>
                </a:solidFill>
              </a:rPr>
              <a:t>VALORISER LE TRAVAIL DOMESTIQUE</a:t>
            </a:r>
            <a:endParaRPr lang="fr-FR" sz="4800" b="1" dirty="0">
              <a:solidFill>
                <a:schemeClr val="tx2">
                  <a:lumMod val="50000"/>
                </a:schemeClr>
              </a:solidFill>
            </a:endParaRPr>
          </a:p>
        </p:txBody>
      </p:sp>
      <p:sp>
        <p:nvSpPr>
          <p:cNvPr id="3" name="Sous-titre 2"/>
          <p:cNvSpPr>
            <a:spLocks noGrp="1"/>
          </p:cNvSpPr>
          <p:nvPr>
            <p:ph type="subTitle" idx="1"/>
          </p:nvPr>
        </p:nvSpPr>
        <p:spPr>
          <a:xfrm>
            <a:off x="1054248" y="1544680"/>
            <a:ext cx="7960659" cy="485868"/>
          </a:xfrm>
        </p:spPr>
        <p:txBody>
          <a:bodyPr/>
          <a:lstStyle/>
          <a:p>
            <a:pPr algn="l"/>
            <a:r>
              <a:rPr lang="fr-FR" b="1" dirty="0">
                <a:solidFill>
                  <a:schemeClr val="accent1">
                    <a:lumMod val="50000"/>
                  </a:schemeClr>
                </a:solidFill>
                <a:latin typeface="+mj-lt"/>
              </a:rPr>
              <a:t>LEVIER ESSENTIEL POUR BENEFICIER DE DIVIDENDE DEMOGRAPHIQUE</a:t>
            </a:r>
          </a:p>
          <a:p>
            <a:pPr algn="l"/>
            <a:endParaRPr lang="fr-FR" b="1" dirty="0">
              <a:solidFill>
                <a:schemeClr val="accent1">
                  <a:lumMod val="50000"/>
                </a:schemeClr>
              </a:solidFill>
            </a:endParaRPr>
          </a:p>
        </p:txBody>
      </p:sp>
      <p:pic>
        <p:nvPicPr>
          <p:cNvPr id="4" name="Image 3" descr="The crisis caused by the Boko Haram insurgency threatens to undermine development throughout the region. Girls in northern Nigeria. © UNFPA Nigeria/Ololade Daniel"/>
          <p:cNvPicPr/>
          <p:nvPr/>
        </p:nvPicPr>
        <p:blipFill>
          <a:blip r:embed="rId2">
            <a:extLst>
              <a:ext uri="{28A0092B-C50C-407E-A947-70E740481C1C}">
                <a14:useLocalDpi xmlns:a14="http://schemas.microsoft.com/office/drawing/2010/main" val="0"/>
              </a:ext>
            </a:extLst>
          </a:blip>
          <a:srcRect/>
          <a:stretch>
            <a:fillRect/>
          </a:stretch>
        </p:blipFill>
        <p:spPr bwMode="auto">
          <a:xfrm>
            <a:off x="2930562" y="2169935"/>
            <a:ext cx="5992009" cy="2983902"/>
          </a:xfrm>
          <a:prstGeom prst="rect">
            <a:avLst/>
          </a:prstGeom>
          <a:noFill/>
          <a:ln>
            <a:noFill/>
          </a:ln>
        </p:spPr>
      </p:pic>
      <p:sp>
        <p:nvSpPr>
          <p:cNvPr id="5" name="Sous-titre 2"/>
          <p:cNvSpPr txBox="1">
            <a:spLocks/>
          </p:cNvSpPr>
          <p:nvPr/>
        </p:nvSpPr>
        <p:spPr>
          <a:xfrm>
            <a:off x="1323189" y="5432612"/>
            <a:ext cx="3043071" cy="108652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b="1" i="1" dirty="0" smtClean="0">
                <a:latin typeface="+mj-lt"/>
              </a:rPr>
              <a:t>Mamadou </a:t>
            </a:r>
            <a:r>
              <a:rPr lang="fr-FR" b="1" i="1" dirty="0" smtClean="0">
                <a:latin typeface="+mj-lt"/>
              </a:rPr>
              <a:t>KHARMA</a:t>
            </a:r>
            <a:endParaRPr lang="fr-FR" b="1" i="1" dirty="0" smtClean="0">
              <a:latin typeface="+mj-lt"/>
            </a:endParaRPr>
          </a:p>
          <a:p>
            <a:pPr algn="l"/>
            <a:r>
              <a:rPr lang="fr-FR" b="1" i="1" dirty="0" smtClean="0">
                <a:latin typeface="+mj-lt"/>
              </a:rPr>
              <a:t>CREFAT</a:t>
            </a:r>
          </a:p>
        </p:txBody>
      </p:sp>
    </p:spTree>
    <p:extLst>
      <p:ext uri="{BB962C8B-B14F-4D97-AF65-F5344CB8AC3E}">
        <p14:creationId xmlns:p14="http://schemas.microsoft.com/office/powerpoint/2010/main" val="2144026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7021" y="246158"/>
            <a:ext cx="8911687" cy="912082"/>
          </a:xfrm>
        </p:spPr>
        <p:txBody>
          <a:bodyPr>
            <a:normAutofit/>
          </a:bodyPr>
          <a:lstStyle/>
          <a:p>
            <a:r>
              <a:rPr lang="fr-FR" sz="3200" b="1" dirty="0">
                <a:solidFill>
                  <a:schemeClr val="tx1"/>
                </a:solidFill>
              </a:rPr>
              <a:t>MESURES RECOMMANDÉES</a:t>
            </a:r>
            <a:r>
              <a:rPr lang="fr-FR" sz="4000" b="1" dirty="0">
                <a:solidFill>
                  <a:schemeClr val="tx1"/>
                </a:solidFill>
                <a:latin typeface="+mn-lt"/>
              </a:rPr>
              <a:t>	</a:t>
            </a:r>
            <a:endParaRPr lang="fr-FR" sz="4000" dirty="0">
              <a:solidFill>
                <a:schemeClr val="tx1"/>
              </a:solidFill>
              <a:latin typeface="+mn-lt"/>
            </a:endParaRPr>
          </a:p>
        </p:txBody>
      </p:sp>
      <p:sp>
        <p:nvSpPr>
          <p:cNvPr id="3" name="Espace réservé du contenu 2"/>
          <p:cNvSpPr>
            <a:spLocks noGrp="1"/>
          </p:cNvSpPr>
          <p:nvPr>
            <p:ph idx="1"/>
          </p:nvPr>
        </p:nvSpPr>
        <p:spPr>
          <a:xfrm>
            <a:off x="1382204" y="1524000"/>
            <a:ext cx="9846628" cy="4340352"/>
          </a:xfrm>
          <a:solidFill>
            <a:schemeClr val="bg1">
              <a:alpha val="0"/>
            </a:schemeClr>
          </a:solidFill>
        </p:spPr>
        <p:txBody>
          <a:bodyPr>
            <a:normAutofit/>
          </a:bodyPr>
          <a:lstStyle/>
          <a:p>
            <a:pPr>
              <a:lnSpc>
                <a:spcPct val="150000"/>
              </a:lnSpc>
            </a:pPr>
            <a:r>
              <a:rPr lang="fr-FR" sz="2400" b="1" dirty="0" smtClean="0">
                <a:solidFill>
                  <a:schemeClr val="tx1"/>
                </a:solidFill>
              </a:rPr>
              <a:t> </a:t>
            </a:r>
            <a:r>
              <a:rPr lang="fr-FR" sz="2400" b="1" dirty="0" smtClean="0">
                <a:solidFill>
                  <a:schemeClr val="tx1"/>
                </a:solidFill>
                <a:latin typeface="+mj-lt"/>
              </a:rPr>
              <a:t>Améliorer les matériaux d’allègement des travaux domestiques</a:t>
            </a:r>
          </a:p>
          <a:p>
            <a:pPr>
              <a:lnSpc>
                <a:spcPct val="150000"/>
              </a:lnSpc>
            </a:pPr>
            <a:r>
              <a:rPr lang="fr-FR" sz="2400" b="1" dirty="0">
                <a:solidFill>
                  <a:schemeClr val="tx1"/>
                </a:solidFill>
                <a:latin typeface="+mj-lt"/>
              </a:rPr>
              <a:t> </a:t>
            </a:r>
            <a:r>
              <a:rPr lang="fr-FR" sz="2400" b="1" dirty="0" smtClean="0">
                <a:solidFill>
                  <a:schemeClr val="tx1"/>
                </a:solidFill>
                <a:latin typeface="+mj-lt"/>
              </a:rPr>
              <a:t>Mieux appliquer les textes et conventions favorables à l’équité et à l’égalité de genre</a:t>
            </a:r>
          </a:p>
          <a:p>
            <a:pPr>
              <a:lnSpc>
                <a:spcPct val="150000"/>
              </a:lnSpc>
            </a:pPr>
            <a:r>
              <a:rPr lang="fr-FR" sz="2400" b="1" dirty="0" smtClean="0">
                <a:solidFill>
                  <a:schemeClr val="tx1"/>
                </a:solidFill>
                <a:latin typeface="+mj-lt"/>
              </a:rPr>
              <a:t>Valoriser le temps de travail domestique et en prendre en compte dans les comptes nationaux</a:t>
            </a:r>
          </a:p>
          <a:p>
            <a:pPr>
              <a:lnSpc>
                <a:spcPct val="150000"/>
              </a:lnSpc>
            </a:pPr>
            <a:r>
              <a:rPr lang="fr-FR" sz="2400" b="1" dirty="0" smtClean="0">
                <a:solidFill>
                  <a:schemeClr val="tx1"/>
                </a:solidFill>
                <a:latin typeface="+mj-lt"/>
              </a:rPr>
              <a:t>Anticiper sur la gestion de marchés potentiels</a:t>
            </a:r>
          </a:p>
        </p:txBody>
      </p:sp>
    </p:spTree>
    <p:extLst>
      <p:ext uri="{BB962C8B-B14F-4D97-AF65-F5344CB8AC3E}">
        <p14:creationId xmlns:p14="http://schemas.microsoft.com/office/powerpoint/2010/main" val="232195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54077" y="124238"/>
            <a:ext cx="5392835" cy="826738"/>
          </a:xfrm>
        </p:spPr>
        <p:txBody>
          <a:bodyPr>
            <a:normAutofit/>
          </a:bodyPr>
          <a:lstStyle/>
          <a:p>
            <a:r>
              <a:rPr lang="fr-FR" sz="4000" b="1" dirty="0" smtClean="0">
                <a:solidFill>
                  <a:schemeClr val="tx1"/>
                </a:solidFill>
                <a:latin typeface="+mn-lt"/>
              </a:rPr>
              <a:t>SYNTHÈSE</a:t>
            </a:r>
            <a:endParaRPr lang="fr-FR" sz="4000" b="1" dirty="0">
              <a:solidFill>
                <a:schemeClr val="tx1"/>
              </a:solidFill>
              <a:latin typeface="+mn-lt"/>
            </a:endParaRPr>
          </a:p>
        </p:txBody>
      </p:sp>
      <p:sp>
        <p:nvSpPr>
          <p:cNvPr id="3" name="Espace réservé du contenu 2"/>
          <p:cNvSpPr>
            <a:spLocks noGrp="1"/>
          </p:cNvSpPr>
          <p:nvPr>
            <p:ph idx="1"/>
          </p:nvPr>
        </p:nvSpPr>
        <p:spPr>
          <a:xfrm>
            <a:off x="1503101" y="1057642"/>
            <a:ext cx="10087895" cy="5363762"/>
          </a:xfrm>
          <a:solidFill>
            <a:schemeClr val="bg1">
              <a:alpha val="0"/>
            </a:schemeClr>
          </a:solidFill>
        </p:spPr>
        <p:txBody>
          <a:bodyPr>
            <a:normAutofit/>
          </a:bodyPr>
          <a:lstStyle/>
          <a:p>
            <a:pPr>
              <a:lnSpc>
                <a:spcPct val="150000"/>
              </a:lnSpc>
            </a:pPr>
            <a:r>
              <a:rPr lang="fr-FR" sz="2400" b="1" dirty="0" smtClean="0">
                <a:solidFill>
                  <a:schemeClr val="tx1"/>
                </a:solidFill>
              </a:rPr>
              <a:t>Les femmes font une partie importante de la société</a:t>
            </a:r>
          </a:p>
          <a:p>
            <a:pPr>
              <a:lnSpc>
                <a:spcPct val="150000"/>
              </a:lnSpc>
            </a:pPr>
            <a:r>
              <a:rPr lang="fr-FR" sz="2400" b="1" dirty="0" smtClean="0">
                <a:solidFill>
                  <a:schemeClr val="tx1"/>
                </a:solidFill>
              </a:rPr>
              <a:t>Donner </a:t>
            </a:r>
            <a:r>
              <a:rPr lang="fr-FR" sz="2400" b="1" dirty="0">
                <a:solidFill>
                  <a:schemeClr val="tx1"/>
                </a:solidFill>
              </a:rPr>
              <a:t>aux femmes les moyens de participer pleinement à la vie économique dans tous les secteurs est essentiel </a:t>
            </a:r>
            <a:endParaRPr lang="fr-FR" sz="2400" b="1" dirty="0" smtClean="0">
              <a:solidFill>
                <a:schemeClr val="tx1"/>
              </a:solidFill>
            </a:endParaRPr>
          </a:p>
          <a:p>
            <a:pPr marL="0" indent="0">
              <a:lnSpc>
                <a:spcPct val="150000"/>
              </a:lnSpc>
              <a:buNone/>
            </a:pPr>
            <a:endParaRPr lang="fr-FR" sz="2400" b="1" dirty="0">
              <a:solidFill>
                <a:schemeClr val="tx1"/>
              </a:solidFill>
            </a:endParaRPr>
          </a:p>
        </p:txBody>
      </p:sp>
      <p:sp>
        <p:nvSpPr>
          <p:cNvPr id="4" name="Rectangle 3"/>
          <p:cNvSpPr/>
          <p:nvPr/>
        </p:nvSpPr>
        <p:spPr>
          <a:xfrm>
            <a:off x="1654077" y="3915785"/>
            <a:ext cx="2205317" cy="2140772"/>
          </a:xfrm>
          <a:prstGeom prst="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fr-FR" sz="2400" b="1" dirty="0">
                <a:solidFill>
                  <a:schemeClr val="tx1"/>
                </a:solidFill>
              </a:rPr>
              <a:t>Edifier des économies solides </a:t>
            </a:r>
          </a:p>
        </p:txBody>
      </p:sp>
      <p:sp>
        <p:nvSpPr>
          <p:cNvPr id="5" name="Rectangle 4"/>
          <p:cNvSpPr/>
          <p:nvPr/>
        </p:nvSpPr>
        <p:spPr>
          <a:xfrm>
            <a:off x="4110810" y="3915784"/>
            <a:ext cx="3129086" cy="2140772"/>
          </a:xfrm>
          <a:prstGeom prst="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fr-FR" sz="2400" b="1" dirty="0">
                <a:solidFill>
                  <a:schemeClr val="tx1"/>
                </a:solidFill>
              </a:rPr>
              <a:t>Réaliser les objectifs internationaux de </a:t>
            </a:r>
            <a:r>
              <a:rPr lang="fr-FR" sz="2400" b="1" dirty="0" smtClean="0">
                <a:solidFill>
                  <a:schemeClr val="tx1"/>
                </a:solidFill>
              </a:rPr>
              <a:t>développement</a:t>
            </a:r>
            <a:endParaRPr lang="fr-FR" sz="2400" b="1" dirty="0">
              <a:solidFill>
                <a:schemeClr val="tx1"/>
              </a:solidFill>
            </a:endParaRPr>
          </a:p>
        </p:txBody>
      </p:sp>
      <p:sp>
        <p:nvSpPr>
          <p:cNvPr id="6" name="Rectangle 5"/>
          <p:cNvSpPr/>
          <p:nvPr/>
        </p:nvSpPr>
        <p:spPr>
          <a:xfrm>
            <a:off x="7406640" y="3915785"/>
            <a:ext cx="3474720" cy="2140770"/>
          </a:xfrm>
          <a:prstGeom prst="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smtClean="0">
                <a:solidFill>
                  <a:schemeClr val="tx1"/>
                </a:solidFill>
              </a:rPr>
              <a:t>Améliorer </a:t>
            </a:r>
            <a:r>
              <a:rPr lang="fr-FR" sz="2400" b="1" dirty="0">
                <a:solidFill>
                  <a:schemeClr val="tx1"/>
                </a:solidFill>
              </a:rPr>
              <a:t>la qualité de vie des femmes, des hommes, des familles et des communautés.</a:t>
            </a:r>
            <a:endParaRPr lang="fr-FR" sz="2400" dirty="0">
              <a:solidFill>
                <a:schemeClr val="tx1"/>
              </a:solidFill>
            </a:endParaRPr>
          </a:p>
        </p:txBody>
      </p:sp>
      <p:sp>
        <p:nvSpPr>
          <p:cNvPr id="7" name="Flèche vers le bas 6"/>
          <p:cNvSpPr/>
          <p:nvPr/>
        </p:nvSpPr>
        <p:spPr>
          <a:xfrm>
            <a:off x="4803657" y="3134239"/>
            <a:ext cx="1743392" cy="3550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ccolades 7"/>
          <p:cNvSpPr/>
          <p:nvPr/>
        </p:nvSpPr>
        <p:spPr>
          <a:xfrm>
            <a:off x="1654077" y="3528508"/>
            <a:ext cx="9227283" cy="64546"/>
          </a:xfrm>
          <a:prstGeom prst="bracePair">
            <a:avLst/>
          </a:prstGeom>
          <a:solidFill>
            <a:schemeClr val="accent1"/>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3865836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587501" y="2378743"/>
            <a:ext cx="9348723" cy="863313"/>
          </a:xfrm>
          <a:pattFill prst="pct5">
            <a:fgClr>
              <a:schemeClr val="accent1">
                <a:lumMod val="20000"/>
                <a:lumOff val="80000"/>
              </a:schemeClr>
            </a:fgClr>
            <a:bgClr>
              <a:schemeClr val="bg1"/>
            </a:bgClr>
          </a:pattFill>
        </p:spPr>
        <p:txBody>
          <a:bodyPr/>
          <a:lstStyle/>
          <a:p>
            <a:r>
              <a:rPr lang="fr-FR" b="1" dirty="0" smtClean="0">
                <a:solidFill>
                  <a:schemeClr val="tx1"/>
                </a:solidFill>
                <a:latin typeface="+mn-lt"/>
              </a:rPr>
              <a:t>MERCI DE VOTRE AIMABLE ATTENTION</a:t>
            </a:r>
            <a:endParaRPr lang="fr-FR" b="1" dirty="0">
              <a:solidFill>
                <a:schemeClr val="tx1"/>
              </a:solidFill>
              <a:latin typeface="+mn-lt"/>
            </a:endParaRPr>
          </a:p>
        </p:txBody>
      </p:sp>
      <p:pic>
        <p:nvPicPr>
          <p:cNvPr id="6" name="Image 5"/>
          <p:cNvPicPr/>
          <p:nvPr/>
        </p:nvPicPr>
        <p:blipFill>
          <a:blip r:embed="rId2"/>
          <a:stretch>
            <a:fillRect/>
          </a:stretch>
        </p:blipFill>
        <p:spPr>
          <a:xfrm>
            <a:off x="6242304" y="97537"/>
            <a:ext cx="4693920" cy="2281206"/>
          </a:xfrm>
          <a:prstGeom prst="rect">
            <a:avLst/>
          </a:prstGeom>
        </p:spPr>
      </p:pic>
      <p:pic>
        <p:nvPicPr>
          <p:cNvPr id="7" name="Image 6"/>
          <p:cNvPicPr/>
          <p:nvPr/>
        </p:nvPicPr>
        <p:blipFill>
          <a:blip r:embed="rId3"/>
          <a:stretch>
            <a:fillRect/>
          </a:stretch>
        </p:blipFill>
        <p:spPr>
          <a:xfrm>
            <a:off x="1587501" y="3242056"/>
            <a:ext cx="4654803" cy="3037840"/>
          </a:xfrm>
          <a:prstGeom prst="rect">
            <a:avLst/>
          </a:prstGeom>
        </p:spPr>
      </p:pic>
      <p:pic>
        <p:nvPicPr>
          <p:cNvPr id="8" name="Image 7"/>
          <p:cNvPicPr/>
          <p:nvPr/>
        </p:nvPicPr>
        <p:blipFill>
          <a:blip r:embed="rId4"/>
          <a:stretch>
            <a:fillRect/>
          </a:stretch>
        </p:blipFill>
        <p:spPr>
          <a:xfrm>
            <a:off x="1587501" y="97537"/>
            <a:ext cx="4654803" cy="2281206"/>
          </a:xfrm>
          <a:prstGeom prst="rect">
            <a:avLst/>
          </a:prstGeom>
        </p:spPr>
      </p:pic>
      <p:pic>
        <p:nvPicPr>
          <p:cNvPr id="9" name="Image 8"/>
          <p:cNvPicPr/>
          <p:nvPr/>
        </p:nvPicPr>
        <p:blipFill>
          <a:blip r:embed="rId5"/>
          <a:stretch>
            <a:fillRect/>
          </a:stretch>
        </p:blipFill>
        <p:spPr>
          <a:xfrm>
            <a:off x="6242304" y="3242056"/>
            <a:ext cx="4693920" cy="3037840"/>
          </a:xfrm>
          <a:prstGeom prst="rect">
            <a:avLst/>
          </a:prstGeom>
        </p:spPr>
      </p:pic>
    </p:spTree>
    <p:extLst>
      <p:ext uri="{BB962C8B-B14F-4D97-AF65-F5344CB8AC3E}">
        <p14:creationId xmlns:p14="http://schemas.microsoft.com/office/powerpoint/2010/main" val="3655702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76574" y="419549"/>
            <a:ext cx="9144000" cy="906612"/>
          </a:xfrm>
        </p:spPr>
        <p:txBody>
          <a:bodyPr>
            <a:normAutofit fontScale="90000"/>
          </a:bodyPr>
          <a:lstStyle/>
          <a:p>
            <a:r>
              <a:rPr lang="fr-FR" b="1" dirty="0" smtClean="0">
                <a:solidFill>
                  <a:schemeClr val="tx1"/>
                </a:solidFill>
              </a:rPr>
              <a:t>APERÇU</a:t>
            </a:r>
            <a:endParaRPr lang="fr-FR" b="1" dirty="0">
              <a:solidFill>
                <a:schemeClr val="tx1"/>
              </a:solidFill>
            </a:endParaRPr>
          </a:p>
        </p:txBody>
      </p:sp>
      <p:sp>
        <p:nvSpPr>
          <p:cNvPr id="3" name="Sous-titre 2"/>
          <p:cNvSpPr>
            <a:spLocks noGrp="1"/>
          </p:cNvSpPr>
          <p:nvPr>
            <p:ph type="subTitle" idx="1"/>
          </p:nvPr>
        </p:nvSpPr>
        <p:spPr>
          <a:xfrm>
            <a:off x="1569182" y="1803699"/>
            <a:ext cx="9144000" cy="2936838"/>
          </a:xfrm>
          <a:solidFill>
            <a:schemeClr val="bg1">
              <a:alpha val="0"/>
            </a:schemeClr>
          </a:solidFill>
        </p:spPr>
        <p:txBody>
          <a:bodyPr>
            <a:noAutofit/>
          </a:bodyPr>
          <a:lstStyle/>
          <a:p>
            <a:pPr marL="342900" indent="-342900" algn="l">
              <a:lnSpc>
                <a:spcPct val="150000"/>
              </a:lnSpc>
              <a:buFont typeface="Arial" panose="020B0604020202020204" pitchFamily="34" charset="0"/>
              <a:buChar char="•"/>
            </a:pPr>
            <a:r>
              <a:rPr lang="fr-FR" sz="2400" b="1" dirty="0" smtClean="0">
                <a:solidFill>
                  <a:schemeClr val="tx1"/>
                </a:solidFill>
                <a:latin typeface="+mj-lt"/>
              </a:rPr>
              <a:t>Contribution des femmes à l’économie nationale </a:t>
            </a:r>
          </a:p>
          <a:p>
            <a:pPr marL="342900" indent="-342900" algn="l">
              <a:lnSpc>
                <a:spcPct val="150000"/>
              </a:lnSpc>
              <a:buFont typeface="Arial" panose="020B0604020202020204" pitchFamily="34" charset="0"/>
              <a:buChar char="•"/>
            </a:pPr>
            <a:r>
              <a:rPr lang="fr-FR" sz="2400" b="1" dirty="0" smtClean="0">
                <a:solidFill>
                  <a:schemeClr val="tx1"/>
                </a:solidFill>
                <a:latin typeface="+mj-lt"/>
              </a:rPr>
              <a:t>Valorisation du travail domestique</a:t>
            </a:r>
          </a:p>
          <a:p>
            <a:pPr marL="342900" indent="-342900" algn="l">
              <a:lnSpc>
                <a:spcPct val="150000"/>
              </a:lnSpc>
              <a:buFont typeface="Arial" panose="020B0604020202020204" pitchFamily="34" charset="0"/>
              <a:buChar char="•"/>
            </a:pPr>
            <a:r>
              <a:rPr lang="fr-FR" sz="2400" b="1" dirty="0" smtClean="0">
                <a:solidFill>
                  <a:schemeClr val="tx1"/>
                </a:solidFill>
                <a:latin typeface="+mj-lt"/>
              </a:rPr>
              <a:t>Prise en compte du travail domestique</a:t>
            </a:r>
            <a:endParaRPr lang="fr-FR" sz="2400" b="1" dirty="0">
              <a:solidFill>
                <a:schemeClr val="tx1"/>
              </a:solidFill>
              <a:latin typeface="+mj-lt"/>
            </a:endParaRPr>
          </a:p>
        </p:txBody>
      </p:sp>
    </p:spTree>
    <p:extLst>
      <p:ext uri="{BB962C8B-B14F-4D97-AF65-F5344CB8AC3E}">
        <p14:creationId xmlns:p14="http://schemas.microsoft.com/office/powerpoint/2010/main" val="255940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tx1"/>
                </a:solidFill>
              </a:rPr>
              <a:t>OBJECTIFS ET </a:t>
            </a:r>
            <a:r>
              <a:rPr lang="fr-FR" b="1" dirty="0" smtClean="0">
                <a:solidFill>
                  <a:schemeClr val="tx1"/>
                </a:solidFill>
              </a:rPr>
              <a:t>MÉTHODE </a:t>
            </a:r>
            <a:r>
              <a:rPr lang="fr-FR" b="1" dirty="0">
                <a:solidFill>
                  <a:schemeClr val="tx1"/>
                </a:solidFill>
              </a:rPr>
              <a:t>DE RECHERCHE	</a:t>
            </a:r>
            <a:endParaRPr lang="fr-FR" dirty="0">
              <a:solidFill>
                <a:schemeClr val="tx1"/>
              </a:solidFill>
            </a:endParaRPr>
          </a:p>
        </p:txBody>
      </p:sp>
      <p:sp>
        <p:nvSpPr>
          <p:cNvPr id="3" name="Espace réservé du contenu 2"/>
          <p:cNvSpPr>
            <a:spLocks noGrp="1"/>
          </p:cNvSpPr>
          <p:nvPr>
            <p:ph sz="half" idx="1"/>
          </p:nvPr>
        </p:nvSpPr>
        <p:spPr>
          <a:xfrm>
            <a:off x="1247887" y="1905000"/>
            <a:ext cx="5187203" cy="3520440"/>
          </a:xfrm>
          <a:solidFill>
            <a:schemeClr val="bg1">
              <a:alpha val="0"/>
            </a:schemeClr>
          </a:solidFill>
          <a:ln>
            <a:solidFill>
              <a:schemeClr val="accent1">
                <a:shade val="50000"/>
              </a:schemeClr>
            </a:solidFill>
          </a:ln>
        </p:spPr>
        <p:txBody>
          <a:bodyPr>
            <a:noAutofit/>
          </a:bodyPr>
          <a:lstStyle/>
          <a:p>
            <a:pPr marL="0" indent="0">
              <a:buNone/>
            </a:pPr>
            <a:r>
              <a:rPr lang="fr-FR" sz="3200" b="1" dirty="0" smtClean="0">
                <a:solidFill>
                  <a:srgbClr val="0070C0"/>
                </a:solidFill>
                <a:latin typeface="+mj-lt"/>
              </a:rPr>
              <a:t>Objectifs</a:t>
            </a:r>
            <a:r>
              <a:rPr lang="fr-FR" sz="2400" b="1" dirty="0" smtClean="0">
                <a:solidFill>
                  <a:srgbClr val="0070C0"/>
                </a:solidFill>
                <a:latin typeface="+mj-lt"/>
              </a:rPr>
              <a:t>:</a:t>
            </a:r>
          </a:p>
          <a:p>
            <a:pPr algn="just"/>
            <a:r>
              <a:rPr lang="fr-FR" sz="2400" b="1" dirty="0" smtClean="0">
                <a:solidFill>
                  <a:schemeClr val="tx1"/>
                </a:solidFill>
                <a:latin typeface="+mj-lt"/>
              </a:rPr>
              <a:t>Mieux </a:t>
            </a:r>
            <a:r>
              <a:rPr lang="fr-FR" sz="2400" b="1" dirty="0">
                <a:solidFill>
                  <a:schemeClr val="tx1"/>
                </a:solidFill>
                <a:latin typeface="+mj-lt"/>
              </a:rPr>
              <a:t>é</a:t>
            </a:r>
            <a:r>
              <a:rPr lang="fr-FR" sz="2400" b="1" dirty="0" smtClean="0">
                <a:solidFill>
                  <a:schemeClr val="tx1"/>
                </a:solidFill>
                <a:latin typeface="+mj-lt"/>
              </a:rPr>
              <a:t>valuer la participation des femmes dans l’avance vers un dividende démographique</a:t>
            </a:r>
          </a:p>
          <a:p>
            <a:endParaRPr lang="fr-FR" sz="2400" b="1" dirty="0">
              <a:solidFill>
                <a:schemeClr val="tx1"/>
              </a:solidFill>
              <a:latin typeface="+mj-lt"/>
            </a:endParaRPr>
          </a:p>
          <a:p>
            <a:pPr algn="just"/>
            <a:r>
              <a:rPr lang="fr-FR" sz="2400" b="1" dirty="0" smtClean="0">
                <a:solidFill>
                  <a:schemeClr val="tx1"/>
                </a:solidFill>
                <a:latin typeface="+mj-lt"/>
              </a:rPr>
              <a:t>Prendre en compte le travail domestique dans l’évaluation du PIB</a:t>
            </a:r>
          </a:p>
        </p:txBody>
      </p:sp>
      <p:sp>
        <p:nvSpPr>
          <p:cNvPr id="4" name="Espace réservé du contenu 3"/>
          <p:cNvSpPr>
            <a:spLocks noGrp="1"/>
          </p:cNvSpPr>
          <p:nvPr>
            <p:ph sz="half" idx="2"/>
          </p:nvPr>
        </p:nvSpPr>
        <p:spPr>
          <a:xfrm>
            <a:off x="7509510" y="1905000"/>
            <a:ext cx="4134746" cy="3520440"/>
          </a:xfrm>
          <a:solidFill>
            <a:schemeClr val="bg1">
              <a:alpha val="0"/>
            </a:schemeClr>
          </a:solidFill>
          <a:ln>
            <a:solidFill>
              <a:schemeClr val="accent1">
                <a:shade val="50000"/>
              </a:schemeClr>
            </a:solidFill>
          </a:ln>
        </p:spPr>
        <p:txBody>
          <a:bodyPr>
            <a:normAutofit/>
          </a:bodyPr>
          <a:lstStyle/>
          <a:p>
            <a:pPr marL="0" indent="0">
              <a:buNone/>
            </a:pPr>
            <a:r>
              <a:rPr lang="fr-FR" sz="3200" b="1" dirty="0" smtClean="0">
                <a:solidFill>
                  <a:srgbClr val="0070C0"/>
                </a:solidFill>
                <a:latin typeface="+mj-lt"/>
              </a:rPr>
              <a:t>Méthodes</a:t>
            </a:r>
            <a:r>
              <a:rPr lang="fr-FR" sz="3200" dirty="0" smtClean="0">
                <a:solidFill>
                  <a:srgbClr val="0070C0"/>
                </a:solidFill>
                <a:latin typeface="+mj-lt"/>
              </a:rPr>
              <a:t> </a:t>
            </a:r>
            <a:r>
              <a:rPr lang="fr-FR" sz="2400" dirty="0" smtClean="0">
                <a:solidFill>
                  <a:srgbClr val="0070C0"/>
                </a:solidFill>
                <a:latin typeface="+mj-lt"/>
              </a:rPr>
              <a:t>: </a:t>
            </a:r>
          </a:p>
          <a:p>
            <a:pPr algn="just"/>
            <a:r>
              <a:rPr lang="fr-FR" sz="2400" b="1" dirty="0" smtClean="0">
                <a:solidFill>
                  <a:schemeClr val="tx1"/>
                </a:solidFill>
              </a:rPr>
              <a:t>National Transfert </a:t>
            </a:r>
            <a:r>
              <a:rPr lang="fr-FR" sz="2400" b="1" dirty="0" err="1">
                <a:solidFill>
                  <a:schemeClr val="tx1"/>
                </a:solidFill>
              </a:rPr>
              <a:t>Accounts</a:t>
            </a:r>
            <a:r>
              <a:rPr lang="fr-FR" sz="2400" b="1" dirty="0">
                <a:solidFill>
                  <a:schemeClr val="tx1"/>
                </a:solidFill>
              </a:rPr>
              <a:t> (</a:t>
            </a:r>
            <a:r>
              <a:rPr lang="fr-FR" sz="2400" b="1" dirty="0" smtClean="0">
                <a:solidFill>
                  <a:schemeClr val="tx1"/>
                </a:solidFill>
              </a:rPr>
              <a:t>NTA</a:t>
            </a:r>
            <a:r>
              <a:rPr lang="fr-FR" sz="2400" b="1" dirty="0">
                <a:solidFill>
                  <a:schemeClr val="tx1"/>
                </a:solidFill>
              </a:rPr>
              <a:t>)</a:t>
            </a:r>
          </a:p>
          <a:p>
            <a:pPr algn="just"/>
            <a:r>
              <a:rPr lang="fr-FR" sz="2400" b="1" dirty="0">
                <a:solidFill>
                  <a:schemeClr val="tx1"/>
                </a:solidFill>
              </a:rPr>
              <a:t>National Time Transfert </a:t>
            </a:r>
            <a:r>
              <a:rPr lang="fr-FR" sz="2400" b="1" dirty="0" err="1">
                <a:solidFill>
                  <a:schemeClr val="tx1"/>
                </a:solidFill>
              </a:rPr>
              <a:t>Accounts</a:t>
            </a:r>
            <a:r>
              <a:rPr lang="fr-FR" sz="2400" b="1" dirty="0">
                <a:solidFill>
                  <a:schemeClr val="tx1"/>
                </a:solidFill>
              </a:rPr>
              <a:t> (NTTA</a:t>
            </a:r>
            <a:r>
              <a:rPr lang="fr-FR" sz="2400" b="1" dirty="0" smtClean="0">
                <a:solidFill>
                  <a:schemeClr val="tx1"/>
                </a:solidFill>
              </a:rPr>
              <a:t>)</a:t>
            </a:r>
            <a:endParaRPr lang="fr-FR" sz="2400" b="1" dirty="0">
              <a:solidFill>
                <a:schemeClr val="tx1"/>
              </a:solidFill>
            </a:endParaRPr>
          </a:p>
          <a:p>
            <a:pPr marL="0" indent="0">
              <a:buNone/>
            </a:pPr>
            <a:r>
              <a:rPr lang="fr-FR" sz="3600" b="1" dirty="0" smtClean="0">
                <a:solidFill>
                  <a:srgbClr val="0070C0"/>
                </a:solidFill>
                <a:latin typeface="+mj-lt"/>
              </a:rPr>
              <a:t>Données</a:t>
            </a:r>
            <a:r>
              <a:rPr lang="fr-FR" sz="2400" b="1" dirty="0" smtClean="0">
                <a:solidFill>
                  <a:schemeClr val="tx1"/>
                </a:solidFill>
                <a:latin typeface="+mj-lt"/>
              </a:rPr>
              <a:t> </a:t>
            </a:r>
          </a:p>
          <a:p>
            <a:r>
              <a:rPr lang="fr-FR" sz="2400" b="1" dirty="0" smtClean="0">
                <a:solidFill>
                  <a:schemeClr val="tx1"/>
                </a:solidFill>
                <a:latin typeface="+mj-lt"/>
              </a:rPr>
              <a:t>ESPS de 2011 </a:t>
            </a:r>
          </a:p>
        </p:txBody>
      </p:sp>
    </p:spTree>
    <p:extLst>
      <p:ext uri="{BB962C8B-B14F-4D97-AF65-F5344CB8AC3E}">
        <p14:creationId xmlns:p14="http://schemas.microsoft.com/office/powerpoint/2010/main" val="200913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611533" y="132967"/>
            <a:ext cx="8911687" cy="644273"/>
          </a:xfrm>
        </p:spPr>
        <p:txBody>
          <a:bodyPr>
            <a:normAutofit/>
          </a:bodyPr>
          <a:lstStyle/>
          <a:p>
            <a:r>
              <a:rPr lang="en-US" sz="3200" b="1" dirty="0" smtClean="0"/>
              <a:t>PRINCIPALES CONCLUSIONS</a:t>
            </a:r>
            <a:endParaRPr lang="en-US" sz="3200" b="1" dirty="0"/>
          </a:p>
        </p:txBody>
      </p:sp>
      <p:graphicFrame>
        <p:nvGraphicFramePr>
          <p:cNvPr id="6" name="Tableau 5"/>
          <p:cNvGraphicFramePr>
            <a:graphicFrameLocks noGrp="1"/>
          </p:cNvGraphicFramePr>
          <p:nvPr>
            <p:extLst>
              <p:ext uri="{D42A27DB-BD31-4B8C-83A1-F6EECF244321}">
                <p14:modId xmlns:p14="http://schemas.microsoft.com/office/powerpoint/2010/main" val="1048120642"/>
              </p:ext>
            </p:extLst>
          </p:nvPr>
        </p:nvGraphicFramePr>
        <p:xfrm>
          <a:off x="1527713" y="960119"/>
          <a:ext cx="8995507" cy="2752112"/>
        </p:xfrm>
        <a:graphic>
          <a:graphicData uri="http://schemas.openxmlformats.org/drawingml/2006/table">
            <a:tbl>
              <a:tblPr>
                <a:tableStyleId>{5C22544A-7EE6-4342-B048-85BDC9FD1C3A}</a:tableStyleId>
              </a:tblPr>
              <a:tblGrid>
                <a:gridCol w="4704128"/>
                <a:gridCol w="2199689"/>
                <a:gridCol w="2091690"/>
              </a:tblGrid>
              <a:tr h="431472">
                <a:tc>
                  <a:txBody>
                    <a:bodyPr/>
                    <a:lstStyle/>
                    <a:p>
                      <a:pPr algn="l" fontAlgn="b"/>
                      <a:r>
                        <a:rPr lang="fr-FR" sz="3600" b="1" u="none" strike="noStrike" dirty="0">
                          <a:effectLst/>
                        </a:rPr>
                        <a:t> </a:t>
                      </a:r>
                      <a:endParaRPr lang="fr-FR" sz="3600" b="1" i="0" u="none" strike="noStrike" dirty="0">
                        <a:solidFill>
                          <a:srgbClr val="000000"/>
                        </a:solidFill>
                        <a:effectLst/>
                        <a:latin typeface="Calibri" panose="020F0502020204030204" pitchFamily="34" charset="0"/>
                      </a:endParaRPr>
                    </a:p>
                  </a:txBody>
                  <a:tcPr marL="7620" marR="7620" marT="7620" marB="0" anchor="b">
                    <a:solidFill>
                      <a:schemeClr val="tx2">
                        <a:lumMod val="60000"/>
                        <a:lumOff val="40000"/>
                      </a:schemeClr>
                    </a:solidFill>
                  </a:tcPr>
                </a:tc>
                <a:tc>
                  <a:txBody>
                    <a:bodyPr/>
                    <a:lstStyle/>
                    <a:p>
                      <a:pPr algn="l" fontAlgn="b"/>
                      <a:r>
                        <a:rPr lang="fr-FR" sz="3600" b="1" u="none" strike="noStrike" dirty="0">
                          <a:effectLst/>
                        </a:rPr>
                        <a:t>Femmes</a:t>
                      </a:r>
                      <a:endParaRPr lang="fr-FR" sz="3600" b="1" i="0" u="none" strike="noStrike" dirty="0">
                        <a:solidFill>
                          <a:srgbClr val="000000"/>
                        </a:solidFill>
                        <a:effectLst/>
                        <a:latin typeface="Calibri" panose="020F0502020204030204" pitchFamily="34" charset="0"/>
                      </a:endParaRPr>
                    </a:p>
                  </a:txBody>
                  <a:tcPr marL="7620" marR="7620" marT="7620" marB="0" anchor="b">
                    <a:solidFill>
                      <a:schemeClr val="tx2">
                        <a:lumMod val="60000"/>
                        <a:lumOff val="40000"/>
                      </a:schemeClr>
                    </a:solidFill>
                  </a:tcPr>
                </a:tc>
                <a:tc>
                  <a:txBody>
                    <a:bodyPr/>
                    <a:lstStyle/>
                    <a:p>
                      <a:pPr algn="l" fontAlgn="b"/>
                      <a:r>
                        <a:rPr lang="fr-FR" sz="3600" b="1" u="none" strike="noStrike" dirty="0">
                          <a:effectLst/>
                        </a:rPr>
                        <a:t>Hommes</a:t>
                      </a:r>
                      <a:endParaRPr lang="fr-FR" sz="3600" b="1" i="0" u="none" strike="noStrike" dirty="0">
                        <a:solidFill>
                          <a:srgbClr val="000000"/>
                        </a:solidFill>
                        <a:effectLst/>
                        <a:latin typeface="Calibri" panose="020F0502020204030204" pitchFamily="34" charset="0"/>
                      </a:endParaRPr>
                    </a:p>
                  </a:txBody>
                  <a:tcPr marL="7620" marR="7620" marT="7620" marB="0" anchor="b">
                    <a:solidFill>
                      <a:schemeClr val="tx2">
                        <a:lumMod val="60000"/>
                        <a:lumOff val="40000"/>
                      </a:schemeClr>
                    </a:solidFill>
                  </a:tcPr>
                </a:tc>
              </a:tr>
              <a:tr h="819796">
                <a:tc>
                  <a:txBody>
                    <a:bodyPr/>
                    <a:lstStyle/>
                    <a:p>
                      <a:pPr algn="l" fontAlgn="b"/>
                      <a:r>
                        <a:rPr lang="fr-FR" sz="3600" b="1" u="none" strike="noStrike" dirty="0">
                          <a:effectLst/>
                        </a:rPr>
                        <a:t>Revenu national</a:t>
                      </a:r>
                      <a:endParaRPr lang="fr-FR" sz="3600" b="1" i="0" u="none" strike="noStrike" dirty="0">
                        <a:solidFill>
                          <a:srgbClr val="000000"/>
                        </a:solidFill>
                        <a:effectLst/>
                        <a:latin typeface="Calibri" panose="020F0502020204030204" pitchFamily="34" charset="0"/>
                      </a:endParaRPr>
                    </a:p>
                  </a:txBody>
                  <a:tcPr marL="7620" marR="7620" marT="7620" marB="0" anchor="b">
                    <a:solidFill>
                      <a:schemeClr val="tx2">
                        <a:lumMod val="60000"/>
                        <a:lumOff val="40000"/>
                      </a:schemeClr>
                    </a:solidFill>
                  </a:tcPr>
                </a:tc>
                <a:tc>
                  <a:txBody>
                    <a:bodyPr/>
                    <a:lstStyle/>
                    <a:p>
                      <a:pPr algn="r" fontAlgn="b"/>
                      <a:r>
                        <a:rPr lang="fr-FR" sz="2800" b="1" u="none" strike="noStrike" dirty="0">
                          <a:effectLst/>
                        </a:rPr>
                        <a:t>35%</a:t>
                      </a:r>
                      <a:endParaRPr lang="fr-FR" sz="2800" b="1" i="0" u="none" strike="noStrike" dirty="0">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tc>
                  <a:txBody>
                    <a:bodyPr/>
                    <a:lstStyle/>
                    <a:p>
                      <a:pPr algn="r" fontAlgn="b"/>
                      <a:r>
                        <a:rPr lang="fr-FR" sz="2800" b="1" u="none" strike="noStrike">
                          <a:effectLst/>
                        </a:rPr>
                        <a:t>65%</a:t>
                      </a:r>
                      <a:endParaRPr lang="fr-FR" sz="2800" b="1" i="0" u="none" strike="noStrike">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tr>
              <a:tr h="819796">
                <a:tc>
                  <a:txBody>
                    <a:bodyPr/>
                    <a:lstStyle/>
                    <a:p>
                      <a:pPr algn="l" fontAlgn="b"/>
                      <a:r>
                        <a:rPr lang="fr-FR" sz="3600" b="1" u="none" strike="noStrike" dirty="0">
                          <a:effectLst/>
                        </a:rPr>
                        <a:t>Marché domestique</a:t>
                      </a:r>
                      <a:endParaRPr lang="fr-FR" sz="3600" b="1" i="0" u="none" strike="noStrike" dirty="0">
                        <a:solidFill>
                          <a:srgbClr val="000000"/>
                        </a:solidFill>
                        <a:effectLst/>
                        <a:latin typeface="Calibri" panose="020F0502020204030204" pitchFamily="34" charset="0"/>
                      </a:endParaRPr>
                    </a:p>
                  </a:txBody>
                  <a:tcPr marL="7620" marR="7620" marT="7620" marB="0" anchor="b">
                    <a:solidFill>
                      <a:schemeClr val="tx2">
                        <a:lumMod val="60000"/>
                        <a:lumOff val="40000"/>
                      </a:schemeClr>
                    </a:solidFill>
                  </a:tcPr>
                </a:tc>
                <a:tc>
                  <a:txBody>
                    <a:bodyPr/>
                    <a:lstStyle/>
                    <a:p>
                      <a:pPr algn="r" fontAlgn="b"/>
                      <a:r>
                        <a:rPr lang="fr-FR" sz="2800" b="1" u="none" strike="noStrike" dirty="0">
                          <a:effectLst/>
                        </a:rPr>
                        <a:t>67%</a:t>
                      </a:r>
                      <a:endParaRPr lang="fr-FR" sz="2800" b="1" i="0" u="none" strike="noStrike" dirty="0">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tc>
                  <a:txBody>
                    <a:bodyPr/>
                    <a:lstStyle/>
                    <a:p>
                      <a:pPr algn="r" fontAlgn="b"/>
                      <a:r>
                        <a:rPr lang="fr-FR" sz="2800" b="1" u="none" strike="noStrike" dirty="0">
                          <a:effectLst/>
                        </a:rPr>
                        <a:t>33%</a:t>
                      </a:r>
                      <a:endParaRPr lang="fr-FR" sz="2800" b="1" i="0" u="none" strike="noStrike" dirty="0">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tr>
              <a:tr h="431472">
                <a:tc>
                  <a:txBody>
                    <a:bodyPr/>
                    <a:lstStyle/>
                    <a:p>
                      <a:pPr algn="l" fontAlgn="b"/>
                      <a:r>
                        <a:rPr lang="fr-FR" sz="3600" b="1" u="none" strike="noStrike" dirty="0">
                          <a:effectLst/>
                        </a:rPr>
                        <a:t>Total</a:t>
                      </a:r>
                      <a:endParaRPr lang="fr-FR" sz="3600" b="1" i="0" u="none" strike="noStrike" dirty="0">
                        <a:solidFill>
                          <a:srgbClr val="000000"/>
                        </a:solidFill>
                        <a:effectLst/>
                        <a:latin typeface="Calibri" panose="020F0502020204030204" pitchFamily="34" charset="0"/>
                      </a:endParaRPr>
                    </a:p>
                  </a:txBody>
                  <a:tcPr marL="7620" marR="7620" marT="7620" marB="0" anchor="b">
                    <a:solidFill>
                      <a:schemeClr val="tx2">
                        <a:lumMod val="60000"/>
                        <a:lumOff val="40000"/>
                      </a:schemeClr>
                    </a:solidFill>
                  </a:tcPr>
                </a:tc>
                <a:tc>
                  <a:txBody>
                    <a:bodyPr/>
                    <a:lstStyle/>
                    <a:p>
                      <a:pPr algn="r" fontAlgn="b"/>
                      <a:r>
                        <a:rPr lang="fr-FR" sz="2800" b="1" u="none" strike="noStrike">
                          <a:effectLst/>
                        </a:rPr>
                        <a:t>42%</a:t>
                      </a:r>
                      <a:endParaRPr lang="fr-FR" sz="2800" b="1" i="0" u="none" strike="noStrike">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tc>
                  <a:txBody>
                    <a:bodyPr/>
                    <a:lstStyle/>
                    <a:p>
                      <a:pPr algn="r" fontAlgn="b"/>
                      <a:r>
                        <a:rPr lang="fr-FR" sz="2800" b="1" u="none" strike="noStrike" dirty="0">
                          <a:effectLst/>
                        </a:rPr>
                        <a:t>58%</a:t>
                      </a:r>
                      <a:endParaRPr lang="fr-FR" sz="2800" b="1" i="0" u="none" strike="noStrike" dirty="0">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tr>
            </a:tbl>
          </a:graphicData>
        </a:graphic>
      </p:graphicFrame>
      <p:sp>
        <p:nvSpPr>
          <p:cNvPr id="7" name="Rectangle 6"/>
          <p:cNvSpPr/>
          <p:nvPr/>
        </p:nvSpPr>
        <p:spPr>
          <a:xfrm>
            <a:off x="1527713" y="4659564"/>
            <a:ext cx="9147907" cy="954107"/>
          </a:xfrm>
          <a:prstGeom prst="rect">
            <a:avLst/>
          </a:prstGeom>
        </p:spPr>
        <p:txBody>
          <a:bodyPr wrap="square">
            <a:spAutoFit/>
          </a:bodyPr>
          <a:lstStyle/>
          <a:p>
            <a:r>
              <a:rPr lang="en-US" sz="2800" b="1" i="1" dirty="0"/>
              <a:t>Travail </a:t>
            </a:r>
            <a:r>
              <a:rPr lang="en-US" sz="2800" b="1" i="1" dirty="0" err="1" smtClean="0"/>
              <a:t>domestique</a:t>
            </a:r>
            <a:r>
              <a:rPr lang="en-US" sz="2800" b="1" i="1" dirty="0" smtClean="0"/>
              <a:t> </a:t>
            </a:r>
            <a:r>
              <a:rPr lang="en-US" sz="2800" b="1" i="1" dirty="0" err="1" smtClean="0"/>
              <a:t>représente</a:t>
            </a:r>
            <a:r>
              <a:rPr lang="en-US" sz="2800" b="1" i="1" dirty="0" smtClean="0"/>
              <a:t> 28% du PIB </a:t>
            </a:r>
            <a:r>
              <a:rPr lang="en-US" sz="2800" b="1" i="1" dirty="0" err="1" smtClean="0"/>
              <a:t>en</a:t>
            </a:r>
            <a:r>
              <a:rPr lang="en-US" sz="2800" b="1" i="1" dirty="0" smtClean="0"/>
              <a:t> 2011 (</a:t>
            </a:r>
            <a:r>
              <a:rPr lang="en-US" sz="2800" b="1" i="1" dirty="0" err="1" smtClean="0"/>
              <a:t>Coût</a:t>
            </a:r>
            <a:r>
              <a:rPr lang="en-US" sz="2800" b="1" i="1" dirty="0" smtClean="0"/>
              <a:t> du </a:t>
            </a:r>
            <a:r>
              <a:rPr lang="en-US" sz="2800" b="1" i="1" dirty="0" err="1" smtClean="0"/>
              <a:t>généraliste</a:t>
            </a:r>
            <a:r>
              <a:rPr lang="en-US" sz="2800" b="1" i="1" dirty="0" smtClean="0"/>
              <a:t>)</a:t>
            </a:r>
            <a:endParaRPr lang="en-US" sz="2800" b="1" i="1" dirty="0"/>
          </a:p>
        </p:txBody>
      </p:sp>
    </p:spTree>
    <p:extLst>
      <p:ext uri="{BB962C8B-B14F-4D97-AF65-F5344CB8AC3E}">
        <p14:creationId xmlns:p14="http://schemas.microsoft.com/office/powerpoint/2010/main" val="991547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390218" y="5200650"/>
            <a:ext cx="6619244" cy="342900"/>
          </a:xfrm>
        </p:spPr>
        <p:txBody>
          <a:bodyPr>
            <a:normAutofit fontScale="92500" lnSpcReduction="10000"/>
          </a:bodyPr>
          <a:lstStyle/>
          <a:p>
            <a:endParaRPr lang="fr-FR" dirty="0"/>
          </a:p>
        </p:txBody>
      </p:sp>
      <p:graphicFrame>
        <p:nvGraphicFramePr>
          <p:cNvPr id="4" name="Graphique 3"/>
          <p:cNvGraphicFramePr>
            <a:graphicFrameLocks/>
          </p:cNvGraphicFramePr>
          <p:nvPr>
            <p:extLst>
              <p:ext uri="{D42A27DB-BD31-4B8C-83A1-F6EECF244321}">
                <p14:modId xmlns:p14="http://schemas.microsoft.com/office/powerpoint/2010/main" val="3520748879"/>
              </p:ext>
            </p:extLst>
          </p:nvPr>
        </p:nvGraphicFramePr>
        <p:xfrm>
          <a:off x="1565622" y="1412776"/>
          <a:ext cx="9370602" cy="513432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re 1"/>
          <p:cNvSpPr txBox="1">
            <a:spLocks/>
          </p:cNvSpPr>
          <p:nvPr/>
        </p:nvSpPr>
        <p:spPr>
          <a:xfrm>
            <a:off x="1128466" y="0"/>
            <a:ext cx="9144000" cy="77456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dirty="0"/>
          </a:p>
        </p:txBody>
      </p:sp>
      <p:sp>
        <p:nvSpPr>
          <p:cNvPr id="6" name="Rectangle 5"/>
          <p:cNvSpPr/>
          <p:nvPr/>
        </p:nvSpPr>
        <p:spPr>
          <a:xfrm>
            <a:off x="409433" y="126610"/>
            <a:ext cx="11532358" cy="112917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200" b="1" dirty="0" smtClean="0">
                <a:solidFill>
                  <a:schemeClr val="tx1"/>
                </a:solidFill>
                <a:latin typeface="+mj-lt"/>
              </a:rPr>
              <a:t>Le revenu du travail moyen de la consommation moyenne par âge</a:t>
            </a:r>
          </a:p>
        </p:txBody>
      </p:sp>
      <p:cxnSp>
        <p:nvCxnSpPr>
          <p:cNvPr id="10" name="Connecteur droit avec flèche 9"/>
          <p:cNvCxnSpPr/>
          <p:nvPr/>
        </p:nvCxnSpPr>
        <p:spPr>
          <a:xfrm flipV="1">
            <a:off x="6147290" y="4719435"/>
            <a:ext cx="207264" cy="5486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3" name="ZoneTexte 8"/>
          <p:cNvSpPr txBox="1"/>
          <p:nvPr/>
        </p:nvSpPr>
        <p:spPr>
          <a:xfrm>
            <a:off x="2513774" y="6477000"/>
            <a:ext cx="3186066" cy="276999"/>
          </a:xfrm>
          <a:prstGeom prst="rect">
            <a:avLst/>
          </a:prstGeom>
          <a:solidFill>
            <a:prstClr val="white">
              <a:alpha val="0"/>
            </a:prst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457200"/>
            <a:r>
              <a:rPr lang="fr-FR" sz="1200" b="1" dirty="0" smtClean="0">
                <a:solidFill>
                  <a:prstClr val="black"/>
                </a:solidFill>
              </a:rPr>
              <a:t>Source : CREFAT 2014, à partir ESPS 2011</a:t>
            </a:r>
            <a:endParaRPr lang="fr-FR" sz="1200" b="1" dirty="0">
              <a:solidFill>
                <a:prstClr val="black"/>
              </a:solidFill>
            </a:endParaRPr>
          </a:p>
        </p:txBody>
      </p:sp>
    </p:spTree>
    <p:extLst>
      <p:ext uri="{BB962C8B-B14F-4D97-AF65-F5344CB8AC3E}">
        <p14:creationId xmlns:p14="http://schemas.microsoft.com/office/powerpoint/2010/main" val="2718241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390218" y="5200650"/>
            <a:ext cx="6619244" cy="342900"/>
          </a:xfrm>
        </p:spPr>
        <p:txBody>
          <a:bodyPr>
            <a:normAutofit fontScale="92500" lnSpcReduction="10000"/>
          </a:bodyPr>
          <a:lstStyle/>
          <a:p>
            <a:endParaRPr lang="fr-FR" dirty="0"/>
          </a:p>
        </p:txBody>
      </p:sp>
      <p:graphicFrame>
        <p:nvGraphicFramePr>
          <p:cNvPr id="4" name="Graphique 3"/>
          <p:cNvGraphicFramePr>
            <a:graphicFrameLocks/>
          </p:cNvGraphicFramePr>
          <p:nvPr>
            <p:extLst>
              <p:ext uri="{D42A27DB-BD31-4B8C-83A1-F6EECF244321}">
                <p14:modId xmlns:p14="http://schemas.microsoft.com/office/powerpoint/2010/main" val="3104951106"/>
              </p:ext>
            </p:extLst>
          </p:nvPr>
        </p:nvGraphicFramePr>
        <p:xfrm>
          <a:off x="1565622" y="1412776"/>
          <a:ext cx="9370602" cy="513432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re 1"/>
          <p:cNvSpPr txBox="1">
            <a:spLocks/>
          </p:cNvSpPr>
          <p:nvPr/>
        </p:nvSpPr>
        <p:spPr>
          <a:xfrm>
            <a:off x="1128466" y="0"/>
            <a:ext cx="9144000" cy="77456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dirty="0"/>
          </a:p>
        </p:txBody>
      </p:sp>
      <p:sp>
        <p:nvSpPr>
          <p:cNvPr id="6" name="Rectangle 5"/>
          <p:cNvSpPr/>
          <p:nvPr/>
        </p:nvSpPr>
        <p:spPr>
          <a:xfrm>
            <a:off x="409433" y="126610"/>
            <a:ext cx="11532358" cy="112917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200" b="1" dirty="0" smtClean="0">
                <a:solidFill>
                  <a:schemeClr val="tx1"/>
                </a:solidFill>
                <a:latin typeface="+mj-lt"/>
              </a:rPr>
              <a:t>Le revenu du travail moyen de la consommation moyenne par âge</a:t>
            </a:r>
          </a:p>
        </p:txBody>
      </p:sp>
      <p:cxnSp>
        <p:nvCxnSpPr>
          <p:cNvPr id="8" name="Connecteur droit avec flèche 7"/>
          <p:cNvCxnSpPr/>
          <p:nvPr/>
        </p:nvCxnSpPr>
        <p:spPr>
          <a:xfrm flipH="1">
            <a:off x="7473696" y="3889248"/>
            <a:ext cx="1535766" cy="37795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V="1">
            <a:off x="6147290" y="4719435"/>
            <a:ext cx="207264" cy="5486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4632960" y="3718560"/>
            <a:ext cx="219456" cy="63398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3" name="ZoneTexte 8"/>
          <p:cNvSpPr txBox="1"/>
          <p:nvPr/>
        </p:nvSpPr>
        <p:spPr>
          <a:xfrm>
            <a:off x="2513774" y="6477000"/>
            <a:ext cx="3186066" cy="276999"/>
          </a:xfrm>
          <a:prstGeom prst="rect">
            <a:avLst/>
          </a:prstGeom>
          <a:solidFill>
            <a:prstClr val="white">
              <a:alpha val="0"/>
            </a:prst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457200"/>
            <a:r>
              <a:rPr lang="fr-FR" sz="1200" b="1" dirty="0" smtClean="0">
                <a:solidFill>
                  <a:prstClr val="black"/>
                </a:solidFill>
              </a:rPr>
              <a:t>Source : CREFAT 2014, à partir ESPS 2011</a:t>
            </a:r>
            <a:endParaRPr lang="fr-FR" sz="1200" b="1" dirty="0">
              <a:solidFill>
                <a:prstClr val="black"/>
              </a:solidFill>
            </a:endParaRPr>
          </a:p>
        </p:txBody>
      </p:sp>
    </p:spTree>
    <p:extLst>
      <p:ext uri="{BB962C8B-B14F-4D97-AF65-F5344CB8AC3E}">
        <p14:creationId xmlns:p14="http://schemas.microsoft.com/office/powerpoint/2010/main" val="258322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2777378259"/>
              </p:ext>
            </p:extLst>
          </p:nvPr>
        </p:nvGraphicFramePr>
        <p:xfrm>
          <a:off x="1631548" y="1571448"/>
          <a:ext cx="8844733" cy="4976976"/>
        </p:xfrm>
        <a:graphic>
          <a:graphicData uri="http://schemas.openxmlformats.org/drawingml/2006/chart">
            <c:chart xmlns:c="http://schemas.openxmlformats.org/drawingml/2006/chart" xmlns:r="http://schemas.openxmlformats.org/officeDocument/2006/relationships" r:id="rId2"/>
          </a:graphicData>
        </a:graphic>
      </p:graphicFrame>
      <p:sp>
        <p:nvSpPr>
          <p:cNvPr id="4" name="Titre 1"/>
          <p:cNvSpPr txBox="1">
            <a:spLocks/>
          </p:cNvSpPr>
          <p:nvPr/>
        </p:nvSpPr>
        <p:spPr>
          <a:xfrm>
            <a:off x="1128466" y="340619"/>
            <a:ext cx="9144000" cy="774566"/>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200" b="1" dirty="0" smtClean="0"/>
              <a:t>La production du temps et la consommation par âge (2011)</a:t>
            </a:r>
            <a:endParaRPr lang="fr-FR" sz="3200" b="1" dirty="0"/>
          </a:p>
        </p:txBody>
      </p:sp>
      <p:sp>
        <p:nvSpPr>
          <p:cNvPr id="10" name="Rectangle 9"/>
          <p:cNvSpPr/>
          <p:nvPr/>
        </p:nvSpPr>
        <p:spPr>
          <a:xfrm>
            <a:off x="8670214" y="3683730"/>
            <a:ext cx="1455809" cy="66419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chemeClr val="tx1"/>
                </a:solidFill>
              </a:rPr>
              <a:t>Production hommes</a:t>
            </a:r>
            <a:endParaRPr lang="fr-FR" sz="1800" b="1" dirty="0">
              <a:solidFill>
                <a:schemeClr val="tx1"/>
              </a:solidFill>
            </a:endParaRPr>
          </a:p>
        </p:txBody>
      </p:sp>
      <p:sp>
        <p:nvSpPr>
          <p:cNvPr id="11" name="Rectangle 10"/>
          <p:cNvSpPr/>
          <p:nvPr/>
        </p:nvSpPr>
        <p:spPr>
          <a:xfrm>
            <a:off x="3882424" y="3725507"/>
            <a:ext cx="1818042" cy="641425"/>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chemeClr val="tx1"/>
                </a:solidFill>
              </a:rPr>
              <a:t>Consommation hommes</a:t>
            </a:r>
            <a:endParaRPr lang="fr-FR" sz="1800" b="1" dirty="0">
              <a:solidFill>
                <a:schemeClr val="tx1"/>
              </a:solidFill>
            </a:endParaRPr>
          </a:p>
        </p:txBody>
      </p:sp>
      <p:cxnSp>
        <p:nvCxnSpPr>
          <p:cNvPr id="13" name="Connecteur droit avec flèche 12"/>
          <p:cNvCxnSpPr/>
          <p:nvPr/>
        </p:nvCxnSpPr>
        <p:spPr>
          <a:xfrm flipH="1">
            <a:off x="8095488" y="4059936"/>
            <a:ext cx="557572" cy="1719072"/>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5617672" y="3936233"/>
            <a:ext cx="992942" cy="1001268"/>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8" name="ZoneTexte 8"/>
          <p:cNvSpPr txBox="1"/>
          <p:nvPr/>
        </p:nvSpPr>
        <p:spPr>
          <a:xfrm>
            <a:off x="1815684" y="6439304"/>
            <a:ext cx="3186066" cy="276999"/>
          </a:xfrm>
          <a:prstGeom prst="rect">
            <a:avLst/>
          </a:prstGeom>
          <a:solidFill>
            <a:prstClr val="white">
              <a:alpha val="0"/>
            </a:prst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457200"/>
            <a:r>
              <a:rPr lang="fr-FR" sz="1200" b="1" dirty="0" smtClean="0">
                <a:solidFill>
                  <a:prstClr val="black"/>
                </a:solidFill>
              </a:rPr>
              <a:t>Source : CREFAT 2014, à partir ESPS 2011</a:t>
            </a:r>
            <a:endParaRPr lang="fr-FR" sz="1200" b="1" dirty="0">
              <a:solidFill>
                <a:prstClr val="black"/>
              </a:solidFill>
            </a:endParaRPr>
          </a:p>
        </p:txBody>
      </p:sp>
    </p:spTree>
    <p:extLst>
      <p:ext uri="{BB962C8B-B14F-4D97-AF65-F5344CB8AC3E}">
        <p14:creationId xmlns:p14="http://schemas.microsoft.com/office/powerpoint/2010/main" val="2106137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nvPr>
        </p:nvGraphicFramePr>
        <p:xfrm>
          <a:off x="1631548" y="1571448"/>
          <a:ext cx="8844733" cy="4976976"/>
        </p:xfrm>
        <a:graphic>
          <a:graphicData uri="http://schemas.openxmlformats.org/drawingml/2006/chart">
            <c:chart xmlns:c="http://schemas.openxmlformats.org/drawingml/2006/chart" xmlns:r="http://schemas.openxmlformats.org/officeDocument/2006/relationships" r:id="rId2"/>
          </a:graphicData>
        </a:graphic>
      </p:graphicFrame>
      <p:sp>
        <p:nvSpPr>
          <p:cNvPr id="4" name="Titre 1"/>
          <p:cNvSpPr txBox="1">
            <a:spLocks/>
          </p:cNvSpPr>
          <p:nvPr/>
        </p:nvSpPr>
        <p:spPr>
          <a:xfrm>
            <a:off x="1128466" y="340619"/>
            <a:ext cx="9144000" cy="774566"/>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200" b="1" dirty="0" smtClean="0"/>
              <a:t>La production du temps et la consommation par âge (2011)</a:t>
            </a:r>
            <a:endParaRPr lang="fr-FR" sz="3200" b="1" dirty="0"/>
          </a:p>
        </p:txBody>
      </p:sp>
      <p:sp>
        <p:nvSpPr>
          <p:cNvPr id="8" name="Rectangle 7"/>
          <p:cNvSpPr/>
          <p:nvPr/>
        </p:nvSpPr>
        <p:spPr>
          <a:xfrm>
            <a:off x="8653060" y="2274298"/>
            <a:ext cx="1472963" cy="735556"/>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chemeClr val="tx1"/>
                </a:solidFill>
              </a:rPr>
              <a:t>Production femmes</a:t>
            </a:r>
            <a:endParaRPr lang="fr-FR" sz="1800" b="1" dirty="0">
              <a:solidFill>
                <a:schemeClr val="tx1"/>
              </a:solidFill>
            </a:endParaRPr>
          </a:p>
        </p:txBody>
      </p:sp>
      <p:sp>
        <p:nvSpPr>
          <p:cNvPr id="9" name="Rectangle 8"/>
          <p:cNvSpPr/>
          <p:nvPr/>
        </p:nvSpPr>
        <p:spPr>
          <a:xfrm>
            <a:off x="3408717" y="4677224"/>
            <a:ext cx="1840645" cy="60296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chemeClr val="tx1"/>
                </a:solidFill>
              </a:rPr>
              <a:t>Consommation femmes</a:t>
            </a:r>
            <a:endParaRPr lang="fr-FR" sz="1800" b="1" dirty="0">
              <a:solidFill>
                <a:schemeClr val="tx1"/>
              </a:solidFill>
            </a:endParaRPr>
          </a:p>
        </p:txBody>
      </p:sp>
      <p:sp>
        <p:nvSpPr>
          <p:cNvPr id="10" name="Rectangle 9"/>
          <p:cNvSpPr/>
          <p:nvPr/>
        </p:nvSpPr>
        <p:spPr>
          <a:xfrm>
            <a:off x="8670214" y="3683730"/>
            <a:ext cx="1455809" cy="66419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chemeClr val="tx1"/>
                </a:solidFill>
              </a:rPr>
              <a:t>Production hommes</a:t>
            </a:r>
            <a:endParaRPr lang="fr-FR" sz="1800" b="1" dirty="0">
              <a:solidFill>
                <a:schemeClr val="tx1"/>
              </a:solidFill>
            </a:endParaRPr>
          </a:p>
        </p:txBody>
      </p:sp>
      <p:sp>
        <p:nvSpPr>
          <p:cNvPr id="11" name="Rectangle 10"/>
          <p:cNvSpPr/>
          <p:nvPr/>
        </p:nvSpPr>
        <p:spPr>
          <a:xfrm>
            <a:off x="3882424" y="3725507"/>
            <a:ext cx="1818042" cy="641425"/>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chemeClr val="tx1"/>
                </a:solidFill>
              </a:rPr>
              <a:t>Consommation hommes</a:t>
            </a:r>
            <a:endParaRPr lang="fr-FR" sz="1800" b="1" dirty="0">
              <a:solidFill>
                <a:schemeClr val="tx1"/>
              </a:solidFill>
            </a:endParaRPr>
          </a:p>
        </p:txBody>
      </p:sp>
      <p:cxnSp>
        <p:nvCxnSpPr>
          <p:cNvPr id="3" name="Connecteur droit avec flèche 2"/>
          <p:cNvCxnSpPr>
            <a:stCxn id="8" idx="1"/>
          </p:cNvCxnSpPr>
          <p:nvPr/>
        </p:nvCxnSpPr>
        <p:spPr>
          <a:xfrm flipH="1">
            <a:off x="5486400" y="2642076"/>
            <a:ext cx="3166660" cy="479076"/>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H="1">
            <a:off x="8095488" y="4059936"/>
            <a:ext cx="557572" cy="1719072"/>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5617672" y="3936233"/>
            <a:ext cx="992942" cy="1001268"/>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5136820" y="4848506"/>
            <a:ext cx="1834190" cy="397964"/>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8" name="ZoneTexte 8"/>
          <p:cNvSpPr txBox="1"/>
          <p:nvPr/>
        </p:nvSpPr>
        <p:spPr>
          <a:xfrm>
            <a:off x="1815684" y="6439304"/>
            <a:ext cx="3186066" cy="276999"/>
          </a:xfrm>
          <a:prstGeom prst="rect">
            <a:avLst/>
          </a:prstGeom>
          <a:solidFill>
            <a:prstClr val="white">
              <a:alpha val="0"/>
            </a:prst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457200"/>
            <a:r>
              <a:rPr lang="fr-FR" sz="1200" b="1" dirty="0" smtClean="0">
                <a:solidFill>
                  <a:prstClr val="black"/>
                </a:solidFill>
              </a:rPr>
              <a:t>Source : CREFAT 2014, à partir ESPS 2011</a:t>
            </a:r>
            <a:endParaRPr lang="fr-FR" sz="1200" b="1" dirty="0">
              <a:solidFill>
                <a:prstClr val="black"/>
              </a:solidFill>
            </a:endParaRPr>
          </a:p>
        </p:txBody>
      </p:sp>
    </p:spTree>
    <p:extLst>
      <p:ext uri="{BB962C8B-B14F-4D97-AF65-F5344CB8AC3E}">
        <p14:creationId xmlns:p14="http://schemas.microsoft.com/office/powerpoint/2010/main" val="4125561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5"/>
          <p:cNvGraphicFramePr>
            <a:graphicFrameLocks/>
          </p:cNvGraphicFramePr>
          <p:nvPr>
            <p:extLst>
              <p:ext uri="{D42A27DB-BD31-4B8C-83A1-F6EECF244321}">
                <p14:modId xmlns:p14="http://schemas.microsoft.com/office/powerpoint/2010/main" val="2633455062"/>
              </p:ext>
            </p:extLst>
          </p:nvPr>
        </p:nvGraphicFramePr>
        <p:xfrm>
          <a:off x="1631504" y="1214981"/>
          <a:ext cx="9215497" cy="524982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1280160" y="232013"/>
            <a:ext cx="9566841" cy="584775"/>
          </a:xfrm>
          <a:prstGeom prst="rect">
            <a:avLst/>
          </a:prstGeom>
        </p:spPr>
        <p:txBody>
          <a:bodyPr wrap="square">
            <a:spAutoFit/>
          </a:bodyPr>
          <a:lstStyle/>
          <a:p>
            <a:r>
              <a:rPr lang="fr-FR" sz="3200" b="1" dirty="0" smtClean="0">
                <a:latin typeface="+mj-lt"/>
              </a:rPr>
              <a:t>Travail domestique en % du PIB (2011)</a:t>
            </a:r>
            <a:endParaRPr lang="fr-FR" sz="3200" dirty="0">
              <a:latin typeface="+mj-lt"/>
            </a:endParaRPr>
          </a:p>
        </p:txBody>
      </p:sp>
      <p:sp>
        <p:nvSpPr>
          <p:cNvPr id="6" name="ZoneTexte 8"/>
          <p:cNvSpPr txBox="1"/>
          <p:nvPr/>
        </p:nvSpPr>
        <p:spPr>
          <a:xfrm>
            <a:off x="1869495" y="6326309"/>
            <a:ext cx="3186066" cy="276999"/>
          </a:xfrm>
          <a:prstGeom prst="rect">
            <a:avLst/>
          </a:prstGeom>
          <a:solidFill>
            <a:prstClr val="white">
              <a:alpha val="0"/>
            </a:prst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defTabSz="457200"/>
            <a:r>
              <a:rPr lang="fr-FR" sz="1200" b="1" dirty="0" smtClean="0">
                <a:solidFill>
                  <a:prstClr val="black"/>
                </a:solidFill>
              </a:rPr>
              <a:t>Source : CREFAT 2014, à partir ESPS 2011</a:t>
            </a:r>
            <a:endParaRPr lang="fr-FR" sz="1200" b="1" dirty="0">
              <a:solidFill>
                <a:prstClr val="black"/>
              </a:solidFill>
            </a:endParaRPr>
          </a:p>
        </p:txBody>
      </p:sp>
    </p:spTree>
    <p:extLst>
      <p:ext uri="{BB962C8B-B14F-4D97-AF65-F5344CB8AC3E}">
        <p14:creationId xmlns:p14="http://schemas.microsoft.com/office/powerpoint/2010/main" val="1748797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Orange roug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448</TotalTime>
  <Words>450</Words>
  <Application>Microsoft Office PowerPoint</Application>
  <PresentationFormat>Grand écran</PresentationFormat>
  <Paragraphs>73</Paragraphs>
  <Slides>12</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Cambria</vt:lpstr>
      <vt:lpstr>Wingdings 3</vt:lpstr>
      <vt:lpstr>Brin</vt:lpstr>
      <vt:lpstr>VALORISER LE TRAVAIL DOMESTIQUE</vt:lpstr>
      <vt:lpstr>APERÇU</vt:lpstr>
      <vt:lpstr>OBJECTIFS ET MÉTHODE DE RECHERCHE </vt:lpstr>
      <vt:lpstr>PRINCIPALES CONCLUSIONS</vt:lpstr>
      <vt:lpstr>Présentation PowerPoint</vt:lpstr>
      <vt:lpstr>Présentation PowerPoint</vt:lpstr>
      <vt:lpstr>Présentation PowerPoint</vt:lpstr>
      <vt:lpstr>Présentation PowerPoint</vt:lpstr>
      <vt:lpstr>Présentation PowerPoint</vt:lpstr>
      <vt:lpstr>MESURES RECOMMANDÉES </vt:lpstr>
      <vt:lpstr>SYNTHÈSE</vt:lpstr>
      <vt:lpstr>MERCI DE VOTRE AIMABLE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VALORISER LE TRAVAIL DOMESTIQUE</dc:title>
  <dc:creator>LENOVO</dc:creator>
  <cp:lastModifiedBy>LENOVO</cp:lastModifiedBy>
  <cp:revision>100</cp:revision>
  <dcterms:created xsi:type="dcterms:W3CDTF">2016-02-18T22:09:44Z</dcterms:created>
  <dcterms:modified xsi:type="dcterms:W3CDTF">2016-06-22T23:27:49Z</dcterms:modified>
</cp:coreProperties>
</file>