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comments/comment1.xml" ContentType="application/vnd.openxmlformats-officedocument.presentationml.comments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comments/comment2.xml" ContentType="application/vnd.openxmlformats-officedocument.presentationml.comments+xml"/>
  <Override PartName="/ppt/comments/comment3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40" r:id="rId1"/>
  </p:sldMasterIdLst>
  <p:notesMasterIdLst>
    <p:notesMasterId r:id="rId20"/>
  </p:notesMasterIdLst>
  <p:sldIdLst>
    <p:sldId id="256" r:id="rId2"/>
    <p:sldId id="281" r:id="rId3"/>
    <p:sldId id="266" r:id="rId4"/>
    <p:sldId id="288" r:id="rId5"/>
    <p:sldId id="292" r:id="rId6"/>
    <p:sldId id="294" r:id="rId7"/>
    <p:sldId id="293" r:id="rId8"/>
    <p:sldId id="298" r:id="rId9"/>
    <p:sldId id="289" r:id="rId10"/>
    <p:sldId id="284" r:id="rId11"/>
    <p:sldId id="290" r:id="rId12"/>
    <p:sldId id="291" r:id="rId13"/>
    <p:sldId id="285" r:id="rId14"/>
    <p:sldId id="299" r:id="rId15"/>
    <p:sldId id="297" r:id="rId16"/>
    <p:sldId id="283" r:id="rId17"/>
    <p:sldId id="279" r:id="rId18"/>
    <p:sldId id="280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eneral laptop Login" initials="GlL" lastIdx="5" clrIdx="0">
    <p:extLst>
      <p:ext uri="{19B8F6BF-5375-455C-9EA6-DF929625EA0E}">
        <p15:presenceInfo xmlns:p15="http://schemas.microsoft.com/office/powerpoint/2012/main" userId="S-1-5-21-94512158-1502817275-145704350-115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63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oleObject" Target="../embeddings/oleObject2.bin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3.bin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4.bin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5.bin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6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8.7463551961933048E-2"/>
          <c:y val="5.38418204992685E-2"/>
          <c:w val="0.88766038254787438"/>
          <c:h val="0.86048338615466857"/>
        </c:manualLayout>
      </c:layout>
      <c:lineChart>
        <c:grouping val="standard"/>
        <c:varyColors val="0"/>
        <c:ser>
          <c:idx val="0"/>
          <c:order val="0"/>
          <c:tx>
            <c:strRef>
              <c:f>Newnta_gender!$S$2</c:f>
              <c:strCache>
                <c:ptCount val="1"/>
                <c:pt idx="0">
                  <c:v>C(a,M)AGR</c:v>
                </c:pt>
              </c:strCache>
            </c:strRef>
          </c:tx>
          <c:spPr>
            <a:ln w="38100"/>
          </c:spPr>
          <c:marker>
            <c:symbol val="none"/>
          </c:marker>
          <c:val>
            <c:numRef>
              <c:f>Newnta_gender!$S$3:$S$93</c:f>
              <c:numCache>
                <c:formatCode>0.00</c:formatCode>
                <c:ptCount val="91"/>
                <c:pt idx="0">
                  <c:v>35.788700429546374</c:v>
                </c:pt>
                <c:pt idx="1">
                  <c:v>35.192398264595369</c:v>
                </c:pt>
                <c:pt idx="2">
                  <c:v>34.688447820763244</c:v>
                </c:pt>
                <c:pt idx="3">
                  <c:v>34.659161610001092</c:v>
                </c:pt>
                <c:pt idx="4">
                  <c:v>34.993094809269145</c:v>
                </c:pt>
                <c:pt idx="5">
                  <c:v>34.938551212674824</c:v>
                </c:pt>
                <c:pt idx="6">
                  <c:v>35.951386218033001</c:v>
                </c:pt>
                <c:pt idx="7">
                  <c:v>37.785459681089833</c:v>
                </c:pt>
                <c:pt idx="8">
                  <c:v>39.02214874191781</c:v>
                </c:pt>
                <c:pt idx="9">
                  <c:v>40.707270450684675</c:v>
                </c:pt>
                <c:pt idx="10">
                  <c:v>41.021485390180231</c:v>
                </c:pt>
                <c:pt idx="11">
                  <c:v>43.672751932263111</c:v>
                </c:pt>
                <c:pt idx="12">
                  <c:v>44.237865313710614</c:v>
                </c:pt>
                <c:pt idx="13">
                  <c:v>46.740019536047789</c:v>
                </c:pt>
                <c:pt idx="14">
                  <c:v>47.826536589747896</c:v>
                </c:pt>
                <c:pt idx="15">
                  <c:v>48.234783924202155</c:v>
                </c:pt>
                <c:pt idx="16">
                  <c:v>50.263394942911276</c:v>
                </c:pt>
                <c:pt idx="17">
                  <c:v>50.782760761226427</c:v>
                </c:pt>
                <c:pt idx="18">
                  <c:v>50.836126173060045</c:v>
                </c:pt>
                <c:pt idx="19">
                  <c:v>51.534509471734268</c:v>
                </c:pt>
                <c:pt idx="20">
                  <c:v>48.340586093079594</c:v>
                </c:pt>
                <c:pt idx="21">
                  <c:v>50.188771513710897</c:v>
                </c:pt>
                <c:pt idx="22">
                  <c:v>48.320277747048955</c:v>
                </c:pt>
                <c:pt idx="23">
                  <c:v>47.639101331094388</c:v>
                </c:pt>
                <c:pt idx="24">
                  <c:v>46.009748953286241</c:v>
                </c:pt>
                <c:pt idx="25">
                  <c:v>42.586680891675726</c:v>
                </c:pt>
                <c:pt idx="26">
                  <c:v>41.31444090290357</c:v>
                </c:pt>
                <c:pt idx="27">
                  <c:v>39.347290789507305</c:v>
                </c:pt>
                <c:pt idx="28">
                  <c:v>37.314972835132345</c:v>
                </c:pt>
                <c:pt idx="29">
                  <c:v>35.536643694785042</c:v>
                </c:pt>
                <c:pt idx="30">
                  <c:v>32.870157958844104</c:v>
                </c:pt>
                <c:pt idx="31">
                  <c:v>31.610043506095927</c:v>
                </c:pt>
                <c:pt idx="32">
                  <c:v>29.659135501375417</c:v>
                </c:pt>
                <c:pt idx="33">
                  <c:v>28.119381186853335</c:v>
                </c:pt>
                <c:pt idx="34">
                  <c:v>26.604820076373581</c:v>
                </c:pt>
                <c:pt idx="35">
                  <c:v>24.254362459536825</c:v>
                </c:pt>
                <c:pt idx="36">
                  <c:v>23.468173901161677</c:v>
                </c:pt>
                <c:pt idx="37">
                  <c:v>22.134830379029996</c:v>
                </c:pt>
                <c:pt idx="38">
                  <c:v>21.066094563781622</c:v>
                </c:pt>
                <c:pt idx="39">
                  <c:v>19.933208401451225</c:v>
                </c:pt>
                <c:pt idx="40">
                  <c:v>19.039206100268313</c:v>
                </c:pt>
                <c:pt idx="41">
                  <c:v>18.42786402546513</c:v>
                </c:pt>
                <c:pt idx="42">
                  <c:v>17.602189916183161</c:v>
                </c:pt>
                <c:pt idx="43">
                  <c:v>17.410546889227472</c:v>
                </c:pt>
                <c:pt idx="44">
                  <c:v>16.779660958560033</c:v>
                </c:pt>
                <c:pt idx="45">
                  <c:v>15.382787626610853</c:v>
                </c:pt>
                <c:pt idx="46">
                  <c:v>15.545650782007082</c:v>
                </c:pt>
                <c:pt idx="47">
                  <c:v>14.971046994881529</c:v>
                </c:pt>
                <c:pt idx="48">
                  <c:v>14.254933421681978</c:v>
                </c:pt>
                <c:pt idx="49">
                  <c:v>13.524145228056028</c:v>
                </c:pt>
                <c:pt idx="50">
                  <c:v>12.699129871963885</c:v>
                </c:pt>
                <c:pt idx="51">
                  <c:v>12.183746295592098</c:v>
                </c:pt>
                <c:pt idx="52">
                  <c:v>11.523323022626576</c:v>
                </c:pt>
                <c:pt idx="53">
                  <c:v>10.899048428402821</c:v>
                </c:pt>
                <c:pt idx="54">
                  <c:v>10.018876292852401</c:v>
                </c:pt>
                <c:pt idx="55">
                  <c:v>9.1516608029927191</c:v>
                </c:pt>
                <c:pt idx="56">
                  <c:v>8.8859860047271564</c:v>
                </c:pt>
                <c:pt idx="57">
                  <c:v>8.2099913710169616</c:v>
                </c:pt>
                <c:pt idx="58">
                  <c:v>7.8217168328146425</c:v>
                </c:pt>
                <c:pt idx="59">
                  <c:v>7.5826515032099575</c:v>
                </c:pt>
                <c:pt idx="60">
                  <c:v>7.4319490250913001</c:v>
                </c:pt>
                <c:pt idx="61">
                  <c:v>7.4358044556064042</c:v>
                </c:pt>
                <c:pt idx="62">
                  <c:v>7.2448647624905789</c:v>
                </c:pt>
                <c:pt idx="63">
                  <c:v>6.9398548308765955</c:v>
                </c:pt>
                <c:pt idx="64">
                  <c:v>6.6723997717465542</c:v>
                </c:pt>
                <c:pt idx="65">
                  <c:v>6.144696146609224</c:v>
                </c:pt>
                <c:pt idx="66">
                  <c:v>5.9784149600535565</c:v>
                </c:pt>
                <c:pt idx="67">
                  <c:v>5.5925971491692756</c:v>
                </c:pt>
                <c:pt idx="68">
                  <c:v>5.227923614761302</c:v>
                </c:pt>
                <c:pt idx="69">
                  <c:v>4.9570851993630507</c:v>
                </c:pt>
                <c:pt idx="70">
                  <c:v>4.6262512014703585</c:v>
                </c:pt>
                <c:pt idx="71">
                  <c:v>4.3824058078944308</c:v>
                </c:pt>
                <c:pt idx="72">
                  <c:v>4.110992481065133</c:v>
                </c:pt>
                <c:pt idx="73">
                  <c:v>3.7618835242056017</c:v>
                </c:pt>
                <c:pt idx="74">
                  <c:v>3.4626891749467079</c:v>
                </c:pt>
                <c:pt idx="75">
                  <c:v>3.1411095979388404</c:v>
                </c:pt>
                <c:pt idx="76">
                  <c:v>2.833859887404234</c:v>
                </c:pt>
                <c:pt idx="77">
                  <c:v>2.4884827440648034</c:v>
                </c:pt>
                <c:pt idx="78">
                  <c:v>2.1415136333638847</c:v>
                </c:pt>
                <c:pt idx="79">
                  <c:v>1.8250769899657087</c:v>
                </c:pt>
                <c:pt idx="80">
                  <c:v>1.5415249976047956</c:v>
                </c:pt>
                <c:pt idx="81">
                  <c:v>1.233080483463405</c:v>
                </c:pt>
                <c:pt idx="82">
                  <c:v>0.95737187547381208</c:v>
                </c:pt>
                <c:pt idx="83">
                  <c:v>0.74098462983000768</c:v>
                </c:pt>
                <c:pt idx="84">
                  <c:v>0.57059960661258358</c:v>
                </c:pt>
                <c:pt idx="85">
                  <c:v>0.40185623025132255</c:v>
                </c:pt>
                <c:pt idx="86">
                  <c:v>0.2774825900644094</c:v>
                </c:pt>
                <c:pt idx="87">
                  <c:v>0.18448041670278054</c:v>
                </c:pt>
                <c:pt idx="88">
                  <c:v>0.11966935936178591</c:v>
                </c:pt>
                <c:pt idx="89">
                  <c:v>7.5494348714641391E-2</c:v>
                </c:pt>
                <c:pt idx="90">
                  <c:v>4.6706888409544234E-2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Newnta_gender!$T$2</c:f>
              <c:strCache>
                <c:ptCount val="1"/>
                <c:pt idx="0">
                  <c:v>C(a,F)AGR</c:v>
                </c:pt>
              </c:strCache>
            </c:strRef>
          </c:tx>
          <c:spPr>
            <a:ln w="38100">
              <a:solidFill>
                <a:srgbClr val="FF0000"/>
              </a:solidFill>
              <a:prstDash val="sysDash"/>
            </a:ln>
          </c:spPr>
          <c:marker>
            <c:symbol val="none"/>
          </c:marker>
          <c:val>
            <c:numRef>
              <c:f>Newnta_gender!$T$3:$T$93</c:f>
              <c:numCache>
                <c:formatCode>0.00</c:formatCode>
                <c:ptCount val="91"/>
                <c:pt idx="0">
                  <c:v>39.081230400090895</c:v>
                </c:pt>
                <c:pt idx="1">
                  <c:v>38.309826023016491</c:v>
                </c:pt>
                <c:pt idx="2">
                  <c:v>37.643801060963384</c:v>
                </c:pt>
                <c:pt idx="3">
                  <c:v>37.502960989836424</c:v>
                </c:pt>
                <c:pt idx="4">
                  <c:v>37.771120845977421</c:v>
                </c:pt>
                <c:pt idx="5">
                  <c:v>37.640298972897327</c:v>
                </c:pt>
                <c:pt idx="6">
                  <c:v>38.659886912562946</c:v>
                </c:pt>
                <c:pt idx="7">
                  <c:v>40.537353925242876</c:v>
                </c:pt>
                <c:pt idx="8">
                  <c:v>41.727429348693832</c:v>
                </c:pt>
                <c:pt idx="9">
                  <c:v>43.333697115089528</c:v>
                </c:pt>
                <c:pt idx="10">
                  <c:v>43.397586757578708</c:v>
                </c:pt>
                <c:pt idx="11">
                  <c:v>45.810067728860318</c:v>
                </c:pt>
                <c:pt idx="12">
                  <c:v>45.895839649010156</c:v>
                </c:pt>
                <c:pt idx="13">
                  <c:v>47.854515339858011</c:v>
                </c:pt>
                <c:pt idx="14">
                  <c:v>48.271806249819711</c:v>
                </c:pt>
                <c:pt idx="15">
                  <c:v>48.005474761324344</c:v>
                </c:pt>
                <c:pt idx="16">
                  <c:v>49.383074666284614</c:v>
                </c:pt>
                <c:pt idx="17">
                  <c:v>49.397089570466264</c:v>
                </c:pt>
                <c:pt idx="18">
                  <c:v>49.146507667413694</c:v>
                </c:pt>
                <c:pt idx="19">
                  <c:v>49.71392198727181</c:v>
                </c:pt>
                <c:pt idx="20">
                  <c:v>46.668898082847655</c:v>
                </c:pt>
                <c:pt idx="21">
                  <c:v>48.639444334995865</c:v>
                </c:pt>
                <c:pt idx="22">
                  <c:v>47.14994595649749</c:v>
                </c:pt>
                <c:pt idx="23">
                  <c:v>46.934181557592339</c:v>
                </c:pt>
                <c:pt idx="24">
                  <c:v>45.877877834084394</c:v>
                </c:pt>
                <c:pt idx="25">
                  <c:v>43.080731597910045</c:v>
                </c:pt>
                <c:pt idx="26">
                  <c:v>42.503489000661489</c:v>
                </c:pt>
                <c:pt idx="27">
                  <c:v>41.206092422584362</c:v>
                </c:pt>
                <c:pt idx="28">
                  <c:v>39.760635868362655</c:v>
                </c:pt>
                <c:pt idx="29">
                  <c:v>38.479905788353371</c:v>
                </c:pt>
                <c:pt idx="30">
                  <c:v>36.124782817467818</c:v>
                </c:pt>
                <c:pt idx="31">
                  <c:v>35.183501461369474</c:v>
                </c:pt>
                <c:pt idx="32">
                  <c:v>33.318892170578764</c:v>
                </c:pt>
                <c:pt idx="33">
                  <c:v>31.764126485949966</c:v>
                </c:pt>
                <c:pt idx="34">
                  <c:v>30.14327658362172</c:v>
                </c:pt>
                <c:pt idx="35">
                  <c:v>27.557260688354614</c:v>
                </c:pt>
                <c:pt idx="36">
                  <c:v>26.773181111889617</c:v>
                </c:pt>
                <c:pt idx="37">
                  <c:v>25.405021914918485</c:v>
                </c:pt>
                <c:pt idx="38">
                  <c:v>24.380356702550444</c:v>
                </c:pt>
                <c:pt idx="39">
                  <c:v>23.318898860808801</c:v>
                </c:pt>
                <c:pt idx="40">
                  <c:v>22.548783788151489</c:v>
                </c:pt>
                <c:pt idx="41">
                  <c:v>22.088746361908527</c:v>
                </c:pt>
                <c:pt idx="42">
                  <c:v>21.335239711805826</c:v>
                </c:pt>
                <c:pt idx="43">
                  <c:v>21.313917765191007</c:v>
                </c:pt>
                <c:pt idx="44">
                  <c:v>20.706133039252716</c:v>
                </c:pt>
                <c:pt idx="45">
                  <c:v>19.090619392011309</c:v>
                </c:pt>
                <c:pt idx="46">
                  <c:v>19.376656903322303</c:v>
                </c:pt>
                <c:pt idx="47">
                  <c:v>18.7065021194976</c:v>
                </c:pt>
                <c:pt idx="48">
                  <c:v>17.817937775059715</c:v>
                </c:pt>
                <c:pt idx="49">
                  <c:v>16.890858079786035</c:v>
                </c:pt>
                <c:pt idx="50">
                  <c:v>15.842172810889403</c:v>
                </c:pt>
                <c:pt idx="51">
                  <c:v>15.159615009015859</c:v>
                </c:pt>
                <c:pt idx="52">
                  <c:v>14.32438351593585</c:v>
                </c:pt>
                <c:pt idx="53">
                  <c:v>13.591376904841939</c:v>
                </c:pt>
                <c:pt idx="54">
                  <c:v>12.56786231291964</c:v>
                </c:pt>
                <c:pt idx="55">
                  <c:v>11.53720960091308</c:v>
                </c:pt>
                <c:pt idx="56">
                  <c:v>11.263976664853937</c:v>
                </c:pt>
                <c:pt idx="57">
                  <c:v>10.428765344558698</c:v>
                </c:pt>
                <c:pt idx="58">
                  <c:v>9.8969733990478446</c:v>
                </c:pt>
                <c:pt idx="59">
                  <c:v>9.5323560270710441</c:v>
                </c:pt>
                <c:pt idx="60">
                  <c:v>9.3047899632075257</c:v>
                </c:pt>
                <c:pt idx="61">
                  <c:v>9.2778246809576679</c:v>
                </c:pt>
                <c:pt idx="62">
                  <c:v>9.0342886429707967</c:v>
                </c:pt>
                <c:pt idx="63">
                  <c:v>8.6870035243524519</c:v>
                </c:pt>
                <c:pt idx="64">
                  <c:v>8.401551105508771</c:v>
                </c:pt>
                <c:pt idx="65">
                  <c:v>7.7657154431972675</c:v>
                </c:pt>
                <c:pt idx="66">
                  <c:v>7.5603680708380701</c:v>
                </c:pt>
                <c:pt idx="67">
                  <c:v>7.0526071566061983</c:v>
                </c:pt>
                <c:pt idx="68">
                  <c:v>6.5370630934746989</c:v>
                </c:pt>
                <c:pt idx="69">
                  <c:v>6.0963153071605465</c:v>
                </c:pt>
                <c:pt idx="70">
                  <c:v>5.5330102911059846</c:v>
                </c:pt>
                <c:pt idx="71">
                  <c:v>5.0387447379312293</c:v>
                </c:pt>
                <c:pt idx="72">
                  <c:v>4.4968296132182797</c:v>
                </c:pt>
                <c:pt idx="73">
                  <c:v>3.8866997270821284</c:v>
                </c:pt>
                <c:pt idx="74">
                  <c:v>3.3766224443503261</c:v>
                </c:pt>
                <c:pt idx="75">
                  <c:v>2.9064964281573413</c:v>
                </c:pt>
                <c:pt idx="76">
                  <c:v>2.5176498003249037</c:v>
                </c:pt>
                <c:pt idx="77">
                  <c:v>2.1512752779162088</c:v>
                </c:pt>
                <c:pt idx="78">
                  <c:v>1.8255740102656368</c:v>
                </c:pt>
                <c:pt idx="79">
                  <c:v>1.5550584874067861</c:v>
                </c:pt>
                <c:pt idx="80">
                  <c:v>1.3345294035065551</c:v>
                </c:pt>
                <c:pt idx="81">
                  <c:v>1.1059835706720547</c:v>
                </c:pt>
                <c:pt idx="82">
                  <c:v>0.90196824774301776</c:v>
                </c:pt>
                <c:pt idx="83">
                  <c:v>0.74062425279302913</c:v>
                </c:pt>
                <c:pt idx="84">
                  <c:v>0.60837791243090034</c:v>
                </c:pt>
                <c:pt idx="85">
                  <c:v>0.46340804149859477</c:v>
                </c:pt>
                <c:pt idx="86">
                  <c:v>0.34794046246048138</c:v>
                </c:pt>
                <c:pt idx="87">
                  <c:v>0.25337570182834512</c:v>
                </c:pt>
                <c:pt idx="88">
                  <c:v>0.1817127856752947</c:v>
                </c:pt>
                <c:pt idx="89">
                  <c:v>0.12742183255349507</c:v>
                </c:pt>
                <c:pt idx="90">
                  <c:v>8.5739606010128699E-2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81490880"/>
        <c:axId val="282284832"/>
      </c:lineChart>
      <c:catAx>
        <c:axId val="2814908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282284832"/>
        <c:crosses val="autoZero"/>
        <c:auto val="1"/>
        <c:lblAlgn val="ctr"/>
        <c:lblOffset val="100"/>
        <c:tickLblSkip val="5"/>
        <c:tickMarkSkip val="5"/>
        <c:noMultiLvlLbl val="0"/>
      </c:catAx>
      <c:valAx>
        <c:axId val="282284832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2000">
                    <a:latin typeface="Book Antiqua" panose="02040602050305030304" pitchFamily="18" charset="0"/>
                  </a:defRPr>
                </a:pPr>
                <a:r>
                  <a:rPr lang="fr-FR" sz="2000">
                    <a:latin typeface="Book Antiqua" panose="02040602050305030304" pitchFamily="18" charset="0"/>
                  </a:rPr>
                  <a:t>Milliards</a:t>
                </a:r>
                <a:r>
                  <a:rPr lang="fr-FR" sz="2000" baseline="0">
                    <a:latin typeface="Book Antiqua" panose="02040602050305030304" pitchFamily="18" charset="0"/>
                  </a:rPr>
                  <a:t>  CFA</a:t>
                </a:r>
                <a:endParaRPr lang="fr-FR" sz="2000">
                  <a:latin typeface="Book Antiqua" panose="02040602050305030304" pitchFamily="18" charset="0"/>
                </a:endParaRPr>
              </a:p>
            </c:rich>
          </c:tx>
          <c:layout>
            <c:manualLayout>
              <c:xMode val="edge"/>
              <c:yMode val="edge"/>
              <c:x val="0"/>
              <c:y val="0.33075620453641763"/>
            </c:manualLayout>
          </c:layout>
          <c:overlay val="0"/>
        </c:title>
        <c:numFmt formatCode="0.00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28149088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2">
    <c:autoUpdate val="0"/>
  </c:externalData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8.7463551961933048E-2"/>
          <c:y val="5.38418204992685E-2"/>
          <c:w val="0.88766038254787438"/>
          <c:h val="0.86048338615466857"/>
        </c:manualLayout>
      </c:layout>
      <c:lineChart>
        <c:grouping val="standard"/>
        <c:varyColors val="0"/>
        <c:ser>
          <c:idx val="2"/>
          <c:order val="0"/>
          <c:tx>
            <c:strRef>
              <c:f>Newnta_gender!$Y$2</c:f>
              <c:strCache>
                <c:ptCount val="1"/>
                <c:pt idx="0">
                  <c:v>YL(a,M)AGR</c:v>
                </c:pt>
              </c:strCache>
            </c:strRef>
          </c:tx>
          <c:spPr>
            <a:ln w="41275"/>
          </c:spPr>
          <c:marker>
            <c:symbol val="none"/>
          </c:marker>
          <c:val>
            <c:numRef>
              <c:f>Newnta_gender!$Y$3:$Y$93</c:f>
              <c:numCache>
                <c:formatCode>0.0</c:formatCode>
                <c:ptCount val="9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4.3764572287843384</c:v>
                </c:pt>
                <c:pt idx="8">
                  <c:v>5.1392731972954184</c:v>
                </c:pt>
                <c:pt idx="9">
                  <c:v>10.042998944353949</c:v>
                </c:pt>
                <c:pt idx="10">
                  <c:v>11.050093214934456</c:v>
                </c:pt>
                <c:pt idx="11">
                  <c:v>10.429780988703323</c:v>
                </c:pt>
                <c:pt idx="12">
                  <c:v>13.216591796450803</c:v>
                </c:pt>
                <c:pt idx="13">
                  <c:v>15.138473205637299</c:v>
                </c:pt>
                <c:pt idx="14">
                  <c:v>15.402307820015833</c:v>
                </c:pt>
                <c:pt idx="15">
                  <c:v>17.172894959928495</c:v>
                </c:pt>
                <c:pt idx="16">
                  <c:v>18.644423975020679</c:v>
                </c:pt>
                <c:pt idx="17">
                  <c:v>19.904545766469383</c:v>
                </c:pt>
                <c:pt idx="18">
                  <c:v>20.866683849112963</c:v>
                </c:pt>
                <c:pt idx="19">
                  <c:v>24.308562143677033</c:v>
                </c:pt>
                <c:pt idx="20">
                  <c:v>25.504455809940765</c:v>
                </c:pt>
                <c:pt idx="21">
                  <c:v>25.493526746449103</c:v>
                </c:pt>
                <c:pt idx="22">
                  <c:v>27.807909809097858</c:v>
                </c:pt>
                <c:pt idx="23">
                  <c:v>24.665754005082704</c:v>
                </c:pt>
                <c:pt idx="24">
                  <c:v>28.918597005025749</c:v>
                </c:pt>
                <c:pt idx="25">
                  <c:v>32.870196711207186</c:v>
                </c:pt>
                <c:pt idx="26">
                  <c:v>33.362246259583344</c:v>
                </c:pt>
                <c:pt idx="27">
                  <c:v>36.494675478078335</c:v>
                </c:pt>
                <c:pt idx="28">
                  <c:v>36.577951390061912</c:v>
                </c:pt>
                <c:pt idx="29">
                  <c:v>36.572126578672936</c:v>
                </c:pt>
                <c:pt idx="30">
                  <c:v>37.191470137441762</c:v>
                </c:pt>
                <c:pt idx="31">
                  <c:v>37.455368360394829</c:v>
                </c:pt>
                <c:pt idx="32">
                  <c:v>38.217266903825866</c:v>
                </c:pt>
                <c:pt idx="33">
                  <c:v>36.708804567542558</c:v>
                </c:pt>
                <c:pt idx="34">
                  <c:v>35.9337944593995</c:v>
                </c:pt>
                <c:pt idx="35">
                  <c:v>37.100860494712137</c:v>
                </c:pt>
                <c:pt idx="36">
                  <c:v>35.033383535354226</c:v>
                </c:pt>
                <c:pt idx="37">
                  <c:v>33.385190160510881</c:v>
                </c:pt>
                <c:pt idx="38">
                  <c:v>32.499955456515572</c:v>
                </c:pt>
                <c:pt idx="39">
                  <c:v>33.350127897567994</c:v>
                </c:pt>
                <c:pt idx="40">
                  <c:v>32.915256922181875</c:v>
                </c:pt>
                <c:pt idx="41">
                  <c:v>32.493715879159566</c:v>
                </c:pt>
                <c:pt idx="42">
                  <c:v>33.498826475697108</c:v>
                </c:pt>
                <c:pt idx="43">
                  <c:v>31.491425145401813</c:v>
                </c:pt>
                <c:pt idx="44">
                  <c:v>30.602695404331229</c:v>
                </c:pt>
                <c:pt idx="45">
                  <c:v>31.450758482749322</c:v>
                </c:pt>
                <c:pt idx="46">
                  <c:v>27.802617794204</c:v>
                </c:pt>
                <c:pt idx="47">
                  <c:v>28.87646617767891</c:v>
                </c:pt>
                <c:pt idx="48">
                  <c:v>30.187264987589984</c:v>
                </c:pt>
                <c:pt idx="49">
                  <c:v>28.19139831243578</c:v>
                </c:pt>
                <c:pt idx="50">
                  <c:v>28.221594619196328</c:v>
                </c:pt>
                <c:pt idx="51">
                  <c:v>26.712394199992904</c:v>
                </c:pt>
                <c:pt idx="52">
                  <c:v>25.505041844520669</c:v>
                </c:pt>
                <c:pt idx="53">
                  <c:v>23.460502080360133</c:v>
                </c:pt>
                <c:pt idx="54">
                  <c:v>22.532305603965927</c:v>
                </c:pt>
                <c:pt idx="55">
                  <c:v>19.000776787671214</c:v>
                </c:pt>
                <c:pt idx="56">
                  <c:v>18.382576908196054</c:v>
                </c:pt>
                <c:pt idx="57">
                  <c:v>16.22444698085852</c:v>
                </c:pt>
                <c:pt idx="58">
                  <c:v>14.8868218987974</c:v>
                </c:pt>
                <c:pt idx="59">
                  <c:v>13.587844877364084</c:v>
                </c:pt>
                <c:pt idx="60">
                  <c:v>10.649945478684447</c:v>
                </c:pt>
                <c:pt idx="61">
                  <c:v>9.442126479517702</c:v>
                </c:pt>
                <c:pt idx="62">
                  <c:v>8.4885711130654187</c:v>
                </c:pt>
                <c:pt idx="63">
                  <c:v>7.0960306717430095</c:v>
                </c:pt>
                <c:pt idx="64">
                  <c:v>6.3670315279022827</c:v>
                </c:pt>
                <c:pt idx="65">
                  <c:v>5.804690547726616</c:v>
                </c:pt>
                <c:pt idx="66">
                  <c:v>5.2562174831732476</c:v>
                </c:pt>
                <c:pt idx="67">
                  <c:v>4.5074719368620366</c:v>
                </c:pt>
                <c:pt idx="68">
                  <c:v>4.3275177709722943</c:v>
                </c:pt>
                <c:pt idx="69">
                  <c:v>3.7627874395423744</c:v>
                </c:pt>
                <c:pt idx="70">
                  <c:v>3.1633024322829364</c:v>
                </c:pt>
                <c:pt idx="71">
                  <c:v>2.6915674375647161</c:v>
                </c:pt>
                <c:pt idx="72">
                  <c:v>2.2322730377902937</c:v>
                </c:pt>
                <c:pt idx="73">
                  <c:v>1.6605292822171416</c:v>
                </c:pt>
                <c:pt idx="74">
                  <c:v>1.1308183515418821</c:v>
                </c:pt>
                <c:pt idx="75">
                  <c:v>0.86927896329890464</c:v>
                </c:pt>
                <c:pt idx="76">
                  <c:v>0.32800289659000204</c:v>
                </c:pt>
                <c:pt idx="77">
                  <c:v>0.27382887391440047</c:v>
                </c:pt>
                <c:pt idx="78">
                  <c:v>0.15938411188801721</c:v>
                </c:pt>
                <c:pt idx="79">
                  <c:v>2.5246106747918745E-2</c:v>
                </c:pt>
                <c:pt idx="80" formatCode="General">
                  <c:v>0</c:v>
                </c:pt>
                <c:pt idx="81" formatCode="General">
                  <c:v>0</c:v>
                </c:pt>
                <c:pt idx="82" formatCode="General">
                  <c:v>0</c:v>
                </c:pt>
                <c:pt idx="83" formatCode="General">
                  <c:v>0</c:v>
                </c:pt>
                <c:pt idx="84" formatCode="General">
                  <c:v>0</c:v>
                </c:pt>
                <c:pt idx="85" formatCode="General">
                  <c:v>0</c:v>
                </c:pt>
                <c:pt idx="86" formatCode="General">
                  <c:v>0</c:v>
                </c:pt>
                <c:pt idx="87" formatCode="General">
                  <c:v>0</c:v>
                </c:pt>
                <c:pt idx="88" formatCode="General">
                  <c:v>0</c:v>
                </c:pt>
                <c:pt idx="89" formatCode="General">
                  <c:v>0</c:v>
                </c:pt>
                <c:pt idx="90" formatCode="General">
                  <c:v>0</c:v>
                </c:pt>
              </c:numCache>
            </c:numRef>
          </c:val>
          <c:smooth val="0"/>
        </c:ser>
        <c:ser>
          <c:idx val="3"/>
          <c:order val="1"/>
          <c:tx>
            <c:strRef>
              <c:f>Newnta_gender!$Z$2</c:f>
              <c:strCache>
                <c:ptCount val="1"/>
                <c:pt idx="0">
                  <c:v>YL(a,F)AGR</c:v>
                </c:pt>
              </c:strCache>
            </c:strRef>
          </c:tx>
          <c:spPr>
            <a:ln w="38100">
              <a:solidFill>
                <a:srgbClr val="FF66CC"/>
              </a:solidFill>
            </a:ln>
          </c:spPr>
          <c:marker>
            <c:symbol val="none"/>
          </c:marker>
          <c:val>
            <c:numRef>
              <c:f>Newnta_gender!$Z$3:$Z$93</c:f>
              <c:numCache>
                <c:formatCode>0.0</c:formatCode>
                <c:ptCount val="9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0.59635766856704842</c:v>
                </c:pt>
                <c:pt idx="8">
                  <c:v>4.2738368316518294</c:v>
                </c:pt>
                <c:pt idx="9">
                  <c:v>8.1175199111935488</c:v>
                </c:pt>
                <c:pt idx="10">
                  <c:v>7.2989903857362917</c:v>
                </c:pt>
                <c:pt idx="11">
                  <c:v>10.610502740991748</c:v>
                </c:pt>
                <c:pt idx="12">
                  <c:v>10.555583563714661</c:v>
                </c:pt>
                <c:pt idx="13">
                  <c:v>11.204827482525065</c:v>
                </c:pt>
                <c:pt idx="14">
                  <c:v>13.349330932339514</c:v>
                </c:pt>
                <c:pt idx="15">
                  <c:v>13.877065950373209</c:v>
                </c:pt>
                <c:pt idx="16">
                  <c:v>14.600925511649786</c:v>
                </c:pt>
                <c:pt idx="17">
                  <c:v>15.307436360584461</c:v>
                </c:pt>
                <c:pt idx="18">
                  <c:v>14.731599195774368</c:v>
                </c:pt>
                <c:pt idx="19">
                  <c:v>14.915055681636169</c:v>
                </c:pt>
                <c:pt idx="20">
                  <c:v>17.326329040435599</c:v>
                </c:pt>
                <c:pt idx="21">
                  <c:v>19.506561327238895</c:v>
                </c:pt>
                <c:pt idx="22">
                  <c:v>19.261185230436887</c:v>
                </c:pt>
                <c:pt idx="23">
                  <c:v>22.448217244621624</c:v>
                </c:pt>
                <c:pt idx="24">
                  <c:v>21.217596055085014</c:v>
                </c:pt>
                <c:pt idx="25">
                  <c:v>19.635614786434893</c:v>
                </c:pt>
                <c:pt idx="26">
                  <c:v>20.488494345764089</c:v>
                </c:pt>
                <c:pt idx="27">
                  <c:v>19.186788227202271</c:v>
                </c:pt>
                <c:pt idx="28">
                  <c:v>18.620617409432192</c:v>
                </c:pt>
                <c:pt idx="29">
                  <c:v>19.918335863642607</c:v>
                </c:pt>
                <c:pt idx="30">
                  <c:v>18.407674192375516</c:v>
                </c:pt>
                <c:pt idx="31">
                  <c:v>18.55636960561101</c:v>
                </c:pt>
                <c:pt idx="32">
                  <c:v>17.54087879339939</c:v>
                </c:pt>
                <c:pt idx="33">
                  <c:v>17.496408215934483</c:v>
                </c:pt>
                <c:pt idx="34">
                  <c:v>17.337582954998364</c:v>
                </c:pt>
                <c:pt idx="35">
                  <c:v>14.773066896152828</c:v>
                </c:pt>
                <c:pt idx="36">
                  <c:v>15.530424539075106</c:v>
                </c:pt>
                <c:pt idx="37">
                  <c:v>15.648820210366571</c:v>
                </c:pt>
                <c:pt idx="38">
                  <c:v>16.584300299691829</c:v>
                </c:pt>
                <c:pt idx="39">
                  <c:v>15.591950706916885</c:v>
                </c:pt>
                <c:pt idx="40">
                  <c:v>15.731425080371398</c:v>
                </c:pt>
                <c:pt idx="41">
                  <c:v>15.705432608006815</c:v>
                </c:pt>
                <c:pt idx="42">
                  <c:v>14.487659871204261</c:v>
                </c:pt>
                <c:pt idx="43">
                  <c:v>15.458288274078456</c:v>
                </c:pt>
                <c:pt idx="44">
                  <c:v>14.89885520762723</c:v>
                </c:pt>
                <c:pt idx="45">
                  <c:v>14.945888545421077</c:v>
                </c:pt>
                <c:pt idx="46">
                  <c:v>16.930854361541886</c:v>
                </c:pt>
                <c:pt idx="47">
                  <c:v>15.446523355774206</c:v>
                </c:pt>
                <c:pt idx="48">
                  <c:v>14.086068820623455</c:v>
                </c:pt>
                <c:pt idx="49">
                  <c:v>14.253167843337904</c:v>
                </c:pt>
                <c:pt idx="50">
                  <c:v>12.409815586519779</c:v>
                </c:pt>
                <c:pt idx="51">
                  <c:v>11.934803468370943</c:v>
                </c:pt>
                <c:pt idx="52">
                  <c:v>11.508641753129369</c:v>
                </c:pt>
                <c:pt idx="53">
                  <c:v>10.157105395426671</c:v>
                </c:pt>
                <c:pt idx="54">
                  <c:v>7.5767286655398713</c:v>
                </c:pt>
                <c:pt idx="55">
                  <c:v>8.0864103765742534</c:v>
                </c:pt>
                <c:pt idx="56">
                  <c:v>5.8392575408619294</c:v>
                </c:pt>
                <c:pt idx="57">
                  <c:v>4.9198347629621724</c:v>
                </c:pt>
                <c:pt idx="58">
                  <c:v>4.6162193284295485</c:v>
                </c:pt>
                <c:pt idx="59">
                  <c:v>3.7704767281910887</c:v>
                </c:pt>
                <c:pt idx="60">
                  <c:v>4.2750148678238205</c:v>
                </c:pt>
                <c:pt idx="61">
                  <c:v>3.8444898323555687</c:v>
                </c:pt>
                <c:pt idx="62">
                  <c:v>2.9128430970859993</c:v>
                </c:pt>
                <c:pt idx="63">
                  <c:v>2.9430539669635176</c:v>
                </c:pt>
                <c:pt idx="64">
                  <c:v>2.6236943739612739</c:v>
                </c:pt>
                <c:pt idx="65">
                  <c:v>2.3997012173862209</c:v>
                </c:pt>
                <c:pt idx="66">
                  <c:v>1.8506257253541298</c:v>
                </c:pt>
                <c:pt idx="67">
                  <c:v>1.6527134872959288</c:v>
                </c:pt>
                <c:pt idx="68">
                  <c:v>1.2246428121851254</c:v>
                </c:pt>
                <c:pt idx="69">
                  <c:v>0.82848154929120676</c:v>
                </c:pt>
                <c:pt idx="70">
                  <c:v>0.64938771724232169</c:v>
                </c:pt>
                <c:pt idx="71">
                  <c:v>0.49070970804714631</c:v>
                </c:pt>
                <c:pt idx="72">
                  <c:v>0.36644230060819494</c:v>
                </c:pt>
                <c:pt idx="73">
                  <c:v>0.17039358961619044</c:v>
                </c:pt>
                <c:pt idx="74">
                  <c:v>0.39713726696957591</c:v>
                </c:pt>
                <c:pt idx="75">
                  <c:v>0.44756418279992632</c:v>
                </c:pt>
                <c:pt idx="76">
                  <c:v>0.6319551819368675</c:v>
                </c:pt>
                <c:pt idx="77">
                  <c:v>0.38605991006862095</c:v>
                </c:pt>
                <c:pt idx="78">
                  <c:v>0.25461752877247834</c:v>
                </c:pt>
                <c:pt idx="79">
                  <c:v>2.7167190686217757E-2</c:v>
                </c:pt>
                <c:pt idx="80" formatCode="General">
                  <c:v>0</c:v>
                </c:pt>
                <c:pt idx="81" formatCode="General">
                  <c:v>0</c:v>
                </c:pt>
                <c:pt idx="82" formatCode="General">
                  <c:v>0</c:v>
                </c:pt>
                <c:pt idx="83" formatCode="General">
                  <c:v>0</c:v>
                </c:pt>
                <c:pt idx="84" formatCode="General">
                  <c:v>0</c:v>
                </c:pt>
                <c:pt idx="85" formatCode="General">
                  <c:v>0</c:v>
                </c:pt>
                <c:pt idx="86" formatCode="General">
                  <c:v>0</c:v>
                </c:pt>
                <c:pt idx="87" formatCode="General">
                  <c:v>0</c:v>
                </c:pt>
                <c:pt idx="88" formatCode="General">
                  <c:v>0</c:v>
                </c:pt>
                <c:pt idx="89" formatCode="General">
                  <c:v>0</c:v>
                </c:pt>
                <c:pt idx="90" formatCode="General">
                  <c:v>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5041232"/>
        <c:axId val="85041792"/>
      </c:lineChart>
      <c:catAx>
        <c:axId val="850412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85041792"/>
        <c:crosses val="autoZero"/>
        <c:auto val="1"/>
        <c:lblAlgn val="ctr"/>
        <c:lblOffset val="100"/>
        <c:tickLblSkip val="5"/>
        <c:tickMarkSkip val="5"/>
        <c:noMultiLvlLbl val="0"/>
      </c:catAx>
      <c:valAx>
        <c:axId val="85041792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2000">
                    <a:latin typeface="Book Antiqua" panose="02040602050305030304" pitchFamily="18" charset="0"/>
                  </a:defRPr>
                </a:pPr>
                <a:r>
                  <a:rPr lang="fr-FR" sz="2000">
                    <a:latin typeface="Book Antiqua" panose="02040602050305030304" pitchFamily="18" charset="0"/>
                  </a:rPr>
                  <a:t>Milliards</a:t>
                </a:r>
                <a:r>
                  <a:rPr lang="fr-FR" sz="2000" baseline="0">
                    <a:latin typeface="Book Antiqua" panose="02040602050305030304" pitchFamily="18" charset="0"/>
                  </a:rPr>
                  <a:t>  CFA</a:t>
                </a:r>
                <a:endParaRPr lang="fr-FR" sz="2000">
                  <a:latin typeface="Book Antiqua" panose="02040602050305030304" pitchFamily="18" charset="0"/>
                </a:endParaRPr>
              </a:p>
            </c:rich>
          </c:tx>
          <c:layout>
            <c:manualLayout>
              <c:xMode val="edge"/>
              <c:yMode val="edge"/>
              <c:x val="0"/>
              <c:y val="0.33075620453641763"/>
            </c:manualLayout>
          </c:layout>
          <c:overlay val="0"/>
        </c:title>
        <c:numFmt formatCode="0.0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8504123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2">
    <c:autoUpdate val="0"/>
  </c:externalData>
  <c:userShapes r:id="rId3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8.7463551961933048E-2"/>
          <c:y val="5.38418204992685E-2"/>
          <c:w val="0.88766038254787438"/>
          <c:h val="0.86048338615466857"/>
        </c:manualLayout>
      </c:layout>
      <c:lineChart>
        <c:grouping val="standard"/>
        <c:varyColors val="0"/>
        <c:ser>
          <c:idx val="0"/>
          <c:order val="0"/>
          <c:tx>
            <c:strRef>
              <c:f>Newnta_gender!$S$2</c:f>
              <c:strCache>
                <c:ptCount val="1"/>
                <c:pt idx="0">
                  <c:v>C(a,M)AGR</c:v>
                </c:pt>
              </c:strCache>
            </c:strRef>
          </c:tx>
          <c:spPr>
            <a:ln w="38100"/>
          </c:spPr>
          <c:marker>
            <c:symbol val="none"/>
          </c:marker>
          <c:val>
            <c:numRef>
              <c:f>Newnta_gender!$S$3:$S$93</c:f>
              <c:numCache>
                <c:formatCode>0.00</c:formatCode>
                <c:ptCount val="91"/>
                <c:pt idx="0">
                  <c:v>35.788700429546374</c:v>
                </c:pt>
                <c:pt idx="1">
                  <c:v>35.192398264595369</c:v>
                </c:pt>
                <c:pt idx="2">
                  <c:v>34.688447820763244</c:v>
                </c:pt>
                <c:pt idx="3">
                  <c:v>34.659161610001092</c:v>
                </c:pt>
                <c:pt idx="4">
                  <c:v>34.993094809269145</c:v>
                </c:pt>
                <c:pt idx="5">
                  <c:v>34.938551212674824</c:v>
                </c:pt>
                <c:pt idx="6">
                  <c:v>35.951386218033001</c:v>
                </c:pt>
                <c:pt idx="7">
                  <c:v>37.785459681089833</c:v>
                </c:pt>
                <c:pt idx="8">
                  <c:v>39.02214874191781</c:v>
                </c:pt>
                <c:pt idx="9">
                  <c:v>40.707270450684675</c:v>
                </c:pt>
                <c:pt idx="10">
                  <c:v>41.021485390180231</c:v>
                </c:pt>
                <c:pt idx="11">
                  <c:v>43.672751932263111</c:v>
                </c:pt>
                <c:pt idx="12">
                  <c:v>44.237865313710614</c:v>
                </c:pt>
                <c:pt idx="13">
                  <c:v>46.740019536047789</c:v>
                </c:pt>
                <c:pt idx="14">
                  <c:v>47.826536589747896</c:v>
                </c:pt>
                <c:pt idx="15">
                  <c:v>48.234783924202155</c:v>
                </c:pt>
                <c:pt idx="16">
                  <c:v>50.263394942911276</c:v>
                </c:pt>
                <c:pt idx="17">
                  <c:v>50.782760761226427</c:v>
                </c:pt>
                <c:pt idx="18">
                  <c:v>50.836126173060045</c:v>
                </c:pt>
                <c:pt idx="19">
                  <c:v>51.534509471734268</c:v>
                </c:pt>
                <c:pt idx="20">
                  <c:v>48.340586093079594</c:v>
                </c:pt>
                <c:pt idx="21">
                  <c:v>50.188771513710897</c:v>
                </c:pt>
                <c:pt idx="22">
                  <c:v>48.320277747048955</c:v>
                </c:pt>
                <c:pt idx="23">
                  <c:v>47.639101331094388</c:v>
                </c:pt>
                <c:pt idx="24">
                  <c:v>46.009748953286241</c:v>
                </c:pt>
                <c:pt idx="25">
                  <c:v>42.586680891675726</c:v>
                </c:pt>
                <c:pt idx="26">
                  <c:v>41.31444090290357</c:v>
                </c:pt>
                <c:pt idx="27">
                  <c:v>39.347290789507305</c:v>
                </c:pt>
                <c:pt idx="28">
                  <c:v>37.314972835132345</c:v>
                </c:pt>
                <c:pt idx="29">
                  <c:v>35.536643694785042</c:v>
                </c:pt>
                <c:pt idx="30">
                  <c:v>32.870157958844104</c:v>
                </c:pt>
                <c:pt idx="31">
                  <c:v>31.610043506095927</c:v>
                </c:pt>
                <c:pt idx="32">
                  <c:v>29.659135501375417</c:v>
                </c:pt>
                <c:pt idx="33">
                  <c:v>28.119381186853335</c:v>
                </c:pt>
                <c:pt idx="34">
                  <c:v>26.604820076373581</c:v>
                </c:pt>
                <c:pt idx="35">
                  <c:v>24.254362459536825</c:v>
                </c:pt>
                <c:pt idx="36">
                  <c:v>23.468173901161677</c:v>
                </c:pt>
                <c:pt idx="37">
                  <c:v>22.134830379029996</c:v>
                </c:pt>
                <c:pt idx="38">
                  <c:v>21.066094563781622</c:v>
                </c:pt>
                <c:pt idx="39">
                  <c:v>19.933208401451225</c:v>
                </c:pt>
                <c:pt idx="40">
                  <c:v>19.039206100268313</c:v>
                </c:pt>
                <c:pt idx="41">
                  <c:v>18.42786402546513</c:v>
                </c:pt>
                <c:pt idx="42">
                  <c:v>17.602189916183161</c:v>
                </c:pt>
                <c:pt idx="43">
                  <c:v>17.410546889227472</c:v>
                </c:pt>
                <c:pt idx="44">
                  <c:v>16.779660958560033</c:v>
                </c:pt>
                <c:pt idx="45">
                  <c:v>15.382787626610853</c:v>
                </c:pt>
                <c:pt idx="46">
                  <c:v>15.545650782007082</c:v>
                </c:pt>
                <c:pt idx="47">
                  <c:v>14.971046994881529</c:v>
                </c:pt>
                <c:pt idx="48">
                  <c:v>14.254933421681978</c:v>
                </c:pt>
                <c:pt idx="49">
                  <c:v>13.524145228056028</c:v>
                </c:pt>
                <c:pt idx="50">
                  <c:v>12.699129871963885</c:v>
                </c:pt>
                <c:pt idx="51">
                  <c:v>12.183746295592098</c:v>
                </c:pt>
                <c:pt idx="52">
                  <c:v>11.523323022626576</c:v>
                </c:pt>
                <c:pt idx="53">
                  <c:v>10.899048428402821</c:v>
                </c:pt>
                <c:pt idx="54">
                  <c:v>10.018876292852401</c:v>
                </c:pt>
                <c:pt idx="55">
                  <c:v>9.1516608029927191</c:v>
                </c:pt>
                <c:pt idx="56">
                  <c:v>8.8859860047271564</c:v>
                </c:pt>
                <c:pt idx="57">
                  <c:v>8.2099913710169616</c:v>
                </c:pt>
                <c:pt idx="58">
                  <c:v>7.8217168328146425</c:v>
                </c:pt>
                <c:pt idx="59">
                  <c:v>7.5826515032099575</c:v>
                </c:pt>
                <c:pt idx="60">
                  <c:v>7.4319490250913001</c:v>
                </c:pt>
                <c:pt idx="61">
                  <c:v>7.4358044556064042</c:v>
                </c:pt>
                <c:pt idx="62">
                  <c:v>7.2448647624905789</c:v>
                </c:pt>
                <c:pt idx="63">
                  <c:v>6.9398548308765955</c:v>
                </c:pt>
                <c:pt idx="64">
                  <c:v>6.6723997717465542</c:v>
                </c:pt>
                <c:pt idx="65">
                  <c:v>6.144696146609224</c:v>
                </c:pt>
                <c:pt idx="66">
                  <c:v>5.9784149600535565</c:v>
                </c:pt>
                <c:pt idx="67">
                  <c:v>5.5925971491692756</c:v>
                </c:pt>
                <c:pt idx="68">
                  <c:v>5.227923614761302</c:v>
                </c:pt>
                <c:pt idx="69">
                  <c:v>4.9570851993630507</c:v>
                </c:pt>
                <c:pt idx="70">
                  <c:v>4.6262512014703585</c:v>
                </c:pt>
                <c:pt idx="71">
                  <c:v>4.3824058078944308</c:v>
                </c:pt>
                <c:pt idx="72">
                  <c:v>4.110992481065133</c:v>
                </c:pt>
                <c:pt idx="73">
                  <c:v>3.7618835242056017</c:v>
                </c:pt>
                <c:pt idx="74">
                  <c:v>3.4626891749467079</c:v>
                </c:pt>
                <c:pt idx="75">
                  <c:v>3.1411095979388404</c:v>
                </c:pt>
                <c:pt idx="76">
                  <c:v>2.833859887404234</c:v>
                </c:pt>
                <c:pt idx="77">
                  <c:v>2.4884827440648034</c:v>
                </c:pt>
                <c:pt idx="78">
                  <c:v>2.1415136333638847</c:v>
                </c:pt>
                <c:pt idx="79">
                  <c:v>1.8250769899657087</c:v>
                </c:pt>
                <c:pt idx="80">
                  <c:v>1.5415249976047956</c:v>
                </c:pt>
                <c:pt idx="81">
                  <c:v>1.233080483463405</c:v>
                </c:pt>
                <c:pt idx="82">
                  <c:v>0.95737187547381208</c:v>
                </c:pt>
                <c:pt idx="83">
                  <c:v>0.74098462983000768</c:v>
                </c:pt>
                <c:pt idx="84">
                  <c:v>0.57059960661258358</c:v>
                </c:pt>
                <c:pt idx="85">
                  <c:v>0.40185623025132255</c:v>
                </c:pt>
                <c:pt idx="86">
                  <c:v>0.2774825900644094</c:v>
                </c:pt>
                <c:pt idx="87">
                  <c:v>0.18448041670278054</c:v>
                </c:pt>
                <c:pt idx="88">
                  <c:v>0.11966935936178591</c:v>
                </c:pt>
                <c:pt idx="89">
                  <c:v>7.5494348714641391E-2</c:v>
                </c:pt>
                <c:pt idx="90">
                  <c:v>4.6706888409544234E-2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Newnta_gender!$Y$2</c:f>
              <c:strCache>
                <c:ptCount val="1"/>
                <c:pt idx="0">
                  <c:v>YL(a,M)AGR</c:v>
                </c:pt>
              </c:strCache>
            </c:strRef>
          </c:tx>
          <c:spPr>
            <a:ln w="41275"/>
          </c:spPr>
          <c:marker>
            <c:symbol val="none"/>
          </c:marker>
          <c:val>
            <c:numRef>
              <c:f>Newnta_gender!$Y$3:$Y$93</c:f>
              <c:numCache>
                <c:formatCode>0.0</c:formatCode>
                <c:ptCount val="9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4.3764572287843384</c:v>
                </c:pt>
                <c:pt idx="8">
                  <c:v>5.1392731972954184</c:v>
                </c:pt>
                <c:pt idx="9">
                  <c:v>10.042998944353949</c:v>
                </c:pt>
                <c:pt idx="10">
                  <c:v>11.050093214934456</c:v>
                </c:pt>
                <c:pt idx="11">
                  <c:v>10.429780988703323</c:v>
                </c:pt>
                <c:pt idx="12">
                  <c:v>13.216591796450803</c:v>
                </c:pt>
                <c:pt idx="13">
                  <c:v>15.138473205637299</c:v>
                </c:pt>
                <c:pt idx="14">
                  <c:v>15.402307820015833</c:v>
                </c:pt>
                <c:pt idx="15">
                  <c:v>17.172894959928495</c:v>
                </c:pt>
                <c:pt idx="16">
                  <c:v>18.644423975020679</c:v>
                </c:pt>
                <c:pt idx="17">
                  <c:v>19.904545766469383</c:v>
                </c:pt>
                <c:pt idx="18">
                  <c:v>20.866683849112963</c:v>
                </c:pt>
                <c:pt idx="19">
                  <c:v>24.308562143677033</c:v>
                </c:pt>
                <c:pt idx="20">
                  <c:v>25.504455809940765</c:v>
                </c:pt>
                <c:pt idx="21">
                  <c:v>25.493526746449103</c:v>
                </c:pt>
                <c:pt idx="22">
                  <c:v>27.807909809097858</c:v>
                </c:pt>
                <c:pt idx="23">
                  <c:v>24.665754005082704</c:v>
                </c:pt>
                <c:pt idx="24">
                  <c:v>28.918597005025749</c:v>
                </c:pt>
                <c:pt idx="25">
                  <c:v>32.870196711207186</c:v>
                </c:pt>
                <c:pt idx="26">
                  <c:v>33.362246259583344</c:v>
                </c:pt>
                <c:pt idx="27">
                  <c:v>36.494675478078335</c:v>
                </c:pt>
                <c:pt idx="28">
                  <c:v>36.577951390061912</c:v>
                </c:pt>
                <c:pt idx="29">
                  <c:v>36.572126578672936</c:v>
                </c:pt>
                <c:pt idx="30">
                  <c:v>37.191470137441762</c:v>
                </c:pt>
                <c:pt idx="31">
                  <c:v>37.455368360394829</c:v>
                </c:pt>
                <c:pt idx="32">
                  <c:v>38.217266903825866</c:v>
                </c:pt>
                <c:pt idx="33">
                  <c:v>36.708804567542558</c:v>
                </c:pt>
                <c:pt idx="34">
                  <c:v>35.9337944593995</c:v>
                </c:pt>
                <c:pt idx="35">
                  <c:v>37.100860494712137</c:v>
                </c:pt>
                <c:pt idx="36">
                  <c:v>35.033383535354226</c:v>
                </c:pt>
                <c:pt idx="37">
                  <c:v>33.385190160510881</c:v>
                </c:pt>
                <c:pt idx="38">
                  <c:v>32.499955456515572</c:v>
                </c:pt>
                <c:pt idx="39">
                  <c:v>33.350127897567994</c:v>
                </c:pt>
                <c:pt idx="40">
                  <c:v>32.915256922181875</c:v>
                </c:pt>
                <c:pt idx="41">
                  <c:v>32.493715879159566</c:v>
                </c:pt>
                <c:pt idx="42">
                  <c:v>33.498826475697108</c:v>
                </c:pt>
                <c:pt idx="43">
                  <c:v>31.491425145401813</c:v>
                </c:pt>
                <c:pt idx="44">
                  <c:v>30.602695404331229</c:v>
                </c:pt>
                <c:pt idx="45">
                  <c:v>31.450758482749322</c:v>
                </c:pt>
                <c:pt idx="46">
                  <c:v>27.802617794204</c:v>
                </c:pt>
                <c:pt idx="47">
                  <c:v>28.87646617767891</c:v>
                </c:pt>
                <c:pt idx="48">
                  <c:v>30.187264987589984</c:v>
                </c:pt>
                <c:pt idx="49">
                  <c:v>28.19139831243578</c:v>
                </c:pt>
                <c:pt idx="50">
                  <c:v>28.221594619196328</c:v>
                </c:pt>
                <c:pt idx="51">
                  <c:v>26.712394199992904</c:v>
                </c:pt>
                <c:pt idx="52">
                  <c:v>25.505041844520669</c:v>
                </c:pt>
                <c:pt idx="53">
                  <c:v>23.460502080360133</c:v>
                </c:pt>
                <c:pt idx="54">
                  <c:v>22.532305603965927</c:v>
                </c:pt>
                <c:pt idx="55">
                  <c:v>19.000776787671214</c:v>
                </c:pt>
                <c:pt idx="56">
                  <c:v>18.382576908196054</c:v>
                </c:pt>
                <c:pt idx="57">
                  <c:v>16.22444698085852</c:v>
                </c:pt>
                <c:pt idx="58">
                  <c:v>14.8868218987974</c:v>
                </c:pt>
                <c:pt idx="59">
                  <c:v>13.587844877364084</c:v>
                </c:pt>
                <c:pt idx="60">
                  <c:v>10.649945478684447</c:v>
                </c:pt>
                <c:pt idx="61">
                  <c:v>9.442126479517702</c:v>
                </c:pt>
                <c:pt idx="62">
                  <c:v>8.4885711130654187</c:v>
                </c:pt>
                <c:pt idx="63">
                  <c:v>7.0960306717430095</c:v>
                </c:pt>
                <c:pt idx="64">
                  <c:v>6.3670315279022827</c:v>
                </c:pt>
                <c:pt idx="65">
                  <c:v>5.804690547726616</c:v>
                </c:pt>
                <c:pt idx="66">
                  <c:v>5.2562174831732476</c:v>
                </c:pt>
                <c:pt idx="67">
                  <c:v>4.5074719368620366</c:v>
                </c:pt>
                <c:pt idx="68">
                  <c:v>4.3275177709722943</c:v>
                </c:pt>
                <c:pt idx="69">
                  <c:v>3.7627874395423744</c:v>
                </c:pt>
                <c:pt idx="70">
                  <c:v>3.1633024322829364</c:v>
                </c:pt>
                <c:pt idx="71">
                  <c:v>2.6915674375647161</c:v>
                </c:pt>
                <c:pt idx="72">
                  <c:v>2.2322730377902937</c:v>
                </c:pt>
                <c:pt idx="73">
                  <c:v>1.6605292822171416</c:v>
                </c:pt>
                <c:pt idx="74">
                  <c:v>1.1308183515418821</c:v>
                </c:pt>
                <c:pt idx="75">
                  <c:v>0.86927896329890464</c:v>
                </c:pt>
                <c:pt idx="76">
                  <c:v>0.32800289659000204</c:v>
                </c:pt>
                <c:pt idx="77">
                  <c:v>0.27382887391440047</c:v>
                </c:pt>
                <c:pt idx="78">
                  <c:v>0.15938411188801721</c:v>
                </c:pt>
                <c:pt idx="79">
                  <c:v>2.5246106747918745E-2</c:v>
                </c:pt>
                <c:pt idx="80" formatCode="General">
                  <c:v>0</c:v>
                </c:pt>
                <c:pt idx="81" formatCode="General">
                  <c:v>0</c:v>
                </c:pt>
                <c:pt idx="82" formatCode="General">
                  <c:v>0</c:v>
                </c:pt>
                <c:pt idx="83" formatCode="General">
                  <c:v>0</c:v>
                </c:pt>
                <c:pt idx="84" formatCode="General">
                  <c:v>0</c:v>
                </c:pt>
                <c:pt idx="85" formatCode="General">
                  <c:v>0</c:v>
                </c:pt>
                <c:pt idx="86" formatCode="General">
                  <c:v>0</c:v>
                </c:pt>
                <c:pt idx="87" formatCode="General">
                  <c:v>0</c:v>
                </c:pt>
                <c:pt idx="88" formatCode="General">
                  <c:v>0</c:v>
                </c:pt>
                <c:pt idx="89" formatCode="General">
                  <c:v>0</c:v>
                </c:pt>
                <c:pt idx="90" formatCode="General">
                  <c:v>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5167280"/>
        <c:axId val="85167840"/>
      </c:lineChart>
      <c:catAx>
        <c:axId val="851672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85167840"/>
        <c:crosses val="autoZero"/>
        <c:auto val="1"/>
        <c:lblAlgn val="ctr"/>
        <c:lblOffset val="100"/>
        <c:tickLblSkip val="5"/>
        <c:tickMarkSkip val="5"/>
        <c:noMultiLvlLbl val="0"/>
      </c:catAx>
      <c:valAx>
        <c:axId val="85167840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2000">
                    <a:latin typeface="Book Antiqua" panose="02040602050305030304" pitchFamily="18" charset="0"/>
                  </a:defRPr>
                </a:pPr>
                <a:r>
                  <a:rPr lang="fr-FR" sz="2000">
                    <a:latin typeface="Book Antiqua" panose="02040602050305030304" pitchFamily="18" charset="0"/>
                  </a:rPr>
                  <a:t>Milliards</a:t>
                </a:r>
                <a:r>
                  <a:rPr lang="fr-FR" sz="2000" baseline="0">
                    <a:latin typeface="Book Antiqua" panose="02040602050305030304" pitchFamily="18" charset="0"/>
                  </a:rPr>
                  <a:t>  CFA</a:t>
                </a:r>
                <a:endParaRPr lang="fr-FR" sz="2000">
                  <a:latin typeface="Book Antiqua" panose="02040602050305030304" pitchFamily="18" charset="0"/>
                </a:endParaRPr>
              </a:p>
            </c:rich>
          </c:tx>
          <c:layout>
            <c:manualLayout>
              <c:xMode val="edge"/>
              <c:yMode val="edge"/>
              <c:x val="0"/>
              <c:y val="0.33075620453641763"/>
            </c:manualLayout>
          </c:layout>
          <c:overlay val="0"/>
        </c:title>
        <c:numFmt formatCode="0.00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8516728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7204013034504881"/>
          <c:y val="5.177329488984321E-2"/>
          <c:w val="0.17288913888977078"/>
          <c:h val="0.38133359463405347"/>
        </c:manualLayout>
      </c:layout>
      <c:overlay val="0"/>
      <c:txPr>
        <a:bodyPr/>
        <a:lstStyle/>
        <a:p>
          <a:pPr>
            <a:defRPr sz="20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8.7463551961933048E-2"/>
          <c:y val="5.38418204992685E-2"/>
          <c:w val="0.88766038254787438"/>
          <c:h val="0.86048338615466857"/>
        </c:manualLayout>
      </c:layout>
      <c:lineChart>
        <c:grouping val="standard"/>
        <c:varyColors val="0"/>
        <c:ser>
          <c:idx val="1"/>
          <c:order val="0"/>
          <c:tx>
            <c:strRef>
              <c:f>Newnta_gender!$T$2</c:f>
              <c:strCache>
                <c:ptCount val="1"/>
                <c:pt idx="0">
                  <c:v>C(a,F)AGR</c:v>
                </c:pt>
              </c:strCache>
            </c:strRef>
          </c:tx>
          <c:spPr>
            <a:ln w="38100">
              <a:solidFill>
                <a:srgbClr val="FF0000"/>
              </a:solidFill>
              <a:prstDash val="sysDash"/>
            </a:ln>
          </c:spPr>
          <c:marker>
            <c:symbol val="none"/>
          </c:marker>
          <c:val>
            <c:numRef>
              <c:f>Newnta_gender!$T$3:$T$93</c:f>
              <c:numCache>
                <c:formatCode>0.00</c:formatCode>
                <c:ptCount val="91"/>
                <c:pt idx="0">
                  <c:v>39.081230400090895</c:v>
                </c:pt>
                <c:pt idx="1">
                  <c:v>38.309826023016491</c:v>
                </c:pt>
                <c:pt idx="2">
                  <c:v>37.643801060963384</c:v>
                </c:pt>
                <c:pt idx="3">
                  <c:v>37.502960989836424</c:v>
                </c:pt>
                <c:pt idx="4">
                  <c:v>37.771120845977421</c:v>
                </c:pt>
                <c:pt idx="5">
                  <c:v>37.640298972897327</c:v>
                </c:pt>
                <c:pt idx="6">
                  <c:v>38.659886912562946</c:v>
                </c:pt>
                <c:pt idx="7">
                  <c:v>40.537353925242876</c:v>
                </c:pt>
                <c:pt idx="8">
                  <c:v>41.727429348693832</c:v>
                </c:pt>
                <c:pt idx="9">
                  <c:v>43.333697115089528</c:v>
                </c:pt>
                <c:pt idx="10">
                  <c:v>43.397586757578708</c:v>
                </c:pt>
                <c:pt idx="11">
                  <c:v>45.810067728860318</c:v>
                </c:pt>
                <c:pt idx="12">
                  <c:v>45.895839649010156</c:v>
                </c:pt>
                <c:pt idx="13">
                  <c:v>47.854515339858011</c:v>
                </c:pt>
                <c:pt idx="14">
                  <c:v>48.271806249819711</c:v>
                </c:pt>
                <c:pt idx="15">
                  <c:v>48.005474761324344</c:v>
                </c:pt>
                <c:pt idx="16">
                  <c:v>49.383074666284614</c:v>
                </c:pt>
                <c:pt idx="17">
                  <c:v>49.397089570466264</c:v>
                </c:pt>
                <c:pt idx="18">
                  <c:v>49.146507667413694</c:v>
                </c:pt>
                <c:pt idx="19">
                  <c:v>49.71392198727181</c:v>
                </c:pt>
                <c:pt idx="20">
                  <c:v>46.668898082847655</c:v>
                </c:pt>
                <c:pt idx="21">
                  <c:v>48.639444334995865</c:v>
                </c:pt>
                <c:pt idx="22">
                  <c:v>47.14994595649749</c:v>
                </c:pt>
                <c:pt idx="23">
                  <c:v>46.934181557592339</c:v>
                </c:pt>
                <c:pt idx="24">
                  <c:v>45.877877834084394</c:v>
                </c:pt>
                <c:pt idx="25">
                  <c:v>43.080731597910045</c:v>
                </c:pt>
                <c:pt idx="26">
                  <c:v>42.503489000661489</c:v>
                </c:pt>
                <c:pt idx="27">
                  <c:v>41.206092422584362</c:v>
                </c:pt>
                <c:pt idx="28">
                  <c:v>39.760635868362655</c:v>
                </c:pt>
                <c:pt idx="29">
                  <c:v>38.479905788353371</c:v>
                </c:pt>
                <c:pt idx="30">
                  <c:v>36.124782817467818</c:v>
                </c:pt>
                <c:pt idx="31">
                  <c:v>35.183501461369474</c:v>
                </c:pt>
                <c:pt idx="32">
                  <c:v>33.318892170578764</c:v>
                </c:pt>
                <c:pt idx="33">
                  <c:v>31.764126485949966</c:v>
                </c:pt>
                <c:pt idx="34">
                  <c:v>30.14327658362172</c:v>
                </c:pt>
                <c:pt idx="35">
                  <c:v>27.557260688354614</c:v>
                </c:pt>
                <c:pt idx="36">
                  <c:v>26.773181111889617</c:v>
                </c:pt>
                <c:pt idx="37">
                  <c:v>25.405021914918485</c:v>
                </c:pt>
                <c:pt idx="38">
                  <c:v>24.380356702550444</c:v>
                </c:pt>
                <c:pt idx="39">
                  <c:v>23.318898860808801</c:v>
                </c:pt>
                <c:pt idx="40">
                  <c:v>22.548783788151489</c:v>
                </c:pt>
                <c:pt idx="41">
                  <c:v>22.088746361908527</c:v>
                </c:pt>
                <c:pt idx="42">
                  <c:v>21.335239711805826</c:v>
                </c:pt>
                <c:pt idx="43">
                  <c:v>21.313917765191007</c:v>
                </c:pt>
                <c:pt idx="44">
                  <c:v>20.706133039252716</c:v>
                </c:pt>
                <c:pt idx="45">
                  <c:v>19.090619392011309</c:v>
                </c:pt>
                <c:pt idx="46">
                  <c:v>19.376656903322303</c:v>
                </c:pt>
                <c:pt idx="47">
                  <c:v>18.7065021194976</c:v>
                </c:pt>
                <c:pt idx="48">
                  <c:v>17.817937775059715</c:v>
                </c:pt>
                <c:pt idx="49">
                  <c:v>16.890858079786035</c:v>
                </c:pt>
                <c:pt idx="50">
                  <c:v>15.842172810889403</c:v>
                </c:pt>
                <c:pt idx="51">
                  <c:v>15.159615009015859</c:v>
                </c:pt>
                <c:pt idx="52">
                  <c:v>14.32438351593585</c:v>
                </c:pt>
                <c:pt idx="53">
                  <c:v>13.591376904841939</c:v>
                </c:pt>
                <c:pt idx="54">
                  <c:v>12.56786231291964</c:v>
                </c:pt>
                <c:pt idx="55">
                  <c:v>11.53720960091308</c:v>
                </c:pt>
                <c:pt idx="56">
                  <c:v>11.263976664853937</c:v>
                </c:pt>
                <c:pt idx="57">
                  <c:v>10.428765344558698</c:v>
                </c:pt>
                <c:pt idx="58">
                  <c:v>9.8969733990478446</c:v>
                </c:pt>
                <c:pt idx="59">
                  <c:v>9.5323560270710441</c:v>
                </c:pt>
                <c:pt idx="60">
                  <c:v>9.3047899632075257</c:v>
                </c:pt>
                <c:pt idx="61">
                  <c:v>9.2778246809576679</c:v>
                </c:pt>
                <c:pt idx="62">
                  <c:v>9.0342886429707967</c:v>
                </c:pt>
                <c:pt idx="63">
                  <c:v>8.6870035243524519</c:v>
                </c:pt>
                <c:pt idx="64">
                  <c:v>8.401551105508771</c:v>
                </c:pt>
                <c:pt idx="65">
                  <c:v>7.7657154431972675</c:v>
                </c:pt>
                <c:pt idx="66">
                  <c:v>7.5603680708380701</c:v>
                </c:pt>
                <c:pt idx="67">
                  <c:v>7.0526071566061983</c:v>
                </c:pt>
                <c:pt idx="68">
                  <c:v>6.5370630934746989</c:v>
                </c:pt>
                <c:pt idx="69">
                  <c:v>6.0963153071605465</c:v>
                </c:pt>
                <c:pt idx="70">
                  <c:v>5.5330102911059846</c:v>
                </c:pt>
                <c:pt idx="71">
                  <c:v>5.0387447379312293</c:v>
                </c:pt>
                <c:pt idx="72">
                  <c:v>4.4968296132182797</c:v>
                </c:pt>
                <c:pt idx="73">
                  <c:v>3.8866997270821284</c:v>
                </c:pt>
                <c:pt idx="74">
                  <c:v>3.3766224443503261</c:v>
                </c:pt>
                <c:pt idx="75">
                  <c:v>2.9064964281573413</c:v>
                </c:pt>
                <c:pt idx="76">
                  <c:v>2.5176498003249037</c:v>
                </c:pt>
                <c:pt idx="77">
                  <c:v>2.1512752779162088</c:v>
                </c:pt>
                <c:pt idx="78">
                  <c:v>1.8255740102656368</c:v>
                </c:pt>
                <c:pt idx="79">
                  <c:v>1.5550584874067861</c:v>
                </c:pt>
                <c:pt idx="80">
                  <c:v>1.3345294035065551</c:v>
                </c:pt>
                <c:pt idx="81">
                  <c:v>1.1059835706720547</c:v>
                </c:pt>
                <c:pt idx="82">
                  <c:v>0.90196824774301776</c:v>
                </c:pt>
                <c:pt idx="83">
                  <c:v>0.74062425279302913</c:v>
                </c:pt>
                <c:pt idx="84">
                  <c:v>0.60837791243090034</c:v>
                </c:pt>
                <c:pt idx="85">
                  <c:v>0.46340804149859477</c:v>
                </c:pt>
                <c:pt idx="86">
                  <c:v>0.34794046246048138</c:v>
                </c:pt>
                <c:pt idx="87">
                  <c:v>0.25337570182834512</c:v>
                </c:pt>
                <c:pt idx="88">
                  <c:v>0.1817127856752947</c:v>
                </c:pt>
                <c:pt idx="89">
                  <c:v>0.12742183255349507</c:v>
                </c:pt>
                <c:pt idx="90">
                  <c:v>8.5739606010128699E-2</c:v>
                </c:pt>
              </c:numCache>
            </c:numRef>
          </c:val>
          <c:smooth val="0"/>
        </c:ser>
        <c:ser>
          <c:idx val="3"/>
          <c:order val="1"/>
          <c:tx>
            <c:strRef>
              <c:f>Newnta_gender!$Z$2</c:f>
              <c:strCache>
                <c:ptCount val="1"/>
                <c:pt idx="0">
                  <c:v>YL(a,F)AGR</c:v>
                </c:pt>
              </c:strCache>
            </c:strRef>
          </c:tx>
          <c:spPr>
            <a:ln w="38100">
              <a:solidFill>
                <a:srgbClr val="FF66CC"/>
              </a:solidFill>
            </a:ln>
          </c:spPr>
          <c:marker>
            <c:symbol val="none"/>
          </c:marker>
          <c:val>
            <c:numRef>
              <c:f>Newnta_gender!$Z$3:$Z$93</c:f>
              <c:numCache>
                <c:formatCode>0.0</c:formatCode>
                <c:ptCount val="9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0.59635766856704842</c:v>
                </c:pt>
                <c:pt idx="8">
                  <c:v>4.2738368316518294</c:v>
                </c:pt>
                <c:pt idx="9">
                  <c:v>8.1175199111935488</c:v>
                </c:pt>
                <c:pt idx="10">
                  <c:v>7.2989903857362917</c:v>
                </c:pt>
                <c:pt idx="11">
                  <c:v>10.610502740991748</c:v>
                </c:pt>
                <c:pt idx="12">
                  <c:v>10.555583563714661</c:v>
                </c:pt>
                <c:pt idx="13">
                  <c:v>11.204827482525065</c:v>
                </c:pt>
                <c:pt idx="14">
                  <c:v>13.349330932339514</c:v>
                </c:pt>
                <c:pt idx="15">
                  <c:v>13.877065950373209</c:v>
                </c:pt>
                <c:pt idx="16">
                  <c:v>14.600925511649786</c:v>
                </c:pt>
                <c:pt idx="17">
                  <c:v>15.307436360584461</c:v>
                </c:pt>
                <c:pt idx="18">
                  <c:v>14.731599195774368</c:v>
                </c:pt>
                <c:pt idx="19">
                  <c:v>14.915055681636169</c:v>
                </c:pt>
                <c:pt idx="20">
                  <c:v>17.326329040435599</c:v>
                </c:pt>
                <c:pt idx="21">
                  <c:v>19.506561327238895</c:v>
                </c:pt>
                <c:pt idx="22">
                  <c:v>19.261185230436887</c:v>
                </c:pt>
                <c:pt idx="23">
                  <c:v>22.448217244621624</c:v>
                </c:pt>
                <c:pt idx="24">
                  <c:v>21.217596055085014</c:v>
                </c:pt>
                <c:pt idx="25">
                  <c:v>19.635614786434893</c:v>
                </c:pt>
                <c:pt idx="26">
                  <c:v>20.488494345764089</c:v>
                </c:pt>
                <c:pt idx="27">
                  <c:v>19.186788227202271</c:v>
                </c:pt>
                <c:pt idx="28">
                  <c:v>18.620617409432192</c:v>
                </c:pt>
                <c:pt idx="29">
                  <c:v>19.918335863642607</c:v>
                </c:pt>
                <c:pt idx="30">
                  <c:v>18.407674192375516</c:v>
                </c:pt>
                <c:pt idx="31">
                  <c:v>18.55636960561101</c:v>
                </c:pt>
                <c:pt idx="32">
                  <c:v>17.54087879339939</c:v>
                </c:pt>
                <c:pt idx="33">
                  <c:v>17.496408215934483</c:v>
                </c:pt>
                <c:pt idx="34">
                  <c:v>17.337582954998364</c:v>
                </c:pt>
                <c:pt idx="35">
                  <c:v>14.773066896152828</c:v>
                </c:pt>
                <c:pt idx="36">
                  <c:v>15.530424539075106</c:v>
                </c:pt>
                <c:pt idx="37">
                  <c:v>15.648820210366571</c:v>
                </c:pt>
                <c:pt idx="38">
                  <c:v>16.584300299691829</c:v>
                </c:pt>
                <c:pt idx="39">
                  <c:v>15.591950706916885</c:v>
                </c:pt>
                <c:pt idx="40">
                  <c:v>15.731425080371398</c:v>
                </c:pt>
                <c:pt idx="41">
                  <c:v>15.705432608006815</c:v>
                </c:pt>
                <c:pt idx="42">
                  <c:v>14.487659871204261</c:v>
                </c:pt>
                <c:pt idx="43">
                  <c:v>15.458288274078456</c:v>
                </c:pt>
                <c:pt idx="44">
                  <c:v>14.89885520762723</c:v>
                </c:pt>
                <c:pt idx="45">
                  <c:v>14.945888545421077</c:v>
                </c:pt>
                <c:pt idx="46">
                  <c:v>16.930854361541886</c:v>
                </c:pt>
                <c:pt idx="47">
                  <c:v>15.446523355774206</c:v>
                </c:pt>
                <c:pt idx="48">
                  <c:v>14.086068820623455</c:v>
                </c:pt>
                <c:pt idx="49">
                  <c:v>14.253167843337904</c:v>
                </c:pt>
                <c:pt idx="50">
                  <c:v>12.409815586519779</c:v>
                </c:pt>
                <c:pt idx="51">
                  <c:v>11.934803468370943</c:v>
                </c:pt>
                <c:pt idx="52">
                  <c:v>11.508641753129369</c:v>
                </c:pt>
                <c:pt idx="53">
                  <c:v>10.157105395426671</c:v>
                </c:pt>
                <c:pt idx="54">
                  <c:v>7.5767286655398713</c:v>
                </c:pt>
                <c:pt idx="55">
                  <c:v>8.0864103765742534</c:v>
                </c:pt>
                <c:pt idx="56">
                  <c:v>5.8392575408619294</c:v>
                </c:pt>
                <c:pt idx="57">
                  <c:v>4.9198347629621724</c:v>
                </c:pt>
                <c:pt idx="58">
                  <c:v>4.6162193284295485</c:v>
                </c:pt>
                <c:pt idx="59">
                  <c:v>3.7704767281910887</c:v>
                </c:pt>
                <c:pt idx="60">
                  <c:v>4.2750148678238205</c:v>
                </c:pt>
                <c:pt idx="61">
                  <c:v>3.8444898323555687</c:v>
                </c:pt>
                <c:pt idx="62">
                  <c:v>2.9128430970859993</c:v>
                </c:pt>
                <c:pt idx="63">
                  <c:v>2.9430539669635176</c:v>
                </c:pt>
                <c:pt idx="64">
                  <c:v>2.6236943739612739</c:v>
                </c:pt>
                <c:pt idx="65">
                  <c:v>2.3997012173862209</c:v>
                </c:pt>
                <c:pt idx="66">
                  <c:v>1.8506257253541298</c:v>
                </c:pt>
                <c:pt idx="67">
                  <c:v>1.6527134872959288</c:v>
                </c:pt>
                <c:pt idx="68">
                  <c:v>1.2246428121851254</c:v>
                </c:pt>
                <c:pt idx="69">
                  <c:v>0.82848154929120676</c:v>
                </c:pt>
                <c:pt idx="70">
                  <c:v>0.64938771724232169</c:v>
                </c:pt>
                <c:pt idx="71">
                  <c:v>0.49070970804714631</c:v>
                </c:pt>
                <c:pt idx="72">
                  <c:v>0.36644230060819494</c:v>
                </c:pt>
                <c:pt idx="73">
                  <c:v>0.17039358961619044</c:v>
                </c:pt>
                <c:pt idx="74">
                  <c:v>0.39713726696957591</c:v>
                </c:pt>
                <c:pt idx="75">
                  <c:v>0.44756418279992632</c:v>
                </c:pt>
                <c:pt idx="76">
                  <c:v>0.6319551819368675</c:v>
                </c:pt>
                <c:pt idx="77">
                  <c:v>0.38605991006862095</c:v>
                </c:pt>
                <c:pt idx="78">
                  <c:v>0.25461752877247834</c:v>
                </c:pt>
                <c:pt idx="79">
                  <c:v>2.7167190686217757E-2</c:v>
                </c:pt>
                <c:pt idx="80" formatCode="General">
                  <c:v>0</c:v>
                </c:pt>
                <c:pt idx="81" formatCode="General">
                  <c:v>0</c:v>
                </c:pt>
                <c:pt idx="82" formatCode="General">
                  <c:v>0</c:v>
                </c:pt>
                <c:pt idx="83" formatCode="General">
                  <c:v>0</c:v>
                </c:pt>
                <c:pt idx="84" formatCode="General">
                  <c:v>0</c:v>
                </c:pt>
                <c:pt idx="85" formatCode="General">
                  <c:v>0</c:v>
                </c:pt>
                <c:pt idx="86" formatCode="General">
                  <c:v>0</c:v>
                </c:pt>
                <c:pt idx="87" formatCode="General">
                  <c:v>0</c:v>
                </c:pt>
                <c:pt idx="88" formatCode="General">
                  <c:v>0</c:v>
                </c:pt>
                <c:pt idx="89" formatCode="General">
                  <c:v>0</c:v>
                </c:pt>
                <c:pt idx="90" formatCode="General">
                  <c:v>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5170640"/>
        <c:axId val="85171200"/>
      </c:lineChart>
      <c:catAx>
        <c:axId val="851706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6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85171200"/>
        <c:crosses val="autoZero"/>
        <c:auto val="1"/>
        <c:lblAlgn val="ctr"/>
        <c:lblOffset val="100"/>
        <c:tickLblSkip val="5"/>
        <c:tickMarkSkip val="5"/>
        <c:noMultiLvlLbl val="0"/>
      </c:catAx>
      <c:valAx>
        <c:axId val="85171200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2000">
                    <a:latin typeface="Book Antiqua" panose="02040602050305030304" pitchFamily="18" charset="0"/>
                  </a:defRPr>
                </a:pPr>
                <a:r>
                  <a:rPr lang="fr-FR" sz="2000">
                    <a:latin typeface="Book Antiqua" panose="02040602050305030304" pitchFamily="18" charset="0"/>
                  </a:rPr>
                  <a:t>Milliards</a:t>
                </a:r>
                <a:r>
                  <a:rPr lang="fr-FR" sz="2000" baseline="0">
                    <a:latin typeface="Book Antiqua" panose="02040602050305030304" pitchFamily="18" charset="0"/>
                  </a:rPr>
                  <a:t>  CFA</a:t>
                </a:r>
                <a:endParaRPr lang="fr-FR" sz="2000">
                  <a:latin typeface="Book Antiqua" panose="02040602050305030304" pitchFamily="18" charset="0"/>
                </a:endParaRPr>
              </a:p>
            </c:rich>
          </c:tx>
          <c:layout>
            <c:manualLayout>
              <c:xMode val="edge"/>
              <c:yMode val="edge"/>
              <c:x val="0"/>
              <c:y val="0.33075620453641763"/>
            </c:manualLayout>
          </c:layout>
          <c:overlay val="0"/>
        </c:title>
        <c:numFmt formatCode="0.00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8517064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7204013034504881"/>
          <c:y val="5.177329488984321E-2"/>
          <c:w val="0.17288913888977078"/>
          <c:h val="0.38133359463405347"/>
        </c:manualLayout>
      </c:layout>
      <c:overlay val="0"/>
      <c:txPr>
        <a:bodyPr/>
        <a:lstStyle/>
        <a:p>
          <a:pPr>
            <a:defRPr sz="20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8.9624086989902693E-2"/>
          <c:y val="4.5654914757276968E-2"/>
          <c:w val="0.8992869641294835"/>
          <c:h val="0.78888803764394311"/>
        </c:manualLayout>
      </c:layout>
      <c:lineChart>
        <c:grouping val="standard"/>
        <c:varyColors val="0"/>
        <c:ser>
          <c:idx val="0"/>
          <c:order val="0"/>
          <c:tx>
            <c:strRef>
              <c:f>Newnta_gender!$AR$2</c:f>
              <c:strCache>
                <c:ptCount val="1"/>
                <c:pt idx="0">
                  <c:v>DD_Homme</c:v>
                </c:pt>
              </c:strCache>
            </c:strRef>
          </c:tx>
          <c:spPr>
            <a:ln w="57150">
              <a:prstDash val="sysDot"/>
            </a:ln>
          </c:spPr>
          <c:marker>
            <c:symbol val="none"/>
          </c:marker>
          <c:cat>
            <c:numRef>
              <c:f>Newnta_gender!$AQ$3:$AQ$102</c:f>
              <c:numCache>
                <c:formatCode>General</c:formatCode>
                <c:ptCount val="100"/>
                <c:pt idx="0">
                  <c:v>1951</c:v>
                </c:pt>
                <c:pt idx="1">
                  <c:v>1952</c:v>
                </c:pt>
                <c:pt idx="2">
                  <c:v>1953</c:v>
                </c:pt>
                <c:pt idx="3">
                  <c:v>1954</c:v>
                </c:pt>
                <c:pt idx="4">
                  <c:v>1955</c:v>
                </c:pt>
                <c:pt idx="5">
                  <c:v>1956</c:v>
                </c:pt>
                <c:pt idx="6">
                  <c:v>1957</c:v>
                </c:pt>
                <c:pt idx="7">
                  <c:v>1958</c:v>
                </c:pt>
                <c:pt idx="8">
                  <c:v>1959</c:v>
                </c:pt>
                <c:pt idx="9">
                  <c:v>1960</c:v>
                </c:pt>
                <c:pt idx="10">
                  <c:v>1961</c:v>
                </c:pt>
                <c:pt idx="11">
                  <c:v>1962</c:v>
                </c:pt>
                <c:pt idx="12">
                  <c:v>1963</c:v>
                </c:pt>
                <c:pt idx="13">
                  <c:v>1964</c:v>
                </c:pt>
                <c:pt idx="14">
                  <c:v>1965</c:v>
                </c:pt>
                <c:pt idx="15">
                  <c:v>1966</c:v>
                </c:pt>
                <c:pt idx="16">
                  <c:v>1967</c:v>
                </c:pt>
                <c:pt idx="17">
                  <c:v>1968</c:v>
                </c:pt>
                <c:pt idx="18">
                  <c:v>1969</c:v>
                </c:pt>
                <c:pt idx="19">
                  <c:v>1970</c:v>
                </c:pt>
                <c:pt idx="20">
                  <c:v>1971</c:v>
                </c:pt>
                <c:pt idx="21">
                  <c:v>1972</c:v>
                </c:pt>
                <c:pt idx="22">
                  <c:v>1973</c:v>
                </c:pt>
                <c:pt idx="23">
                  <c:v>1974</c:v>
                </c:pt>
                <c:pt idx="24">
                  <c:v>1975</c:v>
                </c:pt>
                <c:pt idx="25">
                  <c:v>1976</c:v>
                </c:pt>
                <c:pt idx="26">
                  <c:v>1977</c:v>
                </c:pt>
                <c:pt idx="27">
                  <c:v>1978</c:v>
                </c:pt>
                <c:pt idx="28">
                  <c:v>1979</c:v>
                </c:pt>
                <c:pt idx="29">
                  <c:v>1980</c:v>
                </c:pt>
                <c:pt idx="30">
                  <c:v>1981</c:v>
                </c:pt>
                <c:pt idx="31">
                  <c:v>1982</c:v>
                </c:pt>
                <c:pt idx="32">
                  <c:v>1983</c:v>
                </c:pt>
                <c:pt idx="33">
                  <c:v>1984</c:v>
                </c:pt>
                <c:pt idx="34">
                  <c:v>1985</c:v>
                </c:pt>
                <c:pt idx="35">
                  <c:v>1986</c:v>
                </c:pt>
                <c:pt idx="36">
                  <c:v>1987</c:v>
                </c:pt>
                <c:pt idx="37">
                  <c:v>1988</c:v>
                </c:pt>
                <c:pt idx="38">
                  <c:v>1989</c:v>
                </c:pt>
                <c:pt idx="39">
                  <c:v>1990</c:v>
                </c:pt>
                <c:pt idx="40">
                  <c:v>1991</c:v>
                </c:pt>
                <c:pt idx="41">
                  <c:v>1992</c:v>
                </c:pt>
                <c:pt idx="42">
                  <c:v>1993</c:v>
                </c:pt>
                <c:pt idx="43">
                  <c:v>1994</c:v>
                </c:pt>
                <c:pt idx="44">
                  <c:v>1995</c:v>
                </c:pt>
                <c:pt idx="45">
                  <c:v>1996</c:v>
                </c:pt>
                <c:pt idx="46">
                  <c:v>1997</c:v>
                </c:pt>
                <c:pt idx="47">
                  <c:v>1998</c:v>
                </c:pt>
                <c:pt idx="48">
                  <c:v>1999</c:v>
                </c:pt>
                <c:pt idx="49">
                  <c:v>2000</c:v>
                </c:pt>
                <c:pt idx="50">
                  <c:v>2001</c:v>
                </c:pt>
                <c:pt idx="51">
                  <c:v>2002</c:v>
                </c:pt>
                <c:pt idx="52">
                  <c:v>2003</c:v>
                </c:pt>
                <c:pt idx="53">
                  <c:v>2004</c:v>
                </c:pt>
                <c:pt idx="54">
                  <c:v>2005</c:v>
                </c:pt>
                <c:pt idx="55">
                  <c:v>2006</c:v>
                </c:pt>
                <c:pt idx="56">
                  <c:v>2007</c:v>
                </c:pt>
                <c:pt idx="57">
                  <c:v>2008</c:v>
                </c:pt>
                <c:pt idx="58">
                  <c:v>2009</c:v>
                </c:pt>
                <c:pt idx="59">
                  <c:v>2010</c:v>
                </c:pt>
                <c:pt idx="60">
                  <c:v>2011</c:v>
                </c:pt>
                <c:pt idx="61">
                  <c:v>2012</c:v>
                </c:pt>
                <c:pt idx="62">
                  <c:v>2013</c:v>
                </c:pt>
                <c:pt idx="63">
                  <c:v>2014</c:v>
                </c:pt>
                <c:pt idx="64">
                  <c:v>2015</c:v>
                </c:pt>
                <c:pt idx="65">
                  <c:v>2016</c:v>
                </c:pt>
                <c:pt idx="66">
                  <c:v>2017</c:v>
                </c:pt>
                <c:pt idx="67">
                  <c:v>2018</c:v>
                </c:pt>
                <c:pt idx="68">
                  <c:v>2019</c:v>
                </c:pt>
                <c:pt idx="69">
                  <c:v>2020</c:v>
                </c:pt>
                <c:pt idx="70">
                  <c:v>2021</c:v>
                </c:pt>
                <c:pt idx="71">
                  <c:v>2022</c:v>
                </c:pt>
                <c:pt idx="72">
                  <c:v>2023</c:v>
                </c:pt>
                <c:pt idx="73">
                  <c:v>2024</c:v>
                </c:pt>
                <c:pt idx="74">
                  <c:v>2025</c:v>
                </c:pt>
                <c:pt idx="75">
                  <c:v>2026</c:v>
                </c:pt>
                <c:pt idx="76">
                  <c:v>2027</c:v>
                </c:pt>
                <c:pt idx="77">
                  <c:v>2028</c:v>
                </c:pt>
                <c:pt idx="78">
                  <c:v>2029</c:v>
                </c:pt>
                <c:pt idx="79">
                  <c:v>2030</c:v>
                </c:pt>
                <c:pt idx="80">
                  <c:v>2031</c:v>
                </c:pt>
                <c:pt idx="81">
                  <c:v>2032</c:v>
                </c:pt>
                <c:pt idx="82">
                  <c:v>2033</c:v>
                </c:pt>
                <c:pt idx="83">
                  <c:v>2034</c:v>
                </c:pt>
                <c:pt idx="84">
                  <c:v>2035</c:v>
                </c:pt>
                <c:pt idx="85">
                  <c:v>2036</c:v>
                </c:pt>
                <c:pt idx="86">
                  <c:v>2037</c:v>
                </c:pt>
                <c:pt idx="87">
                  <c:v>2038</c:v>
                </c:pt>
                <c:pt idx="88">
                  <c:v>2039</c:v>
                </c:pt>
                <c:pt idx="89">
                  <c:v>2040</c:v>
                </c:pt>
                <c:pt idx="90">
                  <c:v>2041</c:v>
                </c:pt>
                <c:pt idx="91">
                  <c:v>2042</c:v>
                </c:pt>
                <c:pt idx="92">
                  <c:v>2043</c:v>
                </c:pt>
                <c:pt idx="93">
                  <c:v>2044</c:v>
                </c:pt>
                <c:pt idx="94">
                  <c:v>2045</c:v>
                </c:pt>
                <c:pt idx="95">
                  <c:v>2046</c:v>
                </c:pt>
                <c:pt idx="96">
                  <c:v>2047</c:v>
                </c:pt>
                <c:pt idx="97">
                  <c:v>2048</c:v>
                </c:pt>
                <c:pt idx="98">
                  <c:v>2049</c:v>
                </c:pt>
                <c:pt idx="99">
                  <c:v>2050</c:v>
                </c:pt>
              </c:numCache>
            </c:numRef>
          </c:cat>
          <c:val>
            <c:numRef>
              <c:f>Newnta_gender!$AR$3:$AR$102</c:f>
              <c:numCache>
                <c:formatCode>General</c:formatCode>
                <c:ptCount val="100"/>
                <c:pt idx="0">
                  <c:v>-0.12620186529063787</c:v>
                </c:pt>
                <c:pt idx="1">
                  <c:v>-0.10541393757830902</c:v>
                </c:pt>
                <c:pt idx="2">
                  <c:v>-8.5613768030314605E-2</c:v>
                </c:pt>
                <c:pt idx="3">
                  <c:v>-6.8654605203980507E-2</c:v>
                </c:pt>
                <c:pt idx="4">
                  <c:v>-5.5943888957477303E-2</c:v>
                </c:pt>
                <c:pt idx="5">
                  <c:v>-4.7059830503357956E-2</c:v>
                </c:pt>
                <c:pt idx="6">
                  <c:v>-3.8878022932065E-2</c:v>
                </c:pt>
                <c:pt idx="7">
                  <c:v>-3.1469255222365364E-2</c:v>
                </c:pt>
                <c:pt idx="8">
                  <c:v>-2.586507105658381E-2</c:v>
                </c:pt>
                <c:pt idx="9">
                  <c:v>-2.2661475152647138E-2</c:v>
                </c:pt>
                <c:pt idx="10">
                  <c:v>-2.1270870141944957E-2</c:v>
                </c:pt>
                <c:pt idx="11">
                  <c:v>-1.9486496951504999E-2</c:v>
                </c:pt>
                <c:pt idx="12">
                  <c:v>-1.7175382242888802E-2</c:v>
                </c:pt>
                <c:pt idx="13">
                  <c:v>-1.5424906849696799E-2</c:v>
                </c:pt>
                <c:pt idx="14">
                  <c:v>-1.5739214373524994E-2</c:v>
                </c:pt>
                <c:pt idx="15">
                  <c:v>-1.9079295902823697E-2</c:v>
                </c:pt>
                <c:pt idx="16">
                  <c:v>-2.4913066565921411E-2</c:v>
                </c:pt>
                <c:pt idx="17">
                  <c:v>-3.5202744298805502E-2</c:v>
                </c:pt>
                <c:pt idx="18">
                  <c:v>-5.2718332607047523E-2</c:v>
                </c:pt>
                <c:pt idx="19">
                  <c:v>-7.9496620893873757E-2</c:v>
                </c:pt>
                <c:pt idx="20">
                  <c:v>-0.11562303296596216</c:v>
                </c:pt>
                <c:pt idx="21">
                  <c:v>-0.15829160759379837</c:v>
                </c:pt>
                <c:pt idx="22">
                  <c:v>-0.20684004802115399</c:v>
                </c:pt>
                <c:pt idx="23">
                  <c:v>-0.26133197135241387</c:v>
                </c:pt>
                <c:pt idx="24">
                  <c:v>-0.32116187670269486</c:v>
                </c:pt>
                <c:pt idx="25">
                  <c:v>-0.38359434096842432</c:v>
                </c:pt>
                <c:pt idx="26">
                  <c:v>-0.44237556021039098</c:v>
                </c:pt>
                <c:pt idx="27">
                  <c:v>-0.49380066851190763</c:v>
                </c:pt>
                <c:pt idx="28">
                  <c:v>-0.53576700501545249</c:v>
                </c:pt>
                <c:pt idx="29">
                  <c:v>-0.56718559663776702</c:v>
                </c:pt>
                <c:pt idx="30">
                  <c:v>-0.58773797319834598</c:v>
                </c:pt>
                <c:pt idx="31">
                  <c:v>-0.59786046442930496</c:v>
                </c:pt>
                <c:pt idx="32">
                  <c:v>-0.59904212612457863</c:v>
                </c:pt>
                <c:pt idx="33">
                  <c:v>-0.59297034842980401</c:v>
                </c:pt>
                <c:pt idx="34">
                  <c:v>-0.58100529910843302</c:v>
                </c:pt>
                <c:pt idx="35">
                  <c:v>-0.56395927652086675</c:v>
                </c:pt>
                <c:pt idx="36">
                  <c:v>-0.54214889049085613</c:v>
                </c:pt>
                <c:pt idx="37">
                  <c:v>-0.51617274061107399</c:v>
                </c:pt>
                <c:pt idx="38">
                  <c:v>-0.48661295220073802</c:v>
                </c:pt>
                <c:pt idx="39">
                  <c:v>-0.4537559402383205</c:v>
                </c:pt>
                <c:pt idx="40">
                  <c:v>-0.41724819089289938</c:v>
                </c:pt>
                <c:pt idx="41">
                  <c:v>-0.37821643075679001</c:v>
                </c:pt>
                <c:pt idx="42">
                  <c:v>-0.33833525717844287</c:v>
                </c:pt>
                <c:pt idx="43">
                  <c:v>-0.29911043286421857</c:v>
                </c:pt>
                <c:pt idx="44">
                  <c:v>-0.26130382021898702</c:v>
                </c:pt>
                <c:pt idx="45">
                  <c:v>-0.22447196804084088</c:v>
                </c:pt>
                <c:pt idx="46">
                  <c:v>-0.18654739555729591</c:v>
                </c:pt>
                <c:pt idx="47">
                  <c:v>-0.14648638955578844</c:v>
                </c:pt>
                <c:pt idx="48">
                  <c:v>-0.10396656232573399</c:v>
                </c:pt>
                <c:pt idx="49">
                  <c:v>-5.9156630758203037E-2</c:v>
                </c:pt>
                <c:pt idx="50">
                  <c:v>-1.2632266354523978E-2</c:v>
                </c:pt>
                <c:pt idx="51">
                  <c:v>3.455119554321056E-2</c:v>
                </c:pt>
                <c:pt idx="52">
                  <c:v>8.1246339832613007E-2</c:v>
                </c:pt>
                <c:pt idx="53">
                  <c:v>0.12647638477546944</c:v>
                </c:pt>
                <c:pt idx="54">
                  <c:v>0.16962472735055353</c:v>
                </c:pt>
                <c:pt idx="55">
                  <c:v>0.21060597630295988</c:v>
                </c:pt>
                <c:pt idx="56">
                  <c:v>0.24994161305108928</c:v>
                </c:pt>
                <c:pt idx="57">
                  <c:v>0.28779601999585186</c:v>
                </c:pt>
                <c:pt idx="58">
                  <c:v>0.32433789453529238</c:v>
                </c:pt>
                <c:pt idx="59">
                  <c:v>0.35983371303565775</c:v>
                </c:pt>
                <c:pt idx="60">
                  <c:v>0.39446271723606818</c:v>
                </c:pt>
                <c:pt idx="61">
                  <c:v>0.42799770247497598</c:v>
                </c:pt>
                <c:pt idx="62">
                  <c:v>0.46018288118633432</c:v>
                </c:pt>
                <c:pt idx="63">
                  <c:v>0.490694154790493</c:v>
                </c:pt>
                <c:pt idx="64">
                  <c:v>0.519141678805911</c:v>
                </c:pt>
                <c:pt idx="65">
                  <c:v>0.54524189706098425</c:v>
                </c:pt>
                <c:pt idx="66">
                  <c:v>0.569057029621997</c:v>
                </c:pt>
                <c:pt idx="67">
                  <c:v>0.58998050947748459</c:v>
                </c:pt>
                <c:pt idx="68">
                  <c:v>0.60735178208142904</c:v>
                </c:pt>
                <c:pt idx="69">
                  <c:v>0.62085242423804565</c:v>
                </c:pt>
                <c:pt idx="70">
                  <c:v>0.63059251288606599</c:v>
                </c:pt>
                <c:pt idx="71">
                  <c:v>0.63703839736196299</c:v>
                </c:pt>
                <c:pt idx="72">
                  <c:v>0.64061434862912525</c:v>
                </c:pt>
                <c:pt idx="73">
                  <c:v>0.64163887889897975</c:v>
                </c:pt>
                <c:pt idx="74">
                  <c:v>0.64035063191200103</c:v>
                </c:pt>
                <c:pt idx="75">
                  <c:v>0.63708954629439862</c:v>
                </c:pt>
                <c:pt idx="76">
                  <c:v>0.63251408414191057</c:v>
                </c:pt>
                <c:pt idx="77">
                  <c:v>0.6267306575159165</c:v>
                </c:pt>
                <c:pt idx="78">
                  <c:v>0.61965883042927827</c:v>
                </c:pt>
                <c:pt idx="79">
                  <c:v>0.61131106003442204</c:v>
                </c:pt>
                <c:pt idx="80">
                  <c:v>0.60194214360965903</c:v>
                </c:pt>
                <c:pt idx="81">
                  <c:v>0.592120865114376</c:v>
                </c:pt>
                <c:pt idx="82">
                  <c:v>0.58196733765944197</c:v>
                </c:pt>
                <c:pt idx="83">
                  <c:v>0.5714081696547425</c:v>
                </c:pt>
                <c:pt idx="84">
                  <c:v>0.56037304949629396</c:v>
                </c:pt>
                <c:pt idx="85">
                  <c:v>0.54896893677724057</c:v>
                </c:pt>
                <c:pt idx="86">
                  <c:v>0.537619109441271</c:v>
                </c:pt>
                <c:pt idx="87">
                  <c:v>0.52631094498788156</c:v>
                </c:pt>
                <c:pt idx="88">
                  <c:v>0.51487945212171926</c:v>
                </c:pt>
                <c:pt idx="89">
                  <c:v>0.50322921552812439</c:v>
                </c:pt>
                <c:pt idx="90">
                  <c:v>0.49150061688599056</c:v>
                </c:pt>
                <c:pt idx="91">
                  <c:v>0.48019251164397397</c:v>
                </c:pt>
                <c:pt idx="92">
                  <c:v>0.46939424101007432</c:v>
                </c:pt>
                <c:pt idx="93">
                  <c:v>0.45904430809645702</c:v>
                </c:pt>
                <c:pt idx="94">
                  <c:v>0.44912628931126763</c:v>
                </c:pt>
                <c:pt idx="95">
                  <c:v>0.43980189872544911</c:v>
                </c:pt>
                <c:pt idx="96">
                  <c:v>0.43148474192130287</c:v>
                </c:pt>
                <c:pt idx="97">
                  <c:v>0.42410741470232799</c:v>
                </c:pt>
                <c:pt idx="98">
                  <c:v>0.41735330354626632</c:v>
                </c:pt>
                <c:pt idx="99">
                  <c:v>0.41085449409284419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Newnta_gender!$AS$2</c:f>
              <c:strCache>
                <c:ptCount val="1"/>
                <c:pt idx="0">
                  <c:v>DD_Femme</c:v>
                </c:pt>
              </c:strCache>
            </c:strRef>
          </c:tx>
          <c:spPr>
            <a:ln w="44450">
              <a:solidFill>
                <a:srgbClr val="C00000"/>
              </a:solidFill>
            </a:ln>
          </c:spPr>
          <c:marker>
            <c:symbol val="none"/>
          </c:marker>
          <c:cat>
            <c:numRef>
              <c:f>Newnta_gender!$AQ$3:$AQ$102</c:f>
              <c:numCache>
                <c:formatCode>General</c:formatCode>
                <c:ptCount val="100"/>
                <c:pt idx="0">
                  <c:v>1951</c:v>
                </c:pt>
                <c:pt idx="1">
                  <c:v>1952</c:v>
                </c:pt>
                <c:pt idx="2">
                  <c:v>1953</c:v>
                </c:pt>
                <c:pt idx="3">
                  <c:v>1954</c:v>
                </c:pt>
                <c:pt idx="4">
                  <c:v>1955</c:v>
                </c:pt>
                <c:pt idx="5">
                  <c:v>1956</c:v>
                </c:pt>
                <c:pt idx="6">
                  <c:v>1957</c:v>
                </c:pt>
                <c:pt idx="7">
                  <c:v>1958</c:v>
                </c:pt>
                <c:pt idx="8">
                  <c:v>1959</c:v>
                </c:pt>
                <c:pt idx="9">
                  <c:v>1960</c:v>
                </c:pt>
                <c:pt idx="10">
                  <c:v>1961</c:v>
                </c:pt>
                <c:pt idx="11">
                  <c:v>1962</c:v>
                </c:pt>
                <c:pt idx="12">
                  <c:v>1963</c:v>
                </c:pt>
                <c:pt idx="13">
                  <c:v>1964</c:v>
                </c:pt>
                <c:pt idx="14">
                  <c:v>1965</c:v>
                </c:pt>
                <c:pt idx="15">
                  <c:v>1966</c:v>
                </c:pt>
                <c:pt idx="16">
                  <c:v>1967</c:v>
                </c:pt>
                <c:pt idx="17">
                  <c:v>1968</c:v>
                </c:pt>
                <c:pt idx="18">
                  <c:v>1969</c:v>
                </c:pt>
                <c:pt idx="19">
                  <c:v>1970</c:v>
                </c:pt>
                <c:pt idx="20">
                  <c:v>1971</c:v>
                </c:pt>
                <c:pt idx="21">
                  <c:v>1972</c:v>
                </c:pt>
                <c:pt idx="22">
                  <c:v>1973</c:v>
                </c:pt>
                <c:pt idx="23">
                  <c:v>1974</c:v>
                </c:pt>
                <c:pt idx="24">
                  <c:v>1975</c:v>
                </c:pt>
                <c:pt idx="25">
                  <c:v>1976</c:v>
                </c:pt>
                <c:pt idx="26">
                  <c:v>1977</c:v>
                </c:pt>
                <c:pt idx="27">
                  <c:v>1978</c:v>
                </c:pt>
                <c:pt idx="28">
                  <c:v>1979</c:v>
                </c:pt>
                <c:pt idx="29">
                  <c:v>1980</c:v>
                </c:pt>
                <c:pt idx="30">
                  <c:v>1981</c:v>
                </c:pt>
                <c:pt idx="31">
                  <c:v>1982</c:v>
                </c:pt>
                <c:pt idx="32">
                  <c:v>1983</c:v>
                </c:pt>
                <c:pt idx="33">
                  <c:v>1984</c:v>
                </c:pt>
                <c:pt idx="34">
                  <c:v>1985</c:v>
                </c:pt>
                <c:pt idx="35">
                  <c:v>1986</c:v>
                </c:pt>
                <c:pt idx="36">
                  <c:v>1987</c:v>
                </c:pt>
                <c:pt idx="37">
                  <c:v>1988</c:v>
                </c:pt>
                <c:pt idx="38">
                  <c:v>1989</c:v>
                </c:pt>
                <c:pt idx="39">
                  <c:v>1990</c:v>
                </c:pt>
                <c:pt idx="40">
                  <c:v>1991</c:v>
                </c:pt>
                <c:pt idx="41">
                  <c:v>1992</c:v>
                </c:pt>
                <c:pt idx="42">
                  <c:v>1993</c:v>
                </c:pt>
                <c:pt idx="43">
                  <c:v>1994</c:v>
                </c:pt>
                <c:pt idx="44">
                  <c:v>1995</c:v>
                </c:pt>
                <c:pt idx="45">
                  <c:v>1996</c:v>
                </c:pt>
                <c:pt idx="46">
                  <c:v>1997</c:v>
                </c:pt>
                <c:pt idx="47">
                  <c:v>1998</c:v>
                </c:pt>
                <c:pt idx="48">
                  <c:v>1999</c:v>
                </c:pt>
                <c:pt idx="49">
                  <c:v>2000</c:v>
                </c:pt>
                <c:pt idx="50">
                  <c:v>2001</c:v>
                </c:pt>
                <c:pt idx="51">
                  <c:v>2002</c:v>
                </c:pt>
                <c:pt idx="52">
                  <c:v>2003</c:v>
                </c:pt>
                <c:pt idx="53">
                  <c:v>2004</c:v>
                </c:pt>
                <c:pt idx="54">
                  <c:v>2005</c:v>
                </c:pt>
                <c:pt idx="55">
                  <c:v>2006</c:v>
                </c:pt>
                <c:pt idx="56">
                  <c:v>2007</c:v>
                </c:pt>
                <c:pt idx="57">
                  <c:v>2008</c:v>
                </c:pt>
                <c:pt idx="58">
                  <c:v>2009</c:v>
                </c:pt>
                <c:pt idx="59">
                  <c:v>2010</c:v>
                </c:pt>
                <c:pt idx="60">
                  <c:v>2011</c:v>
                </c:pt>
                <c:pt idx="61">
                  <c:v>2012</c:v>
                </c:pt>
                <c:pt idx="62">
                  <c:v>2013</c:v>
                </c:pt>
                <c:pt idx="63">
                  <c:v>2014</c:v>
                </c:pt>
                <c:pt idx="64">
                  <c:v>2015</c:v>
                </c:pt>
                <c:pt idx="65">
                  <c:v>2016</c:v>
                </c:pt>
                <c:pt idx="66">
                  <c:v>2017</c:v>
                </c:pt>
                <c:pt idx="67">
                  <c:v>2018</c:v>
                </c:pt>
                <c:pt idx="68">
                  <c:v>2019</c:v>
                </c:pt>
                <c:pt idx="69">
                  <c:v>2020</c:v>
                </c:pt>
                <c:pt idx="70">
                  <c:v>2021</c:v>
                </c:pt>
                <c:pt idx="71">
                  <c:v>2022</c:v>
                </c:pt>
                <c:pt idx="72">
                  <c:v>2023</c:v>
                </c:pt>
                <c:pt idx="73">
                  <c:v>2024</c:v>
                </c:pt>
                <c:pt idx="74">
                  <c:v>2025</c:v>
                </c:pt>
                <c:pt idx="75">
                  <c:v>2026</c:v>
                </c:pt>
                <c:pt idx="76">
                  <c:v>2027</c:v>
                </c:pt>
                <c:pt idx="77">
                  <c:v>2028</c:v>
                </c:pt>
                <c:pt idx="78">
                  <c:v>2029</c:v>
                </c:pt>
                <c:pt idx="79">
                  <c:v>2030</c:v>
                </c:pt>
                <c:pt idx="80">
                  <c:v>2031</c:v>
                </c:pt>
                <c:pt idx="81">
                  <c:v>2032</c:v>
                </c:pt>
                <c:pt idx="82">
                  <c:v>2033</c:v>
                </c:pt>
                <c:pt idx="83">
                  <c:v>2034</c:v>
                </c:pt>
                <c:pt idx="84">
                  <c:v>2035</c:v>
                </c:pt>
                <c:pt idx="85">
                  <c:v>2036</c:v>
                </c:pt>
                <c:pt idx="86">
                  <c:v>2037</c:v>
                </c:pt>
                <c:pt idx="87">
                  <c:v>2038</c:v>
                </c:pt>
                <c:pt idx="88">
                  <c:v>2039</c:v>
                </c:pt>
                <c:pt idx="89">
                  <c:v>2040</c:v>
                </c:pt>
                <c:pt idx="90">
                  <c:v>2041</c:v>
                </c:pt>
                <c:pt idx="91">
                  <c:v>2042</c:v>
                </c:pt>
                <c:pt idx="92">
                  <c:v>2043</c:v>
                </c:pt>
                <c:pt idx="93">
                  <c:v>2044</c:v>
                </c:pt>
                <c:pt idx="94">
                  <c:v>2045</c:v>
                </c:pt>
                <c:pt idx="95">
                  <c:v>2046</c:v>
                </c:pt>
                <c:pt idx="96">
                  <c:v>2047</c:v>
                </c:pt>
                <c:pt idx="97">
                  <c:v>2048</c:v>
                </c:pt>
                <c:pt idx="98">
                  <c:v>2049</c:v>
                </c:pt>
                <c:pt idx="99">
                  <c:v>2050</c:v>
                </c:pt>
              </c:numCache>
            </c:numRef>
          </c:cat>
          <c:val>
            <c:numRef>
              <c:f>Newnta_gender!$AS$3:$AS$102</c:f>
              <c:numCache>
                <c:formatCode>General</c:formatCode>
                <c:ptCount val="100"/>
                <c:pt idx="0">
                  <c:v>-6.0569173128065097E-2</c:v>
                </c:pt>
                <c:pt idx="1">
                  <c:v>-6.6344768481645597E-2</c:v>
                </c:pt>
                <c:pt idx="2">
                  <c:v>-7.2802935768369312E-2</c:v>
                </c:pt>
                <c:pt idx="3">
                  <c:v>-8.1072515502084497E-2</c:v>
                </c:pt>
                <c:pt idx="4">
                  <c:v>-9.1700556457339003E-2</c:v>
                </c:pt>
                <c:pt idx="5">
                  <c:v>-0.10369972041095724</c:v>
                </c:pt>
                <c:pt idx="6">
                  <c:v>-0.11409115090585514</c:v>
                </c:pt>
                <c:pt idx="7">
                  <c:v>-0.12259297508931319</c:v>
                </c:pt>
                <c:pt idx="8">
                  <c:v>-0.12982527146112699</c:v>
                </c:pt>
                <c:pt idx="9">
                  <c:v>-0.13621171557039047</c:v>
                </c:pt>
                <c:pt idx="10">
                  <c:v>-0.14142346584310031</c:v>
                </c:pt>
                <c:pt idx="11">
                  <c:v>-0.14410382487670001</c:v>
                </c:pt>
                <c:pt idx="12">
                  <c:v>-0.14467211919933301</c:v>
                </c:pt>
                <c:pt idx="13">
                  <c:v>-0.14441201809078999</c:v>
                </c:pt>
                <c:pt idx="14">
                  <c:v>-0.14470884635542447</c:v>
                </c:pt>
                <c:pt idx="15">
                  <c:v>-0.14631522270906525</c:v>
                </c:pt>
                <c:pt idx="16">
                  <c:v>-0.14875544356765147</c:v>
                </c:pt>
                <c:pt idx="17">
                  <c:v>-0.15326096921802099</c:v>
                </c:pt>
                <c:pt idx="18">
                  <c:v>-0.16151630016576737</c:v>
                </c:pt>
                <c:pt idx="19">
                  <c:v>-0.174595705013183</c:v>
                </c:pt>
                <c:pt idx="20">
                  <c:v>-0.19216916613794099</c:v>
                </c:pt>
                <c:pt idx="21">
                  <c:v>-0.21198816565660228</c:v>
                </c:pt>
                <c:pt idx="22">
                  <c:v>-0.23358444092017325</c:v>
                </c:pt>
                <c:pt idx="23">
                  <c:v>-0.25700223574558601</c:v>
                </c:pt>
                <c:pt idx="24">
                  <c:v>-0.28169493993803402</c:v>
                </c:pt>
                <c:pt idx="25">
                  <c:v>-0.30556866196142812</c:v>
                </c:pt>
                <c:pt idx="26">
                  <c:v>-0.32422759587480743</c:v>
                </c:pt>
                <c:pt idx="27">
                  <c:v>-0.33588297948267676</c:v>
                </c:pt>
                <c:pt idx="28">
                  <c:v>-0.3402026933473995</c:v>
                </c:pt>
                <c:pt idx="29">
                  <c:v>-0.33748828429229649</c:v>
                </c:pt>
                <c:pt idx="30">
                  <c:v>-0.32814629647458432</c:v>
                </c:pt>
                <c:pt idx="31">
                  <c:v>-0.312406518413123</c:v>
                </c:pt>
                <c:pt idx="32">
                  <c:v>-0.29158675450594457</c:v>
                </c:pt>
                <c:pt idx="33">
                  <c:v>-0.26717518464928208</c:v>
                </c:pt>
                <c:pt idx="34">
                  <c:v>-0.240254577079904</c:v>
                </c:pt>
                <c:pt idx="35">
                  <c:v>-0.21126363377150131</c:v>
                </c:pt>
                <c:pt idx="36">
                  <c:v>-0.18000873504574899</c:v>
                </c:pt>
                <c:pt idx="37">
                  <c:v>-0.14657950941033401</c:v>
                </c:pt>
                <c:pt idx="38">
                  <c:v>-0.111043716155437</c:v>
                </c:pt>
                <c:pt idx="39">
                  <c:v>-7.3200064313985319E-2</c:v>
                </c:pt>
                <c:pt idx="40">
                  <c:v>-3.2314003904667002E-2</c:v>
                </c:pt>
                <c:pt idx="41">
                  <c:v>1.07187230832774E-2</c:v>
                </c:pt>
                <c:pt idx="42">
                  <c:v>5.4292690822571855E-2</c:v>
                </c:pt>
                <c:pt idx="43">
                  <c:v>9.6664513555451234E-2</c:v>
                </c:pt>
                <c:pt idx="44">
                  <c:v>0.13636555767748501</c:v>
                </c:pt>
                <c:pt idx="45">
                  <c:v>0.17249684646809643</c:v>
                </c:pt>
                <c:pt idx="46">
                  <c:v>0.20499909824948331</c:v>
                </c:pt>
                <c:pt idx="47">
                  <c:v>0.23324144073410147</c:v>
                </c:pt>
                <c:pt idx="48">
                  <c:v>0.25649230513626398</c:v>
                </c:pt>
                <c:pt idx="49">
                  <c:v>0.27431405058625002</c:v>
                </c:pt>
                <c:pt idx="50">
                  <c:v>0.2868019767236385</c:v>
                </c:pt>
                <c:pt idx="51">
                  <c:v>0.29464359619395297</c:v>
                </c:pt>
                <c:pt idx="52">
                  <c:v>0.29831705185749963</c:v>
                </c:pt>
                <c:pt idx="53">
                  <c:v>0.2983112121645205</c:v>
                </c:pt>
                <c:pt idx="54">
                  <c:v>0.295296134612267</c:v>
                </c:pt>
                <c:pt idx="55">
                  <c:v>0.29028672355602098</c:v>
                </c:pt>
                <c:pt idx="56">
                  <c:v>0.28475672795413398</c:v>
                </c:pt>
                <c:pt idx="57">
                  <c:v>0.27948713936157432</c:v>
                </c:pt>
                <c:pt idx="58">
                  <c:v>0.27501633688425475</c:v>
                </c:pt>
                <c:pt idx="59">
                  <c:v>0.271893149079312</c:v>
                </c:pt>
                <c:pt idx="60">
                  <c:v>0.27070856002346538</c:v>
                </c:pt>
                <c:pt idx="61">
                  <c:v>0.27201994940517699</c:v>
                </c:pt>
                <c:pt idx="62">
                  <c:v>0.27606394043972793</c:v>
                </c:pt>
                <c:pt idx="63">
                  <c:v>0.28269357862061401</c:v>
                </c:pt>
                <c:pt idx="64">
                  <c:v>0.29140909361414064</c:v>
                </c:pt>
                <c:pt idx="65">
                  <c:v>0.30158299374409819</c:v>
                </c:pt>
                <c:pt idx="66">
                  <c:v>0.31275693236340263</c:v>
                </c:pt>
                <c:pt idx="67">
                  <c:v>0.32393659922857387</c:v>
                </c:pt>
                <c:pt idx="68">
                  <c:v>0.33411987733353887</c:v>
                </c:pt>
                <c:pt idx="69">
                  <c:v>0.34258889069491594</c:v>
                </c:pt>
                <c:pt idx="70">
                  <c:v>0.34891139191883086</c:v>
                </c:pt>
                <c:pt idx="71">
                  <c:v>0.35283115772739793</c:v>
                </c:pt>
                <c:pt idx="72">
                  <c:v>0.35425392283173079</c:v>
                </c:pt>
                <c:pt idx="73">
                  <c:v>0.35314695291456538</c:v>
                </c:pt>
                <c:pt idx="74">
                  <c:v>0.34953839377592932</c:v>
                </c:pt>
                <c:pt idx="75">
                  <c:v>0.343648738905523</c:v>
                </c:pt>
                <c:pt idx="76">
                  <c:v>0.33602596889855013</c:v>
                </c:pt>
                <c:pt idx="77">
                  <c:v>0.32694897444742888</c:v>
                </c:pt>
                <c:pt idx="78">
                  <c:v>0.31660945114877898</c:v>
                </c:pt>
                <c:pt idx="79">
                  <c:v>0.30524532082968098</c:v>
                </c:pt>
                <c:pt idx="80">
                  <c:v>0.293201850024081</c:v>
                </c:pt>
                <c:pt idx="81">
                  <c:v>0.2809559092067615</c:v>
                </c:pt>
                <c:pt idx="82">
                  <c:v>0.2687362960731805</c:v>
                </c:pt>
                <c:pt idx="83">
                  <c:v>0.25670095957073003</c:v>
                </c:pt>
                <c:pt idx="84">
                  <c:v>0.24506716213230156</c:v>
                </c:pt>
                <c:pt idx="85">
                  <c:v>0.234181367202941</c:v>
                </c:pt>
                <c:pt idx="86">
                  <c:v>0.22454479723055087</c:v>
                </c:pt>
                <c:pt idx="87">
                  <c:v>0.21643396893525199</c:v>
                </c:pt>
                <c:pt idx="88">
                  <c:v>0.21000903184345437</c:v>
                </c:pt>
                <c:pt idx="89">
                  <c:v>0.20539092027609901</c:v>
                </c:pt>
                <c:pt idx="90">
                  <c:v>0.20271965412864901</c:v>
                </c:pt>
                <c:pt idx="91">
                  <c:v>0.20218462637649301</c:v>
                </c:pt>
                <c:pt idx="92">
                  <c:v>0.20368678351615499</c:v>
                </c:pt>
                <c:pt idx="93">
                  <c:v>0.206982516834717</c:v>
                </c:pt>
                <c:pt idx="94">
                  <c:v>0.211783639008886</c:v>
                </c:pt>
                <c:pt idx="95">
                  <c:v>0.21782581622856087</c:v>
                </c:pt>
                <c:pt idx="96">
                  <c:v>0.22492704760814997</c:v>
                </c:pt>
                <c:pt idx="97">
                  <c:v>0.23276686972106728</c:v>
                </c:pt>
                <c:pt idx="98">
                  <c:v>0.24100821806837699</c:v>
                </c:pt>
                <c:pt idx="99">
                  <c:v>0.24938688986602156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92555360"/>
        <c:axId val="192555920"/>
      </c:lineChart>
      <c:catAx>
        <c:axId val="1925553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 sz="2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192555920"/>
        <c:crosses val="autoZero"/>
        <c:auto val="1"/>
        <c:lblAlgn val="ctr"/>
        <c:lblOffset val="100"/>
        <c:tickLblSkip val="5"/>
        <c:tickMarkSkip val="5"/>
        <c:noMultiLvlLbl val="0"/>
      </c:catAx>
      <c:valAx>
        <c:axId val="192555920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2400"/>
                </a:pPr>
                <a:r>
                  <a:rPr lang="fr-FR" sz="2400"/>
                  <a:t>Croissance</a:t>
                </a:r>
                <a:r>
                  <a:rPr lang="fr-FR" sz="2400" baseline="0"/>
                  <a:t> du PIB par tête</a:t>
                </a:r>
                <a:endParaRPr lang="fr-FR" sz="240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19255536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8977765518163744"/>
          <c:y val="3.1831704190730656E-2"/>
          <c:w val="0.21627299791676177"/>
          <c:h val="0.2821619569943995"/>
        </c:manualLayout>
      </c:layout>
      <c:overlay val="0"/>
      <c:txPr>
        <a:bodyPr/>
        <a:lstStyle/>
        <a:p>
          <a:pPr>
            <a:defRPr sz="24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189107611548556"/>
          <c:y val="0.15465818068078291"/>
          <c:w val="0.84387423447069276"/>
          <c:h val="0.7463640266927957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Newnta_gender!$AV$107</c:f>
              <c:strCache>
                <c:ptCount val="1"/>
                <c:pt idx="0">
                  <c:v>DD_Femme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dLbl>
              <c:idx val="0"/>
              <c:layout>
                <c:manualLayout>
                  <c:x val="-1.1716461628588195E-2"/>
                  <c:y val="-2.7198672704772096E-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171646162858819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1.1716461628588195E-2"/>
                  <c:y val="-6.3326844723830483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1.1716461628588195E-2"/>
                  <c:y val="-6.3326844723830483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9.3731693028705348E-3"/>
                  <c:y val="-6.3326844723830483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1.405975395430586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1.171646162858819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1.405975395430579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chemeClr val="accent6">
                  <a:lumMod val="20000"/>
                  <a:lumOff val="80000"/>
                </a:schemeClr>
              </a:solidFill>
            </c:spPr>
            <c:txPr>
              <a:bodyPr/>
              <a:lstStyle/>
              <a:p>
                <a:pPr>
                  <a:defRPr sz="700" b="1">
                    <a:solidFill>
                      <a:srgbClr val="FF0000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Newnta_gender!$AU$108:$AU$115</c:f>
              <c:strCache>
                <c:ptCount val="8"/>
                <c:pt idx="0">
                  <c:v>2010-14</c:v>
                </c:pt>
                <c:pt idx="1">
                  <c:v>2015-2020</c:v>
                </c:pt>
                <c:pt idx="2">
                  <c:v>2021-2025</c:v>
                </c:pt>
                <c:pt idx="3">
                  <c:v>2026-2030</c:v>
                </c:pt>
                <c:pt idx="4">
                  <c:v>2031-2035</c:v>
                </c:pt>
                <c:pt idx="5">
                  <c:v>2036-2040</c:v>
                </c:pt>
                <c:pt idx="6">
                  <c:v>2041-2045</c:v>
                </c:pt>
                <c:pt idx="7">
                  <c:v>2046-2050</c:v>
                </c:pt>
              </c:strCache>
            </c:strRef>
          </c:cat>
          <c:val>
            <c:numRef>
              <c:f>Newnta_gender!$AV$108:$AV$115</c:f>
              <c:numCache>
                <c:formatCode>0.00</c:formatCode>
                <c:ptCount val="8"/>
                <c:pt idx="0">
                  <c:v>0.27467583551365932</c:v>
                </c:pt>
                <c:pt idx="1">
                  <c:v>0.31773239782977791</c:v>
                </c:pt>
                <c:pt idx="2">
                  <c:v>0.35173636383369083</c:v>
                </c:pt>
                <c:pt idx="3">
                  <c:v>0.32569569084599198</c:v>
                </c:pt>
                <c:pt idx="4">
                  <c:v>0.26893243540141076</c:v>
                </c:pt>
                <c:pt idx="5">
                  <c:v>0.21811201709765943</c:v>
                </c:pt>
                <c:pt idx="6">
                  <c:v>0.20547144397298023</c:v>
                </c:pt>
                <c:pt idx="7">
                  <c:v>0.23318296829843518</c:v>
                </c:pt>
              </c:numCache>
            </c:numRef>
          </c:val>
        </c:ser>
        <c:ser>
          <c:idx val="1"/>
          <c:order val="1"/>
          <c:tx>
            <c:strRef>
              <c:f>Newnta_gender!$AW$107</c:f>
              <c:strCache>
                <c:ptCount val="1"/>
                <c:pt idx="0">
                  <c:v>DD_Homme</c:v>
                </c:pt>
              </c:strCache>
            </c:strRef>
          </c:tx>
          <c:spPr>
            <a:solidFill>
              <a:schemeClr val="accent4">
                <a:lumMod val="75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-7.0298769771528994E-3"/>
                  <c:y val="1.03626943005181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7.0298769771528994E-3"/>
                  <c:y val="1.38169257340241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7.0298769771529428E-3"/>
                  <c:y val="3.454231433506045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7.0298769771528994E-3"/>
                  <c:y val="3.454231433506078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4.6865846514352666E-3"/>
                  <c:y val="1.03626943005181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7.0298769771528135E-3"/>
                  <c:y val="1.03626943005181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0"/>
                  <c:y val="1.03626943005181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0"/>
                  <c:y val="1.38169257340241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700" b="1">
                    <a:solidFill>
                      <a:srgbClr val="C00000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Newnta_gender!$AU$108:$AU$115</c:f>
              <c:strCache>
                <c:ptCount val="8"/>
                <c:pt idx="0">
                  <c:v>2010-14</c:v>
                </c:pt>
                <c:pt idx="1">
                  <c:v>2015-2020</c:v>
                </c:pt>
                <c:pt idx="2">
                  <c:v>2021-2025</c:v>
                </c:pt>
                <c:pt idx="3">
                  <c:v>2026-2030</c:v>
                </c:pt>
                <c:pt idx="4">
                  <c:v>2031-2035</c:v>
                </c:pt>
                <c:pt idx="5">
                  <c:v>2036-2040</c:v>
                </c:pt>
                <c:pt idx="6">
                  <c:v>2041-2045</c:v>
                </c:pt>
                <c:pt idx="7">
                  <c:v>2046-2050</c:v>
                </c:pt>
              </c:strCache>
            </c:strRef>
          </c:cat>
          <c:val>
            <c:numRef>
              <c:f>Newnta_gender!$AW$108:$AW$115</c:f>
              <c:numCache>
                <c:formatCode>0.00</c:formatCode>
                <c:ptCount val="8"/>
                <c:pt idx="0">
                  <c:v>0.42663423374470572</c:v>
                </c:pt>
                <c:pt idx="1">
                  <c:v>0.57527088688097494</c:v>
                </c:pt>
                <c:pt idx="2">
                  <c:v>0.63804695393762645</c:v>
                </c:pt>
                <c:pt idx="3">
                  <c:v>0.62546083568318533</c:v>
                </c:pt>
                <c:pt idx="4">
                  <c:v>0.58156231310690165</c:v>
                </c:pt>
                <c:pt idx="5">
                  <c:v>0.52620153177124629</c:v>
                </c:pt>
                <c:pt idx="6">
                  <c:v>0.46985159338955301</c:v>
                </c:pt>
                <c:pt idx="7">
                  <c:v>0.42472037059763768</c:v>
                </c:pt>
              </c:numCache>
            </c:numRef>
          </c:val>
        </c:ser>
        <c:ser>
          <c:idx val="2"/>
          <c:order val="2"/>
          <c:tx>
            <c:strRef>
              <c:f>Newnta_gender!$AX$107</c:f>
              <c:strCache>
                <c:ptCount val="1"/>
                <c:pt idx="0">
                  <c:v>DD_Senegal</c:v>
                </c:pt>
              </c:strCache>
            </c:strRef>
          </c:tx>
          <c:invertIfNegative val="0"/>
          <c:dLbls>
            <c:dLbl>
              <c:idx val="5"/>
              <c:layout>
                <c:manualLayout>
                  <c:x val="8.456273371737804E-3"/>
                  <c:y val="-2.218764598859591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1.1606406691668977E-2"/>
                  <c:y val="-6.65629379657877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1.3762753005641141E-2"/>
                  <c:y val="-0.109954985284524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chemeClr val="accent3">
                  <a:lumMod val="60000"/>
                  <a:lumOff val="40000"/>
                </a:schemeClr>
              </a:solidFill>
            </c:spPr>
            <c:txPr>
              <a:bodyPr/>
              <a:lstStyle/>
              <a:p>
                <a:pPr>
                  <a:defRPr sz="7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Newnta_gender!$AU$108:$AU$115</c:f>
              <c:strCache>
                <c:ptCount val="8"/>
                <c:pt idx="0">
                  <c:v>2010-14</c:v>
                </c:pt>
                <c:pt idx="1">
                  <c:v>2015-2020</c:v>
                </c:pt>
                <c:pt idx="2">
                  <c:v>2021-2025</c:v>
                </c:pt>
                <c:pt idx="3">
                  <c:v>2026-2030</c:v>
                </c:pt>
                <c:pt idx="4">
                  <c:v>2031-2035</c:v>
                </c:pt>
                <c:pt idx="5">
                  <c:v>2036-2040</c:v>
                </c:pt>
                <c:pt idx="6">
                  <c:v>2041-2045</c:v>
                </c:pt>
                <c:pt idx="7">
                  <c:v>2046-2050</c:v>
                </c:pt>
              </c:strCache>
            </c:strRef>
          </c:cat>
          <c:val>
            <c:numRef>
              <c:f>Newnta_gender!$AX$108:$AX$115</c:f>
              <c:numCache>
                <c:formatCode>0.00</c:formatCode>
                <c:ptCount val="8"/>
                <c:pt idx="0">
                  <c:v>0.56265564132291068</c:v>
                </c:pt>
                <c:pt idx="1">
                  <c:v>0.69093255141957477</c:v>
                </c:pt>
                <c:pt idx="2">
                  <c:v>0.73068571012997074</c:v>
                </c:pt>
                <c:pt idx="3">
                  <c:v>0.70706367589049635</c:v>
                </c:pt>
                <c:pt idx="4">
                  <c:v>0.62583149267342464</c:v>
                </c:pt>
                <c:pt idx="5">
                  <c:v>0.5048027363059665</c:v>
                </c:pt>
                <c:pt idx="6">
                  <c:v>0.38172676507423886</c:v>
                </c:pt>
                <c:pt idx="7">
                  <c:v>0.28250166170926938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19060688"/>
        <c:axId val="319061248"/>
      </c:barChart>
      <c:catAx>
        <c:axId val="3190606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 rot="0" vert="horz"/>
          <a:lstStyle/>
          <a:p>
            <a:pPr>
              <a:defRPr sz="800"/>
            </a:pPr>
            <a:endParaRPr lang="en-US"/>
          </a:p>
        </c:txPr>
        <c:crossAx val="319061248"/>
        <c:crosses val="autoZero"/>
        <c:auto val="1"/>
        <c:lblAlgn val="ctr"/>
        <c:lblOffset val="100"/>
        <c:noMultiLvlLbl val="0"/>
      </c:catAx>
      <c:valAx>
        <c:axId val="319061248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fr-FR"/>
                  <a:t>Croissance du PIB par tête</a:t>
                </a:r>
              </a:p>
            </c:rich>
          </c:tx>
          <c:layout/>
          <c:overlay val="0"/>
        </c:title>
        <c:numFmt formatCode="0.00" sourceLinked="1"/>
        <c:majorTickMark val="out"/>
        <c:minorTickMark val="none"/>
        <c:tickLblPos val="nextTo"/>
        <c:crossAx val="31906068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957338980357217"/>
          <c:y val="0.11848727075531996"/>
          <c:w val="0.12789338942474021"/>
          <c:h val="0.16235567704296031"/>
        </c:manualLayout>
      </c:layout>
      <c:overlay val="0"/>
      <c:txPr>
        <a:bodyPr/>
        <a:lstStyle/>
        <a:p>
          <a:pPr>
            <a:defRPr sz="8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6-02-24T20:03:00.436" idx="1">
    <p:pos x="7249" y="3190"/>
    <p:text>Resultat?</p:text>
    <p:extLst>
      <p:ext uri="{C676402C-5697-4E1C-873F-D02D1690AC5C}">
        <p15:threadingInfo xmlns:p15="http://schemas.microsoft.com/office/powerpoint/2012/main" timeZoneBias="0"/>
      </p:ext>
    </p:extLst>
  </p:cm>
  <p:cm authorId="1" dt="2016-02-24T20:05:16.971" idx="3">
    <p:pos x="7245" y="879"/>
    <p:text>Uniformiser</p:text>
    <p:extLst>
      <p:ext uri="{C676402C-5697-4E1C-873F-D02D1690AC5C}">
        <p15:threadingInfo xmlns:p15="http://schemas.microsoft.com/office/powerpoint/2012/main" timeZoneBias="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6-02-24T20:09:02.116" idx="4">
    <p:pos x="7245" y="788"/>
    <p:text>qu'est-ce que cela veut dire--monte et baisse aux memes ages?</p:text>
    <p:extLst>
      <p:ext uri="{C676402C-5697-4E1C-873F-D02D1690AC5C}">
        <p15:threadingInfo xmlns:p15="http://schemas.microsoft.com/office/powerpoint/2012/main" timeZoneBias="0"/>
      </p:ext>
    </p:extLs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6-02-24T20:42:50.129" idx="5">
    <p:pos x="10" y="10"/>
    <p:text>if faut parler de potentiel non-realise. Peut-etre montrer un graphique de revenu de Senegal comme il est et un graphique de revenu comme il peut etre avec egalite de revenu d'homme et de femme</p:text>
    <p:extLst>
      <p:ext uri="{C676402C-5697-4E1C-873F-D02D1690AC5C}">
        <p15:threadingInfo xmlns:p15="http://schemas.microsoft.com/office/powerpoint/2012/main" timeZoneBias="0"/>
      </p:ext>
    </p:extLst>
  </p:cm>
</p:cmLst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0.59592</cdr:x>
      <cdr:y>0.24702</cdr:y>
    </cdr:from>
    <cdr:to>
      <cdr:x>0.77845</cdr:x>
      <cdr:y>0.33432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6651457" y="1316455"/>
          <a:ext cx="2037347" cy="46522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fr-FR" sz="1100" dirty="0"/>
        </a:p>
      </cdr:txBody>
    </cdr:sp>
  </cdr:relSizeAnchor>
  <cdr:relSizeAnchor xmlns:cdr="http://schemas.openxmlformats.org/drawingml/2006/chartDrawing">
    <cdr:from>
      <cdr:x>0.4062</cdr:x>
      <cdr:y>0.28917</cdr:y>
    </cdr:from>
    <cdr:to>
      <cdr:x>0.53072</cdr:x>
      <cdr:y>0.41861</cdr:y>
    </cdr:to>
    <cdr:cxnSp macro="">
      <cdr:nvCxnSpPr>
        <cdr:cNvPr id="12" name="Straight Arrow Connector 11"/>
        <cdr:cNvCxnSpPr/>
      </cdr:nvCxnSpPr>
      <cdr:spPr>
        <a:xfrm xmlns:a="http://schemas.openxmlformats.org/drawingml/2006/main" flipV="1">
          <a:off x="4533900" y="1541046"/>
          <a:ext cx="1389856" cy="689809"/>
        </a:xfrm>
        <a:prstGeom xmlns:a="http://schemas.openxmlformats.org/drawingml/2006/main" prst="straightConnector1">
          <a:avLst/>
        </a:prstGeom>
        <a:ln xmlns:a="http://schemas.openxmlformats.org/drawingml/2006/main" w="38100">
          <a:solidFill>
            <a:schemeClr val="tx1"/>
          </a:solidFill>
          <a:headEnd type="arrow" w="lg" len="lg"/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0.53072</cdr:x>
      <cdr:y>0.23799</cdr:y>
    </cdr:from>
    <cdr:to>
      <cdr:x>0.70463</cdr:x>
      <cdr:y>0.33432</cdr:y>
    </cdr:to>
    <cdr:sp macro="" textlink="">
      <cdr:nvSpPr>
        <cdr:cNvPr id="14" name="TextBox 13"/>
        <cdr:cNvSpPr txBox="1"/>
      </cdr:nvSpPr>
      <cdr:spPr>
        <a:xfrm xmlns:a="http://schemas.openxmlformats.org/drawingml/2006/main">
          <a:off x="5923756" y="1268329"/>
          <a:ext cx="1941094" cy="51334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fr-FR" sz="2000" dirty="0" smtClean="0"/>
            <a:t>FEMMES</a:t>
          </a:r>
          <a:endParaRPr lang="fr-FR" sz="2000" dirty="0"/>
        </a:p>
      </cdr:txBody>
    </cdr:sp>
  </cdr:relSizeAnchor>
  <cdr:relSizeAnchor xmlns:cdr="http://schemas.openxmlformats.org/drawingml/2006/chartDrawing">
    <cdr:from>
      <cdr:x>0.47142</cdr:x>
      <cdr:y>0.49367</cdr:y>
    </cdr:from>
    <cdr:to>
      <cdr:x>0.62435</cdr:x>
      <cdr:y>0.68243</cdr:y>
    </cdr:to>
    <cdr:pic>
      <cdr:nvPicPr>
        <cdr:cNvPr id="17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5261810" y="2630906"/>
          <a:ext cx="1707028" cy="1005927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0.6172</cdr:x>
      <cdr:y>0.48232</cdr:y>
    </cdr:from>
    <cdr:to>
      <cdr:x>0.7911</cdr:x>
      <cdr:y>0.57865</cdr:y>
    </cdr:to>
    <cdr:sp macro="" textlink="">
      <cdr:nvSpPr>
        <cdr:cNvPr id="18" name="TextBox 1"/>
        <cdr:cNvSpPr txBox="1"/>
      </cdr:nvSpPr>
      <cdr:spPr>
        <a:xfrm xmlns:a="http://schemas.openxmlformats.org/drawingml/2006/main">
          <a:off x="6888956" y="2570413"/>
          <a:ext cx="1941094" cy="51334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fr-FR" sz="2000" dirty="0" smtClean="0"/>
            <a:t>HOMMES</a:t>
          </a:r>
          <a:endParaRPr lang="fr-FR" sz="20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0.5861</cdr:x>
      <cdr:y>0.50941</cdr:y>
    </cdr:from>
    <cdr:to>
      <cdr:x>0.71062</cdr:x>
      <cdr:y>0.63885</cdr:y>
    </cdr:to>
    <cdr:cxnSp macro="">
      <cdr:nvCxnSpPr>
        <cdr:cNvPr id="2" name="Straight Arrow Connector 1"/>
        <cdr:cNvCxnSpPr/>
      </cdr:nvCxnSpPr>
      <cdr:spPr>
        <a:xfrm xmlns:a="http://schemas.openxmlformats.org/drawingml/2006/main" flipV="1">
          <a:off x="6541836" y="2714793"/>
          <a:ext cx="1389856" cy="689809"/>
        </a:xfrm>
        <a:prstGeom xmlns:a="http://schemas.openxmlformats.org/drawingml/2006/main" prst="straightConnector1">
          <a:avLst/>
        </a:prstGeom>
        <a:ln xmlns:a="http://schemas.openxmlformats.org/drawingml/2006/main" w="38100">
          <a:solidFill>
            <a:schemeClr val="tx1"/>
          </a:solidFill>
          <a:headEnd type="arrow" w="lg" len="lg"/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0.71062</cdr:x>
      <cdr:y>0.46426</cdr:y>
    </cdr:from>
    <cdr:to>
      <cdr:x>0.88452</cdr:x>
      <cdr:y>0.56059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7931693" y="2474161"/>
          <a:ext cx="1941094" cy="51334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fr-FR" sz="2000" dirty="0" smtClean="0"/>
            <a:t>FEMMES</a:t>
          </a:r>
          <a:endParaRPr lang="fr-FR" sz="2000" dirty="0"/>
        </a:p>
      </cdr:txBody>
    </cdr:sp>
  </cdr:relSizeAnchor>
  <cdr:relSizeAnchor xmlns:cdr="http://schemas.openxmlformats.org/drawingml/2006/chartDrawing">
    <cdr:from>
      <cdr:x>0.52741</cdr:x>
      <cdr:y>0.1517</cdr:y>
    </cdr:from>
    <cdr:to>
      <cdr:x>0.65193</cdr:x>
      <cdr:y>0.28114</cdr:y>
    </cdr:to>
    <cdr:cxnSp macro="">
      <cdr:nvCxnSpPr>
        <cdr:cNvPr id="4" name="Straight Arrow Connector 3"/>
        <cdr:cNvCxnSpPr/>
      </cdr:nvCxnSpPr>
      <cdr:spPr>
        <a:xfrm xmlns:a="http://schemas.openxmlformats.org/drawingml/2006/main" flipV="1">
          <a:off x="5886783" y="808456"/>
          <a:ext cx="1389856" cy="689809"/>
        </a:xfrm>
        <a:prstGeom xmlns:a="http://schemas.openxmlformats.org/drawingml/2006/main" prst="straightConnector1">
          <a:avLst/>
        </a:prstGeom>
        <a:ln xmlns:a="http://schemas.openxmlformats.org/drawingml/2006/main" w="38100">
          <a:solidFill>
            <a:schemeClr val="tx1"/>
          </a:solidFill>
          <a:headEnd type="arrow" w="lg" len="lg"/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0.6548</cdr:x>
      <cdr:y>0.10053</cdr:y>
    </cdr:from>
    <cdr:to>
      <cdr:x>0.82871</cdr:x>
      <cdr:y>0.19685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7308724" y="535740"/>
          <a:ext cx="1941094" cy="51334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fr-FR" sz="2000" dirty="0" smtClean="0"/>
            <a:t>HOMMES</a:t>
          </a:r>
          <a:endParaRPr lang="fr-FR" sz="20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9695C0-C7C0-45CB-85D2-F0D5466BE63C}" type="datetimeFigureOut">
              <a:rPr lang="fr-FR" smtClean="0"/>
              <a:t>23/06/2016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A1ED7D-F4E0-4F64-9DD7-CD7BADAAF88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1189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>
              <a:alpha val="0"/>
            </a:schemeClr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6318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7987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496304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78800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103927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85051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56428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2624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>
              <a:alpha val="0"/>
            </a:schemeClr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8377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>
              <a:alpha val="0"/>
            </a:schemeClr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587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>
              <a:alpha val="0"/>
            </a:schemeClr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769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>
              <a:alpha val="0"/>
            </a:schemeClr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4876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605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6/23/2016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749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8644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6/23/2016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1893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6/23/2016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7396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  <p:sldLayoutId id="2147483752" r:id="rId12"/>
    <p:sldLayoutId id="2147483753" r:id="rId13"/>
    <p:sldLayoutId id="2147483754" r:id="rId14"/>
    <p:sldLayoutId id="2147483755" r:id="rId15"/>
    <p:sldLayoutId id="214748375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419643" y="756287"/>
            <a:ext cx="9084969" cy="1916135"/>
          </a:xfrm>
        </p:spPr>
        <p:txBody>
          <a:bodyPr>
            <a:normAutofit fontScale="90000"/>
          </a:bodyPr>
          <a:lstStyle/>
          <a:p>
            <a:r>
              <a:rPr lang="fr-FR" sz="4000" b="1" dirty="0"/>
              <a:t>G</a:t>
            </a:r>
            <a:r>
              <a:rPr lang="fr-FR" sz="4000" b="1" dirty="0" smtClean="0"/>
              <a:t>enre et </a:t>
            </a:r>
            <a:r>
              <a:rPr lang="fr-FR" sz="4000" b="1" dirty="0"/>
              <a:t>d</a:t>
            </a:r>
            <a:r>
              <a:rPr lang="fr-FR" sz="4000" b="1" dirty="0" smtClean="0"/>
              <a:t>ividende démographique au Sénégal : Approche par les comptes de transferts nationaux</a:t>
            </a:r>
            <a:endParaRPr lang="fr-FR" sz="40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419643" y="4159877"/>
            <a:ext cx="9084969" cy="1883872"/>
          </a:xfrm>
        </p:spPr>
        <p:txBody>
          <a:bodyPr>
            <a:noAutofit/>
          </a:bodyPr>
          <a:lstStyle/>
          <a:p>
            <a:r>
              <a:rPr lang="fr-FR" sz="2400" b="1" dirty="0" err="1" smtClean="0"/>
              <a:t>Dieynaba</a:t>
            </a:r>
            <a:r>
              <a:rPr lang="fr-FR" sz="2400" b="1" dirty="0" smtClean="0"/>
              <a:t> </a:t>
            </a:r>
            <a:r>
              <a:rPr lang="fr-FR" sz="2400" b="1" dirty="0" err="1" smtClean="0"/>
              <a:t>Sakho</a:t>
            </a:r>
            <a:endParaRPr lang="fr-FR" sz="2400" b="1" dirty="0" smtClean="0"/>
          </a:p>
          <a:p>
            <a:r>
              <a:rPr lang="fr-FR" sz="2400" b="1" dirty="0" smtClean="0"/>
              <a:t>CEPOD/ DGPPE/ Ministère de l’Economie des Finances et du Plan </a:t>
            </a:r>
          </a:p>
          <a:p>
            <a:r>
              <a:rPr lang="fr-FR" sz="2400" b="1" dirty="0" smtClean="0"/>
              <a:t> </a:t>
            </a:r>
            <a:r>
              <a:rPr lang="fr-FR" sz="2400" b="1" dirty="0" smtClean="0"/>
              <a:t>Chercheure associée, CREFAT  </a:t>
            </a:r>
            <a:endParaRPr lang="fr-FR" sz="2400" b="1" dirty="0"/>
          </a:p>
        </p:txBody>
      </p:sp>
    </p:spTree>
    <p:extLst>
      <p:ext uri="{BB962C8B-B14F-4D97-AF65-F5344CB8AC3E}">
        <p14:creationId xmlns:p14="http://schemas.microsoft.com/office/powerpoint/2010/main" val="168290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228600"/>
            <a:ext cx="10475913" cy="766011"/>
          </a:xfrm>
        </p:spPr>
        <p:txBody>
          <a:bodyPr>
            <a:noAutofit/>
          </a:bodyPr>
          <a:lstStyle/>
          <a:p>
            <a:r>
              <a:rPr lang="fr-FR" sz="3200" b="1" dirty="0" smtClean="0"/>
              <a:t>Profil agrégé </a:t>
            </a:r>
            <a:r>
              <a:rPr lang="fr-FR" sz="3200" b="1" dirty="0"/>
              <a:t>de revenu selon le </a:t>
            </a:r>
            <a:r>
              <a:rPr lang="fr-FR" sz="3200" b="1" dirty="0" smtClean="0"/>
              <a:t>genre - inégalité</a:t>
            </a:r>
            <a:endParaRPr lang="fr-FR" sz="3200" dirty="0"/>
          </a:p>
        </p:txBody>
      </p:sp>
      <p:graphicFrame>
        <p:nvGraphicFramePr>
          <p:cNvPr id="4" name="Graphique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5910946"/>
              </p:ext>
            </p:extLst>
          </p:nvPr>
        </p:nvGraphicFramePr>
        <p:xfrm>
          <a:off x="1030287" y="1314450"/>
          <a:ext cx="11161713" cy="53292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545465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228600"/>
            <a:ext cx="10475913" cy="1085850"/>
          </a:xfrm>
        </p:spPr>
        <p:txBody>
          <a:bodyPr>
            <a:noAutofit/>
          </a:bodyPr>
          <a:lstStyle/>
          <a:p>
            <a:r>
              <a:rPr lang="fr-FR" sz="3200" b="1" dirty="0" smtClean="0"/>
              <a:t>Profil agrégé d’homme – contribution au surplus</a:t>
            </a:r>
            <a:endParaRPr lang="fr-FR" sz="3200" dirty="0"/>
          </a:p>
        </p:txBody>
      </p:sp>
      <p:graphicFrame>
        <p:nvGraphicFramePr>
          <p:cNvPr id="4" name="Graphique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2698082"/>
              </p:ext>
            </p:extLst>
          </p:nvPr>
        </p:nvGraphicFramePr>
        <p:xfrm>
          <a:off x="711868" y="1314450"/>
          <a:ext cx="11161713" cy="53292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358448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228600"/>
            <a:ext cx="10475913" cy="1085850"/>
          </a:xfrm>
        </p:spPr>
        <p:txBody>
          <a:bodyPr>
            <a:noAutofit/>
          </a:bodyPr>
          <a:lstStyle/>
          <a:p>
            <a:r>
              <a:rPr lang="fr-FR" sz="3200" b="1" dirty="0" smtClean="0"/>
              <a:t>Profil agrégé de femme – contribution au déficit</a:t>
            </a:r>
            <a:endParaRPr lang="fr-FR" sz="3200" dirty="0"/>
          </a:p>
        </p:txBody>
      </p:sp>
      <p:graphicFrame>
        <p:nvGraphicFramePr>
          <p:cNvPr id="4" name="Graphique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2169877"/>
              </p:ext>
            </p:extLst>
          </p:nvPr>
        </p:nvGraphicFramePr>
        <p:xfrm>
          <a:off x="1030287" y="1314450"/>
          <a:ext cx="11161713" cy="53292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233241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391" y="142846"/>
            <a:ext cx="9990138" cy="1300943"/>
          </a:xfrm>
        </p:spPr>
        <p:txBody>
          <a:bodyPr>
            <a:normAutofit fontScale="90000"/>
          </a:bodyPr>
          <a:lstStyle/>
          <a:p>
            <a:r>
              <a:rPr lang="fr-FR" sz="3200" b="1" dirty="0" smtClean="0"/>
              <a:t>Fenêtre </a:t>
            </a:r>
            <a:r>
              <a:rPr lang="fr-FR" sz="3200" b="1" dirty="0"/>
              <a:t>p</a:t>
            </a:r>
            <a:r>
              <a:rPr lang="fr-FR" sz="3200" b="1" dirty="0" smtClean="0"/>
              <a:t>our un dividende</a:t>
            </a:r>
            <a:r>
              <a:rPr lang="fr-FR" sz="2400" b="1" dirty="0" smtClean="0"/>
              <a:t> </a:t>
            </a:r>
            <a:r>
              <a:rPr lang="fr-FR" sz="3200" b="1" dirty="0" smtClean="0"/>
              <a:t>démographique ouvre faiblement pour les femmes sans les revenus des hommes</a:t>
            </a:r>
            <a:endParaRPr lang="fr-FR" sz="3200" b="1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6834625"/>
              </p:ext>
            </p:extLst>
          </p:nvPr>
        </p:nvGraphicFramePr>
        <p:xfrm>
          <a:off x="1484815" y="1283367"/>
          <a:ext cx="10404475" cy="5286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266923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900" b="1" dirty="0"/>
              <a:t>Contribution du genre au 1er dividende démographique </a:t>
            </a:r>
            <a:endParaRPr lang="en-US" sz="2900" b="1" dirty="0"/>
          </a:p>
        </p:txBody>
      </p:sp>
      <p:graphicFrame>
        <p:nvGraphicFramePr>
          <p:cNvPr id="3" name="Graphique 2"/>
          <p:cNvGraphicFramePr/>
          <p:nvPr>
            <p:extLst>
              <p:ext uri="{D42A27DB-BD31-4B8C-83A1-F6EECF244321}">
                <p14:modId xmlns:p14="http://schemas.microsoft.com/office/powerpoint/2010/main" val="1974100283"/>
              </p:ext>
            </p:extLst>
          </p:nvPr>
        </p:nvGraphicFramePr>
        <p:xfrm>
          <a:off x="3151504" y="2351314"/>
          <a:ext cx="7176861" cy="3474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665841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82639" y="436728"/>
            <a:ext cx="10521973" cy="545911"/>
          </a:xfrm>
        </p:spPr>
        <p:txBody>
          <a:bodyPr>
            <a:noAutofit/>
          </a:bodyPr>
          <a:lstStyle/>
          <a:p>
            <a:r>
              <a:rPr lang="fr-FR" b="1" dirty="0" smtClean="0"/>
              <a:t>Principales conclusions 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55093" y="1214651"/>
            <a:ext cx="10849519" cy="5028987"/>
          </a:xfrm>
        </p:spPr>
        <p:txBody>
          <a:bodyPr>
            <a:noAutofit/>
          </a:bodyPr>
          <a:lstStyle/>
          <a:p>
            <a:pPr algn="just"/>
            <a:r>
              <a:rPr lang="fr-FR" sz="3200" dirty="0" smtClean="0">
                <a:latin typeface="Book Antiqua" panose="02040602050305030304" pitchFamily="18" charset="0"/>
              </a:rPr>
              <a:t>les </a:t>
            </a:r>
            <a:r>
              <a:rPr lang="fr-FR" sz="3200" dirty="0">
                <a:latin typeface="Book Antiqua" panose="02040602050305030304" pitchFamily="18" charset="0"/>
              </a:rPr>
              <a:t>profils de consommation des hommes et des femmes sont </a:t>
            </a:r>
            <a:r>
              <a:rPr lang="fr-FR" sz="3200" dirty="0" smtClean="0">
                <a:latin typeface="Book Antiqua" panose="02040602050305030304" pitchFamily="18" charset="0"/>
              </a:rPr>
              <a:t>similaires</a:t>
            </a:r>
          </a:p>
          <a:p>
            <a:pPr algn="just"/>
            <a:r>
              <a:rPr lang="fr-FR" sz="3200" dirty="0">
                <a:latin typeface="Book Antiqua" panose="02040602050305030304" pitchFamily="18" charset="0"/>
              </a:rPr>
              <a:t>Les hommes ont plus de revenus que les </a:t>
            </a:r>
            <a:r>
              <a:rPr lang="fr-FR" sz="3200" dirty="0" smtClean="0">
                <a:latin typeface="Book Antiqua" panose="02040602050305030304" pitchFamily="18" charset="0"/>
              </a:rPr>
              <a:t>femmes sur tout le cycle de vie </a:t>
            </a:r>
          </a:p>
          <a:p>
            <a:pPr algn="just"/>
            <a:r>
              <a:rPr lang="fr-FR" sz="3200" dirty="0">
                <a:latin typeface="Book Antiqua" panose="02040602050305030304" pitchFamily="18" charset="0"/>
              </a:rPr>
              <a:t>les femmes consomment plus que leur revenu et  </a:t>
            </a:r>
            <a:r>
              <a:rPr lang="fr-FR" sz="3200" dirty="0" smtClean="0">
                <a:latin typeface="Book Antiqua" panose="02040602050305030304" pitchFamily="18" charset="0"/>
              </a:rPr>
              <a:t>restent déficitaires sur tout  </a:t>
            </a:r>
            <a:r>
              <a:rPr lang="fr-FR" sz="3200" dirty="0">
                <a:latin typeface="Book Antiqua" panose="02040602050305030304" pitchFamily="18" charset="0"/>
              </a:rPr>
              <a:t>le cycle de </a:t>
            </a:r>
            <a:r>
              <a:rPr lang="fr-FR" sz="3200" dirty="0" smtClean="0">
                <a:latin typeface="Book Antiqua" panose="02040602050305030304" pitchFamily="18" charset="0"/>
              </a:rPr>
              <a:t>vie quelque soit l'âge. </a:t>
            </a:r>
          </a:p>
          <a:p>
            <a:pPr algn="just"/>
            <a:endParaRPr lang="fr-FR" sz="3200" dirty="0" smtClean="0">
              <a:latin typeface="Book Antiqua" panose="02040602050305030304" pitchFamily="18" charset="0"/>
            </a:endParaRPr>
          </a:p>
          <a:p>
            <a:pPr algn="just"/>
            <a:endParaRPr lang="fr-FR" sz="3200" dirty="0" smtClean="0">
              <a:latin typeface="Book Antiqua" panose="02040602050305030304" pitchFamily="18" charset="0"/>
            </a:endParaRPr>
          </a:p>
          <a:p>
            <a:pPr algn="just"/>
            <a:endParaRPr lang="fr-FR" sz="3200" dirty="0" smtClean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1673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5863" y="400050"/>
            <a:ext cx="10318749" cy="714375"/>
          </a:xfrm>
        </p:spPr>
        <p:txBody>
          <a:bodyPr>
            <a:normAutofit/>
          </a:bodyPr>
          <a:lstStyle/>
          <a:p>
            <a:r>
              <a:rPr lang="fr-FR" sz="3200" b="1" dirty="0" smtClean="0">
                <a:latin typeface="Book Antiqua" panose="02040602050305030304" pitchFamily="18" charset="0"/>
              </a:rPr>
              <a:t>Implications</a:t>
            </a:r>
            <a:r>
              <a:rPr lang="fr-FR" sz="3200" dirty="0" smtClean="0">
                <a:latin typeface="Book Antiqua" panose="02040602050305030304" pitchFamily="18" charset="0"/>
              </a:rPr>
              <a:t> </a:t>
            </a:r>
            <a:endParaRPr lang="fr-FR" sz="3200" dirty="0">
              <a:latin typeface="Book Antiqua" panose="020406020503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1538" y="1300163"/>
            <a:ext cx="10633074" cy="5043487"/>
          </a:xfrm>
        </p:spPr>
        <p:txBody>
          <a:bodyPr>
            <a:noAutofit/>
          </a:bodyPr>
          <a:lstStyle/>
          <a:p>
            <a:pPr algn="just"/>
            <a:r>
              <a:rPr lang="fr-FR" sz="3200" dirty="0" smtClean="0">
                <a:latin typeface="Book Antiqua" panose="02040602050305030304" pitchFamily="18" charset="0"/>
              </a:rPr>
              <a:t>Les </a:t>
            </a:r>
            <a:r>
              <a:rPr lang="fr-FR" sz="3200" dirty="0">
                <a:latin typeface="Book Antiqua" panose="02040602050305030304" pitchFamily="18" charset="0"/>
              </a:rPr>
              <a:t>inégalités fondées sur le genre portent atteinte à la construction efficace et durable du développement.  </a:t>
            </a:r>
          </a:p>
          <a:p>
            <a:pPr algn="just"/>
            <a:r>
              <a:rPr lang="fr-FR" sz="3200" dirty="0">
                <a:latin typeface="Book Antiqua" panose="02040602050305030304" pitchFamily="18" charset="0"/>
              </a:rPr>
              <a:t>l’importance numérique des femmes traduit bien leur poids potentiel en tant que ressources humaines au niveau national.</a:t>
            </a:r>
          </a:p>
          <a:p>
            <a:pPr algn="just"/>
            <a:r>
              <a:rPr lang="fr-FR" sz="3200" dirty="0">
                <a:latin typeface="Book Antiqua" panose="02040602050305030304" pitchFamily="18" charset="0"/>
              </a:rPr>
              <a:t>Les femmes, au même titre que les hommes, ont la possibilité de développer pleinement toutes leurs </a:t>
            </a:r>
            <a:r>
              <a:rPr lang="fr-FR" sz="3200" dirty="0" smtClean="0">
                <a:latin typeface="Book Antiqua" panose="02040602050305030304" pitchFamily="18" charset="0"/>
              </a:rPr>
              <a:t>capacités et d’influencer </a:t>
            </a:r>
            <a:r>
              <a:rPr lang="fr-FR" sz="3200" dirty="0">
                <a:latin typeface="Book Antiqua" panose="02040602050305030304" pitchFamily="18" charset="0"/>
              </a:rPr>
              <a:t>les processus de </a:t>
            </a:r>
            <a:r>
              <a:rPr lang="fr-FR" sz="3200" dirty="0" smtClean="0">
                <a:latin typeface="Book Antiqua" panose="02040602050305030304" pitchFamily="18" charset="0"/>
              </a:rPr>
              <a:t>décision.</a:t>
            </a:r>
          </a:p>
          <a:p>
            <a:pPr marL="0" indent="0" algn="just">
              <a:buNone/>
            </a:pPr>
            <a:endParaRPr lang="fr-FR" sz="3200" dirty="0">
              <a:latin typeface="Book Antiqua" panose="02040602050305030304" pitchFamily="18" charset="0"/>
            </a:endParaRPr>
          </a:p>
          <a:p>
            <a:pPr marL="0" indent="0" algn="just">
              <a:buNone/>
            </a:pPr>
            <a:endParaRPr lang="fr-FR" sz="32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0037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32765" y="257176"/>
            <a:ext cx="10371848" cy="642938"/>
          </a:xfrm>
        </p:spPr>
        <p:txBody>
          <a:bodyPr>
            <a:normAutofit/>
          </a:bodyPr>
          <a:lstStyle/>
          <a:p>
            <a:r>
              <a:rPr lang="fr-FR" sz="3200" b="1" dirty="0" smtClean="0">
                <a:latin typeface="Book Antiqua" panose="02040602050305030304" pitchFamily="18" charset="0"/>
              </a:rPr>
              <a:t>Recommandations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50627" y="1241945"/>
            <a:ext cx="10753985" cy="5144567"/>
          </a:xfrm>
        </p:spPr>
        <p:txBody>
          <a:bodyPr>
            <a:noAutofit/>
          </a:bodyPr>
          <a:lstStyle/>
          <a:p>
            <a:pPr lvl="0"/>
            <a:r>
              <a:rPr lang="fr-FR" sz="3200" dirty="0">
                <a:latin typeface="Book Antiqua" panose="02040602050305030304" pitchFamily="18" charset="0"/>
              </a:rPr>
              <a:t> </a:t>
            </a:r>
            <a:r>
              <a:rPr lang="fr-FR" sz="3200" dirty="0" smtClean="0">
                <a:latin typeface="Book Antiqua" panose="02040602050305030304" pitchFamily="18" charset="0"/>
              </a:rPr>
              <a:t>Investir dans l’ éducation des jeunes filles et </a:t>
            </a:r>
            <a:r>
              <a:rPr lang="fr-FR" sz="3200" dirty="0" smtClean="0"/>
              <a:t>poursuivre </a:t>
            </a:r>
            <a:r>
              <a:rPr lang="fr-FR" sz="3200" dirty="0">
                <a:latin typeface="Book Antiqua" panose="02040602050305030304" pitchFamily="18" charset="0"/>
              </a:rPr>
              <a:t>les initiatives qui visent </a:t>
            </a:r>
            <a:r>
              <a:rPr lang="fr-FR" sz="3200" dirty="0" smtClean="0">
                <a:latin typeface="Book Antiqua" panose="02040602050305030304" pitchFamily="18" charset="0"/>
              </a:rPr>
              <a:t>leur  </a:t>
            </a:r>
            <a:r>
              <a:rPr lang="fr-FR" sz="3200" dirty="0">
                <a:latin typeface="Book Antiqua" panose="02040602050305030304" pitchFamily="18" charset="0"/>
              </a:rPr>
              <a:t>maintien </a:t>
            </a:r>
            <a:r>
              <a:rPr lang="fr-FR" sz="3200" dirty="0" smtClean="0">
                <a:latin typeface="Book Antiqua" panose="02040602050305030304" pitchFamily="18" charset="0"/>
              </a:rPr>
              <a:t>à l’école.</a:t>
            </a:r>
          </a:p>
          <a:p>
            <a:pPr lvl="0"/>
            <a:r>
              <a:rPr lang="fr-FR" sz="3200" dirty="0" smtClean="0">
                <a:latin typeface="Book Antiqua" panose="02040602050305030304" pitchFamily="18" charset="0"/>
              </a:rPr>
              <a:t>Améliorer l'accès et l’offre des services de planification familiale aux jeunes filles </a:t>
            </a:r>
            <a:endParaRPr lang="fr-FR" sz="3200" dirty="0" smtClean="0">
              <a:latin typeface="Book Antiqua" panose="02040602050305030304" pitchFamily="18" charset="0"/>
            </a:endParaRPr>
          </a:p>
          <a:p>
            <a:pPr lvl="0"/>
            <a:r>
              <a:rPr lang="fr-FR" sz="3200" dirty="0" smtClean="0">
                <a:latin typeface="Book Antiqua" panose="02040602050305030304" pitchFamily="18" charset="0"/>
              </a:rPr>
              <a:t>identifier </a:t>
            </a:r>
            <a:r>
              <a:rPr lang="fr-FR" sz="3200" dirty="0">
                <a:latin typeface="Book Antiqua" panose="02040602050305030304" pitchFamily="18" charset="0"/>
              </a:rPr>
              <a:t>des secteurs productifs qui concentrent le maximum  de femmes et promouvoir leur </a:t>
            </a:r>
            <a:r>
              <a:rPr lang="fr-FR" sz="3200" dirty="0" smtClean="0">
                <a:latin typeface="Book Antiqua" panose="02040602050305030304" pitchFamily="18" charset="0"/>
              </a:rPr>
              <a:t>valorisation</a:t>
            </a:r>
          </a:p>
          <a:p>
            <a:r>
              <a:rPr lang="fr-FR" sz="3200" dirty="0" smtClean="0">
                <a:latin typeface="Book Antiqua" panose="02040602050305030304" pitchFamily="18" charset="0"/>
              </a:rPr>
              <a:t> </a:t>
            </a:r>
            <a:r>
              <a:rPr lang="fr-FR" sz="3200" dirty="0" smtClean="0">
                <a:latin typeface="Book Antiqua" panose="02040602050305030304" pitchFamily="18" charset="0"/>
              </a:rPr>
              <a:t>Renforcer le leadership des femmes et leurs capacités entrepreneuriales pour une croissance inclusive </a:t>
            </a:r>
          </a:p>
          <a:p>
            <a:pPr lvl="0"/>
            <a:endParaRPr lang="fr-FR" sz="3200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206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3331" y="218364"/>
            <a:ext cx="10549269" cy="1062526"/>
          </a:xfrm>
        </p:spPr>
        <p:txBody>
          <a:bodyPr/>
          <a:lstStyle/>
          <a:p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200150" y="785813"/>
            <a:ext cx="10304462" cy="5125409"/>
          </a:xfrm>
        </p:spPr>
        <p:txBody>
          <a:bodyPr>
            <a:normAutofit/>
          </a:bodyPr>
          <a:lstStyle/>
          <a:p>
            <a:r>
              <a:rPr lang="fr-FR" sz="4400" b="1" dirty="0" smtClean="0"/>
              <a:t>Merci de votre attention</a:t>
            </a:r>
            <a:endParaRPr lang="fr-FR" sz="4400" b="1" dirty="0"/>
          </a:p>
        </p:txBody>
      </p:sp>
    </p:spTree>
    <p:extLst>
      <p:ext uri="{BB962C8B-B14F-4D97-AF65-F5344CB8AC3E}">
        <p14:creationId xmlns:p14="http://schemas.microsoft.com/office/powerpoint/2010/main" val="664929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2989" y="624110"/>
            <a:ext cx="10461624" cy="476028"/>
          </a:xfrm>
        </p:spPr>
        <p:txBody>
          <a:bodyPr>
            <a:normAutofit fontScale="90000"/>
          </a:bodyPr>
          <a:lstStyle/>
          <a:p>
            <a:r>
              <a:rPr lang="fr-FR" sz="3200" b="1" u="sng" dirty="0"/>
              <a:t>APERÇU</a:t>
            </a:r>
            <a:endParaRPr lang="fr-F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0075" y="1371599"/>
            <a:ext cx="10904537" cy="5114925"/>
          </a:xfrm>
        </p:spPr>
        <p:txBody>
          <a:bodyPr>
            <a:normAutofit fontScale="92500" lnSpcReduction="20000"/>
          </a:bodyPr>
          <a:lstStyle/>
          <a:p>
            <a:pPr lvl="0" algn="just"/>
            <a:r>
              <a:rPr lang="fr-FR" sz="3200" dirty="0" smtClean="0">
                <a:latin typeface="Book Antiqua" panose="02040602050305030304" pitchFamily="18" charset="0"/>
              </a:rPr>
              <a:t>La </a:t>
            </a:r>
            <a:r>
              <a:rPr lang="fr-FR" sz="3200" dirty="0">
                <a:latin typeface="Book Antiqua" panose="02040602050305030304" pitchFamily="18" charset="0"/>
              </a:rPr>
              <a:t>population du Sénégal est estimée à 13 508 71 habitants dont 50,1% de femmes et 49.9% </a:t>
            </a:r>
            <a:endParaRPr lang="fr-FR" sz="3200" dirty="0">
              <a:latin typeface="Book Antiqua" panose="02040602050305030304" pitchFamily="18" charset="0"/>
            </a:endParaRPr>
          </a:p>
          <a:p>
            <a:pPr lvl="0" algn="just"/>
            <a:r>
              <a:rPr lang="fr-FR" sz="3200" dirty="0" smtClean="0">
                <a:latin typeface="Book Antiqua" panose="02040602050305030304" pitchFamily="18" charset="0"/>
              </a:rPr>
              <a:t>Malgré </a:t>
            </a:r>
            <a:r>
              <a:rPr lang="fr-FR" sz="3200" dirty="0">
                <a:latin typeface="Book Antiqua" panose="02040602050305030304" pitchFamily="18" charset="0"/>
              </a:rPr>
              <a:t>l’importance numérique  des femmes,  </a:t>
            </a:r>
            <a:r>
              <a:rPr lang="fr-FR" sz="3200" dirty="0" smtClean="0">
                <a:latin typeface="Book Antiqua" panose="02040602050305030304" pitchFamily="18" charset="0"/>
              </a:rPr>
              <a:t>leur </a:t>
            </a:r>
            <a:r>
              <a:rPr lang="fr-FR" sz="3200" dirty="0">
                <a:latin typeface="Book Antiqua" panose="02040602050305030304" pitchFamily="18" charset="0"/>
              </a:rPr>
              <a:t>contribution à l’économie  reste  </a:t>
            </a:r>
            <a:r>
              <a:rPr lang="fr-FR" sz="3200" dirty="0" smtClean="0">
                <a:latin typeface="Book Antiqua" panose="02040602050305030304" pitchFamily="18" charset="0"/>
              </a:rPr>
              <a:t>faible </a:t>
            </a:r>
          </a:p>
          <a:p>
            <a:pPr lvl="0" algn="just"/>
            <a:r>
              <a:rPr lang="fr-FR" sz="3200" dirty="0" smtClean="0">
                <a:latin typeface="Book Antiqua" panose="02040602050305030304" pitchFamily="18" charset="0"/>
              </a:rPr>
              <a:t>le </a:t>
            </a:r>
            <a:r>
              <a:rPr lang="fr-FR" sz="3200" dirty="0">
                <a:latin typeface="Book Antiqua" panose="02040602050305030304" pitchFamily="18" charset="0"/>
              </a:rPr>
              <a:t>taux d’activité qui permet de </a:t>
            </a:r>
            <a:r>
              <a:rPr lang="fr-FR" sz="3200" dirty="0" smtClean="0">
                <a:latin typeface="Book Antiqua" panose="02040602050305030304" pitchFamily="18" charset="0"/>
              </a:rPr>
              <a:t>caractériser la </a:t>
            </a:r>
            <a:r>
              <a:rPr lang="fr-FR" sz="3200" dirty="0">
                <a:latin typeface="Book Antiqua" panose="02040602050305030304" pitchFamily="18" charset="0"/>
              </a:rPr>
              <a:t>participation à l’activité économique est </a:t>
            </a:r>
            <a:r>
              <a:rPr lang="fr-FR" sz="3200" dirty="0" smtClean="0">
                <a:latin typeface="Book Antiqua" panose="02040602050305030304" pitchFamily="18" charset="0"/>
              </a:rPr>
              <a:t>de </a:t>
            </a:r>
            <a:r>
              <a:rPr lang="fr-FR" sz="3200" dirty="0">
                <a:latin typeface="Book Antiqua" panose="02040602050305030304" pitchFamily="18" charset="0"/>
              </a:rPr>
              <a:t>33.3% pour les femmes contre 69% pour les hommes </a:t>
            </a:r>
          </a:p>
          <a:p>
            <a:pPr algn="just"/>
            <a:r>
              <a:rPr lang="fr-FR" sz="3200" dirty="0" smtClean="0">
                <a:latin typeface="Book Antiqua" panose="02040602050305030304" pitchFamily="18" charset="0"/>
              </a:rPr>
              <a:t>Le  chômage  touche 40,4 %  de la population des femmes contre    18% de la population masculine</a:t>
            </a:r>
          </a:p>
          <a:p>
            <a:pPr lvl="0" algn="just"/>
            <a:r>
              <a:rPr lang="fr-FR" sz="3200" dirty="0" smtClean="0">
                <a:latin typeface="Book Antiqua" panose="02040602050305030304" pitchFamily="18" charset="0"/>
              </a:rPr>
              <a:t>Les </a:t>
            </a:r>
            <a:r>
              <a:rPr lang="fr-FR" sz="3200" dirty="0">
                <a:latin typeface="Book Antiqua" panose="02040602050305030304" pitchFamily="18" charset="0"/>
              </a:rPr>
              <a:t>femmes ne génèrent pas assez de revenus pour satisfaire leur besoin de consommation </a:t>
            </a:r>
            <a:endParaRPr lang="fr-FR" sz="3200" dirty="0" smtClean="0">
              <a:latin typeface="Book Antiqua" panose="02040602050305030304" pitchFamily="18" charset="0"/>
            </a:endParaRPr>
          </a:p>
          <a:p>
            <a:pPr lvl="0" algn="just"/>
            <a:endParaRPr lang="fr-FR" sz="2400" dirty="0">
              <a:latin typeface="Book Antiqua" panose="02040602050305030304" pitchFamily="18" charset="0"/>
            </a:endParaRPr>
          </a:p>
          <a:p>
            <a:pPr algn="just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9059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05469" y="624110"/>
            <a:ext cx="10399143" cy="590541"/>
          </a:xfrm>
        </p:spPr>
        <p:txBody>
          <a:bodyPr>
            <a:normAutofit fontScale="90000"/>
          </a:bodyPr>
          <a:lstStyle/>
          <a:p>
            <a:r>
              <a:rPr lang="fr-FR" b="1" dirty="0" smtClean="0"/>
              <a:t>Objectifs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209821" y="1501254"/>
            <a:ext cx="10294791" cy="4409968"/>
          </a:xfrm>
        </p:spPr>
        <p:txBody>
          <a:bodyPr>
            <a:normAutofit/>
          </a:bodyPr>
          <a:lstStyle/>
          <a:p>
            <a:r>
              <a:rPr lang="fr-FR" sz="2400" b="1" dirty="0" smtClean="0">
                <a:latin typeface="Century Gothic" panose="020B0502020202020204" pitchFamily="34" charset="0"/>
              </a:rPr>
              <a:t>Montrer </a:t>
            </a:r>
            <a:r>
              <a:rPr lang="fr-FR" sz="2400" b="1" dirty="0" smtClean="0">
                <a:latin typeface="Century Gothic" panose="020B0502020202020204" pitchFamily="34" charset="0"/>
              </a:rPr>
              <a:t>les inégalités entre hommes et femmes  </a:t>
            </a:r>
            <a:r>
              <a:rPr lang="fr-FR" sz="2400" b="1" dirty="0" smtClean="0">
                <a:latin typeface="Century Gothic" panose="020B0502020202020204" pitchFamily="34" charset="0"/>
              </a:rPr>
              <a:t>au </a:t>
            </a:r>
            <a:r>
              <a:rPr lang="fr-FR" sz="2400" b="1" dirty="0">
                <a:latin typeface="Century Gothic" panose="020B0502020202020204" pitchFamily="34" charset="0"/>
              </a:rPr>
              <a:t>cours du cycle de vie </a:t>
            </a:r>
            <a:r>
              <a:rPr lang="fr-FR" sz="2400" b="1" dirty="0" smtClean="0">
                <a:latin typeface="Century Gothic" panose="020B0502020202020204" pitchFamily="34" charset="0"/>
              </a:rPr>
              <a:t>et </a:t>
            </a:r>
            <a:r>
              <a:rPr lang="fr-FR" sz="2400" b="1" dirty="0" smtClean="0">
                <a:latin typeface="Century Gothic" panose="020B0502020202020204" pitchFamily="34" charset="0"/>
              </a:rPr>
              <a:t>leur contribution </a:t>
            </a:r>
            <a:r>
              <a:rPr lang="fr-FR" sz="2400" b="1" dirty="0">
                <a:latin typeface="Century Gothic" panose="020B0502020202020204" pitchFamily="34" charset="0"/>
              </a:rPr>
              <a:t>au dividende </a:t>
            </a:r>
            <a:r>
              <a:rPr lang="fr-FR" sz="2400" b="1" dirty="0" smtClean="0">
                <a:latin typeface="Century Gothic" panose="020B0502020202020204" pitchFamily="34" charset="0"/>
              </a:rPr>
              <a:t>démographique.</a:t>
            </a:r>
          </a:p>
          <a:p>
            <a:endParaRPr lang="fr-FR" sz="2400" b="1" dirty="0" smtClean="0">
              <a:latin typeface="Century Gothic" panose="020B0502020202020204" pitchFamily="34" charset="0"/>
            </a:endParaRPr>
          </a:p>
          <a:p>
            <a:r>
              <a:rPr lang="fr-FR" sz="2400" b="1" dirty="0" smtClean="0">
                <a:latin typeface="Century Gothic" panose="020B0502020202020204" pitchFamily="34" charset="0"/>
              </a:rPr>
              <a:t>Examiner les liens entre la structure de la population (âge et sexe)et le développement </a:t>
            </a:r>
            <a:r>
              <a:rPr lang="fr-FR" sz="2400" b="1" dirty="0" smtClean="0">
                <a:latin typeface="Century Gothic" panose="020B0502020202020204" pitchFamily="34" charset="0"/>
              </a:rPr>
              <a:t>économique</a:t>
            </a:r>
            <a:endParaRPr lang="fr-FR" sz="3000" dirty="0" smtClean="0">
              <a:latin typeface="Book Antiqua" panose="02040602050305030304" pitchFamily="18" charset="0"/>
            </a:endParaRPr>
          </a:p>
          <a:p>
            <a:pPr marL="0" indent="0" algn="just">
              <a:lnSpc>
                <a:spcPct val="90000"/>
              </a:lnSpc>
              <a:buNone/>
            </a:pP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1548161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Méthodologie : Comptes </a:t>
            </a:r>
            <a:r>
              <a:rPr lang="fr-FR" b="1" dirty="0" smtClean="0"/>
              <a:t>des  Transferts Nationaux </a:t>
            </a:r>
            <a:r>
              <a:rPr lang="fr-FR" b="1" dirty="0" smtClean="0"/>
              <a:t> 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fr-FR" sz="2400" b="1" dirty="0" smtClean="0"/>
              <a:t>La méthodologie des NTA </a:t>
            </a:r>
            <a:r>
              <a:rPr lang="fr-FR" sz="2400" dirty="0" smtClean="0"/>
              <a:t> </a:t>
            </a:r>
            <a:r>
              <a:rPr lang="fr-FR" sz="2400" dirty="0"/>
              <a:t>permet de comprendre comment chaque âge ou groupe d’âges (hommes, femmes, jeunes) produisent, consomment, transfèrent et </a:t>
            </a:r>
            <a:r>
              <a:rPr lang="fr-FR" sz="2400" dirty="0" smtClean="0"/>
              <a:t>épargnent </a:t>
            </a:r>
            <a:r>
              <a:rPr lang="fr-FR" sz="2400" dirty="0"/>
              <a:t>les ressources économiques</a:t>
            </a:r>
            <a:r>
              <a:rPr lang="fr-FR" sz="2400" dirty="0" smtClean="0"/>
              <a:t>.</a:t>
            </a:r>
          </a:p>
          <a:p>
            <a:r>
              <a:rPr lang="fr-FR" sz="2400" b="1" dirty="0"/>
              <a:t>L'équation fondamentale des NTA</a:t>
            </a:r>
            <a:endParaRPr lang="en-US" sz="2400" dirty="0"/>
          </a:p>
          <a:p>
            <a:pPr marL="0" indent="0" algn="just">
              <a:buNone/>
            </a:pPr>
            <a:r>
              <a:rPr lang="fr-FR" sz="2400" dirty="0"/>
              <a:t>L'idée de l'équation fondamentale des NTA est que pour un </a:t>
            </a:r>
            <a:r>
              <a:rPr lang="fr-FR" sz="2400" dirty="0" smtClean="0"/>
              <a:t>âge </a:t>
            </a:r>
            <a:r>
              <a:rPr lang="fr-FR" sz="2400" dirty="0"/>
              <a:t>donné, l'ensemble des flux de revenus entrants est égal à l'ensemble des flux de revenus sortants</a:t>
            </a:r>
            <a:endParaRPr lang="fr-FR" sz="2400" b="1" dirty="0"/>
          </a:p>
        </p:txBody>
      </p:sp>
    </p:spTree>
    <p:extLst>
      <p:ext uri="{BB962C8B-B14F-4D97-AF65-F5344CB8AC3E}">
        <p14:creationId xmlns:p14="http://schemas.microsoft.com/office/powerpoint/2010/main" val="7632548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Méthodologie : Comptes des  Transferts Nationaux </a:t>
            </a:r>
            <a:endParaRPr lang="en-US" dirty="0"/>
          </a:p>
        </p:txBody>
      </p:sp>
      <p:pic>
        <p:nvPicPr>
          <p:cNvPr id="19" name="Espace réservé du contenu 18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37211" y="2002971"/>
            <a:ext cx="8891452" cy="4110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13865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41417" y="624110"/>
            <a:ext cx="9963195" cy="1280890"/>
          </a:xfrm>
        </p:spPr>
        <p:txBody>
          <a:bodyPr>
            <a:normAutofit/>
          </a:bodyPr>
          <a:lstStyle/>
          <a:p>
            <a:r>
              <a:rPr lang="fr-FR" b="1" dirty="0"/>
              <a:t>Estimation du </a:t>
            </a:r>
            <a:r>
              <a:rPr lang="fr-FR" b="1" dirty="0" smtClean="0"/>
              <a:t>1</a:t>
            </a:r>
            <a:r>
              <a:rPr lang="fr-FR" b="1" baseline="30000" dirty="0" smtClean="0"/>
              <a:t>er</a:t>
            </a:r>
            <a:r>
              <a:rPr lang="fr-FR" b="1" dirty="0" smtClean="0"/>
              <a:t> dividende démographique</a:t>
            </a:r>
            <a:endParaRPr lang="en-US" b="1" dirty="0"/>
          </a:p>
        </p:txBody>
      </p:sp>
      <p:pic>
        <p:nvPicPr>
          <p:cNvPr id="4" name="Espace réservé du contenu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4277" y="2386904"/>
            <a:ext cx="5405272" cy="327164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909743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57941" y="0"/>
            <a:ext cx="10389327" cy="1457238"/>
          </a:xfrm>
        </p:spPr>
        <p:txBody>
          <a:bodyPr>
            <a:normAutofit/>
          </a:bodyPr>
          <a:lstStyle/>
          <a:p>
            <a:r>
              <a:rPr lang="fr-FR" b="1" dirty="0"/>
              <a:t>Estimation du 1er dividende démographique</a:t>
            </a:r>
            <a:endParaRPr lang="en-US" b="1" dirty="0"/>
          </a:p>
        </p:txBody>
      </p:sp>
      <p:pic>
        <p:nvPicPr>
          <p:cNvPr id="4" name="Espace réservé du contenu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16481" y="2420982"/>
            <a:ext cx="6688182" cy="3605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 flipH="1">
            <a:off x="2412271" y="3535680"/>
            <a:ext cx="121049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dirty="0"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Adapté de Lee and </a:t>
            </a:r>
            <a:r>
              <a:rPr lang="fr-FR" sz="1000" dirty="0" smtClean="0">
                <a:latin typeface="Cambria" panose="020405030504060302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Masson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674876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92924" y="624109"/>
            <a:ext cx="8911687" cy="2685147"/>
          </a:xfrm>
        </p:spPr>
        <p:txBody>
          <a:bodyPr/>
          <a:lstStyle/>
          <a:p>
            <a:r>
              <a:rPr lang="fr-FR" b="1" dirty="0" smtClean="0"/>
              <a:t/>
            </a:r>
            <a:br>
              <a:rPr lang="fr-FR" b="1" dirty="0" smtClean="0"/>
            </a:br>
            <a:r>
              <a:rPr lang="fr-FR" b="1" dirty="0"/>
              <a:t/>
            </a:r>
            <a:br>
              <a:rPr lang="fr-FR" b="1" dirty="0"/>
            </a:br>
            <a:r>
              <a:rPr lang="fr-FR" sz="4800" b="1" dirty="0" smtClean="0"/>
              <a:t>Principaux résultats 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23159457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228600"/>
            <a:ext cx="10475913" cy="1085850"/>
          </a:xfrm>
        </p:spPr>
        <p:txBody>
          <a:bodyPr>
            <a:noAutofit/>
          </a:bodyPr>
          <a:lstStyle/>
          <a:p>
            <a:r>
              <a:rPr lang="fr-FR" sz="3200" b="1" dirty="0" smtClean="0"/>
              <a:t>Profil </a:t>
            </a:r>
            <a:r>
              <a:rPr lang="fr-FR" sz="3200" b="1" dirty="0"/>
              <a:t>agrégé de consommation </a:t>
            </a:r>
            <a:r>
              <a:rPr lang="fr-FR" sz="3200" b="1" dirty="0" smtClean="0"/>
              <a:t>selon </a:t>
            </a:r>
            <a:r>
              <a:rPr lang="fr-FR" sz="3200" b="1" dirty="0"/>
              <a:t>le </a:t>
            </a:r>
            <a:r>
              <a:rPr lang="fr-FR" sz="3200" b="1" dirty="0" smtClean="0"/>
              <a:t>genre - égalité</a:t>
            </a:r>
            <a:endParaRPr lang="fr-FR" sz="3200" dirty="0"/>
          </a:p>
        </p:txBody>
      </p:sp>
      <p:graphicFrame>
        <p:nvGraphicFramePr>
          <p:cNvPr id="4" name="Graphique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0368376"/>
              </p:ext>
            </p:extLst>
          </p:nvPr>
        </p:nvGraphicFramePr>
        <p:xfrm>
          <a:off x="904374" y="1361574"/>
          <a:ext cx="11161713" cy="53292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24812397"/>
      </p:ext>
    </p:extLst>
  </p:cSld>
  <p:clrMapOvr>
    <a:masterClrMapping/>
  </p:clrMapOvr>
</p:sld>
</file>

<file path=ppt/theme/theme1.xml><?xml version="1.0" encoding="utf-8"?>
<a:theme xmlns:a="http://schemas.openxmlformats.org/drawingml/2006/main" name="Bri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Bri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ri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1519</TotalTime>
  <Words>397</Words>
  <Application>Microsoft Office PowerPoint</Application>
  <PresentationFormat>Grand écran</PresentationFormat>
  <Paragraphs>74</Paragraphs>
  <Slides>18</Slides>
  <Notes>0</Notes>
  <HiddenSlides>0</HiddenSlides>
  <MMClips>0</MMClips>
  <ScaleCrop>false</ScaleCrop>
  <HeadingPairs>
    <vt:vector size="8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18</vt:i4>
      </vt:variant>
    </vt:vector>
  </HeadingPairs>
  <TitlesOfParts>
    <vt:vector size="27" baseType="lpstr">
      <vt:lpstr>Arial</vt:lpstr>
      <vt:lpstr>Book Antiqua</vt:lpstr>
      <vt:lpstr>Calibri</vt:lpstr>
      <vt:lpstr>Cambria</vt:lpstr>
      <vt:lpstr>Century Gothic</vt:lpstr>
      <vt:lpstr>Times New Roman</vt:lpstr>
      <vt:lpstr>Wingdings 3</vt:lpstr>
      <vt:lpstr>Brin</vt:lpstr>
      <vt:lpstr>Equation.DSMT4</vt:lpstr>
      <vt:lpstr>Genre et dividende démographique au Sénégal : Approche par les comptes de transferts nationaux</vt:lpstr>
      <vt:lpstr>APERÇU</vt:lpstr>
      <vt:lpstr>Objectifs</vt:lpstr>
      <vt:lpstr>Méthodologie : Comptes des  Transferts Nationaux  </vt:lpstr>
      <vt:lpstr>Méthodologie : Comptes des  Transferts Nationaux </vt:lpstr>
      <vt:lpstr>Estimation du 1er dividende démographique</vt:lpstr>
      <vt:lpstr>Estimation du 1er dividende démographique</vt:lpstr>
      <vt:lpstr>  Principaux résultats </vt:lpstr>
      <vt:lpstr>Profil agrégé de consommation selon le genre - égalité</vt:lpstr>
      <vt:lpstr>Profil agrégé de revenu selon le genre - inégalité</vt:lpstr>
      <vt:lpstr>Profil agrégé d’homme – contribution au surplus</vt:lpstr>
      <vt:lpstr>Profil agrégé de femme – contribution au déficit</vt:lpstr>
      <vt:lpstr>Fenêtre pour un dividende démographique ouvre faiblement pour les femmes sans les revenus des hommes</vt:lpstr>
      <vt:lpstr>Contribution du genre au 1er dividende démographique </vt:lpstr>
      <vt:lpstr>Principales conclusions  </vt:lpstr>
      <vt:lpstr>Implications </vt:lpstr>
      <vt:lpstr>Recommandations </vt:lpstr>
      <vt:lpstr>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Genre et Dividende démographique au Sénégal : Approche par les Comptes de transferts nationaux</dc:title>
  <dc:creator>abidath</dc:creator>
  <cp:lastModifiedBy>Cyber</cp:lastModifiedBy>
  <cp:revision>88</cp:revision>
  <dcterms:created xsi:type="dcterms:W3CDTF">2015-11-29T06:52:40Z</dcterms:created>
  <dcterms:modified xsi:type="dcterms:W3CDTF">2016-06-23T08:06:39Z</dcterms:modified>
</cp:coreProperties>
</file>