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notesSlides/notesSlide3.xml" ContentType="application/vnd.openxmlformats-officedocument.presentationml.notesSlide+xml"/>
  <Override PartName="/ppt/charts/chart26.xml" ContentType="application/vnd.openxmlformats-officedocument.drawingml.chart+xml"/>
  <Override PartName="/ppt/notesSlides/notesSlide4.xml" ContentType="application/vnd.openxmlformats-officedocument.presentationml.notesSlide+xml"/>
  <Override PartName="/ppt/charts/chart27.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64" r:id="rId2"/>
    <p:sldId id="272" r:id="rId3"/>
    <p:sldId id="277" r:id="rId4"/>
    <p:sldId id="282" r:id="rId5"/>
    <p:sldId id="287" r:id="rId6"/>
    <p:sldId id="268" r:id="rId7"/>
    <p:sldId id="273" r:id="rId8"/>
    <p:sldId id="278" r:id="rId9"/>
    <p:sldId id="283" r:id="rId10"/>
    <p:sldId id="299" r:id="rId11"/>
    <p:sldId id="258" r:id="rId12"/>
    <p:sldId id="274" r:id="rId13"/>
    <p:sldId id="279" r:id="rId14"/>
    <p:sldId id="284" r:id="rId15"/>
    <p:sldId id="288" r:id="rId16"/>
    <p:sldId id="270" r:id="rId17"/>
    <p:sldId id="275" r:id="rId18"/>
    <p:sldId id="280" r:id="rId19"/>
    <p:sldId id="285" r:id="rId20"/>
    <p:sldId id="289" r:id="rId21"/>
    <p:sldId id="292" r:id="rId22"/>
    <p:sldId id="293" r:id="rId23"/>
    <p:sldId id="295" r:id="rId24"/>
    <p:sldId id="286" r:id="rId25"/>
    <p:sldId id="298" r:id="rId26"/>
    <p:sldId id="291" r:id="rId27"/>
    <p:sldId id="294" r:id="rId28"/>
    <p:sldId id="296" r:id="rId29"/>
    <p:sldId id="297" r:id="rId30"/>
    <p:sldId id="290" r:id="rId3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9"/>
  </p:normalViewPr>
  <p:slideViewPr>
    <p:cSldViewPr showGuides="1">
      <p:cViewPr varScale="1">
        <p:scale>
          <a:sx n="110" d="100"/>
          <a:sy n="110" d="100"/>
        </p:scale>
        <p:origin x="-510" y="-96"/>
      </p:cViewPr>
      <p:guideLst>
        <p:guide orient="horz" pos="2256"/>
        <p:guide orient="horz" pos="624"/>
        <p:guide orient="horz" pos="3648"/>
        <p:guide orient="horz" pos="4080"/>
        <p:guide orient="horz" pos="960"/>
        <p:guide orient="horz" pos="1440"/>
        <p:guide orient="horz" pos="1392"/>
        <p:guide pos="2880"/>
        <p:guide pos="1152"/>
        <p:guide pos="432"/>
        <p:guide pos="5136"/>
        <p:guide pos="960"/>
        <p:guide pos="3168"/>
        <p:guide pos="374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oleObject" Target="file:///C:\My%20Documents\NT%20ACCOUNTS\ABIJAN%20MEETING\Mozambique\Copy%20of%20c%20and%20yl.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My%20Documents\NT%20ACCOUNTS\BULLETIN\Bulletin5\Support%20ratio%20charts%20from%20Andy.xlsx" TargetMode="Externa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13.xml.rels><?xml version="1.0" encoding="UTF-8" standalone="yes"?>
<Relationships xmlns="http://schemas.openxmlformats.org/package/2006/relationships"><Relationship Id="rId1" Type="http://schemas.openxmlformats.org/officeDocument/2006/relationships/oleObject" Target="file:///C:\My%20Documents\NT%20ACCOUNTS\ABIJAN%20MEETING\South%20Africa\Areachart.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My%20Documents\NT%20ACCOUNTS\ABIJAN%20MEETING\Copy%20of%20Data%20for%20Sidney%20March%201%202013v2.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My%20Documents\NT%20ACCOUNTS\ABIJAN%20MEETING\Data%20for%20Sidney%20Feb%2027%202013.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My%20Documents\NT%20ACCOUNTS\ABIJAN%20MEETING\Copy%20of%20Data%20for%20Sidney%20March%201%202013v2.xls" TargetMode="Externa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9.xml.rels><?xml version="1.0" encoding="UTF-8" standalone="yes"?>
<Relationships xmlns="http://schemas.openxmlformats.org/package/2006/relationships"><Relationship Id="rId1" Type="http://schemas.openxmlformats.org/officeDocument/2006/relationships/oleObject" Target="file:///C:\My%20Documents\NT%20ACCOUNTS\ABIJAN%20MEETING\Copy%20of%20Data%20for%20Sidney%20March%207%202013.xls"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oleObject" Target="file:///C:\My%20Documents\NT%20ACCOUNTS\ABIJAN%20MEETING\Copy%20of%20Data%20for%20Sidney%20March%207%202013.xls"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My%20Documents\NT%20ACCOUNTS\ABIJAN%20MEETING\SidneyrevCopy%20of%20Data%20for%20Sidney%20March%207%202013.xls"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My%20Documents\NT%20ACCOUNTS\ABIJAN%20MEETING\SidneyrevCopy%20of%20Data%20for%20Sidney%20March%207%202013.xls"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My%20Documents\NT%20ACCOUNTS\ABIJAN%20MEETING\SidneyrevCopy%20of%20Data%20for%20Sidney%20March%207%202013.xls"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My%20Documents\NT%20ACCOUNTS\ABIJAN%20MEETING\SidneyrevCopy%20of%20Data%20for%20Sidney%20March%207%202013.xls"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My%20Documents\NT%20ACCOUNTS\ABIJAN%20MEETING\SidneyrevCopy%20of%20Data%20for%20Sidney%20March%207%202013.xls"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My%20Documents\NT%20ACCOUNTS\ABIJAN%20MEETING\Nigeria\TFR_HK.xlsx" TargetMode="External"/></Relationships>
</file>

<file path=ppt/charts/_rels/chart27.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My%20Documents\NT%20ACCOUNTS\ABIJAN%20MEETING\Nigeria\TFR_HK.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My%20Documents\NT%20ACCOUNTS\ABIJAN%20MEETING\Nigeria\TFR_HK.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My%20Documents\NT%20ACCOUNTS\ABIJAN%20MEETING\Nigeria\TFR_HK.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oleObject" Target="file:///C:\My%20Documents\NT%20ACCOUNTS\ABIJAN%20MEETING\Nigeria\TFR_HK.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My%20Documents\NT%20ACCOUNTS\ABIJAN%20MEETING\Copy%20of%20Data%20for%20Sidney%20March%201%202013v2.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My%20Documents\NT%20ACCOUNTS\ABIJAN%20MEETING\Copy%20of%20Data%20for%20Sidney%20March%207%202013.xls"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1" Type="http://schemas.openxmlformats.org/officeDocument/2006/relationships/oleObject" Target="file:///C:\My%20Documents\NT%20ACCOUNTS\ABIJAN%20MEETING\Copy%20of%20Data%20for%20Sidney%20March%201%202013v2.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My%20Documents\NT%20ACCOUNTS\ABIJAN%20MEETING\Copy%20of%20Data%20for%20Sidney%20March%207%2020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US" b="0" dirty="0" smtClean="0"/>
              <a:t>Per capita</a:t>
            </a:r>
            <a:endParaRPr lang="en-US" b="0" dirty="0"/>
          </a:p>
        </c:rich>
      </c:tx>
      <c:layout>
        <c:manualLayout>
          <c:xMode val="edge"/>
          <c:yMode val="edge"/>
          <c:x val="0.51926791277258566"/>
          <c:y val="6.7538126361655779E-2"/>
        </c:manualLayout>
      </c:layout>
      <c:overlay val="0"/>
    </c:title>
    <c:autoTitleDeleted val="0"/>
    <c:plotArea>
      <c:layout>
        <c:manualLayout>
          <c:layoutTarget val="inner"/>
          <c:xMode val="edge"/>
          <c:yMode val="edge"/>
          <c:x val="0.18652132852552308"/>
          <c:y val="0.12430291801760074"/>
          <c:w val="0.77641879461329011"/>
          <c:h val="0.7293498361724392"/>
        </c:manualLayout>
      </c:layout>
      <c:lineChart>
        <c:grouping val="standard"/>
        <c:varyColors val="0"/>
        <c:ser>
          <c:idx val="0"/>
          <c:order val="0"/>
          <c:tx>
            <c:strRef>
              <c:f>Sheet1!$A$2</c:f>
              <c:strCache>
                <c:ptCount val="1"/>
                <c:pt idx="0">
                  <c:v>Consumption</c:v>
                </c:pt>
              </c:strCache>
            </c:strRef>
          </c:tx>
          <c:spPr>
            <a:ln w="38100">
              <a:solidFill>
                <a:srgbClr val="FFC000"/>
              </a:solidFill>
            </a:ln>
          </c:spPr>
          <c:marker>
            <c:symbol val="none"/>
          </c:marker>
          <c:cat>
            <c:strRef>
              <c:f>Sheet1!$B$1:$CN$1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Sheet1!$B$2:$CN$2</c:f>
              <c:numCache>
                <c:formatCode>#,##0</c:formatCode>
                <c:ptCount val="91"/>
                <c:pt idx="0">
                  <c:v>28140.999340482802</c:v>
                </c:pt>
                <c:pt idx="1">
                  <c:v>28076.670946516202</c:v>
                </c:pt>
                <c:pt idx="2">
                  <c:v>29605.5392138897</c:v>
                </c:pt>
                <c:pt idx="3">
                  <c:v>31134.407481263297</c:v>
                </c:pt>
                <c:pt idx="4">
                  <c:v>32682.5111998715</c:v>
                </c:pt>
                <c:pt idx="5">
                  <c:v>35018.894564035996</c:v>
                </c:pt>
                <c:pt idx="6">
                  <c:v>39654.779773551207</c:v>
                </c:pt>
                <c:pt idx="7">
                  <c:v>42522.950950681407</c:v>
                </c:pt>
                <c:pt idx="8">
                  <c:v>44642.888286822294</c:v>
                </c:pt>
                <c:pt idx="9">
                  <c:v>45750.539507019603</c:v>
                </c:pt>
                <c:pt idx="10">
                  <c:v>49058.833227694398</c:v>
                </c:pt>
                <c:pt idx="11">
                  <c:v>50273.782328729503</c:v>
                </c:pt>
                <c:pt idx="12">
                  <c:v>53358.785077074805</c:v>
                </c:pt>
                <c:pt idx="13">
                  <c:v>55566.081322112004</c:v>
                </c:pt>
                <c:pt idx="14">
                  <c:v>59665.982072540697</c:v>
                </c:pt>
                <c:pt idx="15">
                  <c:v>63101.767626255001</c:v>
                </c:pt>
                <c:pt idx="16">
                  <c:v>65148.028732993997</c:v>
                </c:pt>
                <c:pt idx="17">
                  <c:v>70470.730590362509</c:v>
                </c:pt>
                <c:pt idx="18">
                  <c:v>70752.988715537591</c:v>
                </c:pt>
                <c:pt idx="19">
                  <c:v>72166.527616115709</c:v>
                </c:pt>
                <c:pt idx="20">
                  <c:v>75384.487142603699</c:v>
                </c:pt>
                <c:pt idx="21">
                  <c:v>73525.475661669407</c:v>
                </c:pt>
                <c:pt idx="22">
                  <c:v>77407.254504771699</c:v>
                </c:pt>
                <c:pt idx="23">
                  <c:v>78499.250522888004</c:v>
                </c:pt>
                <c:pt idx="24">
                  <c:v>82623.4448947825</c:v>
                </c:pt>
                <c:pt idx="25">
                  <c:v>84310.090952684099</c:v>
                </c:pt>
                <c:pt idx="26">
                  <c:v>82337.269511866994</c:v>
                </c:pt>
                <c:pt idx="27">
                  <c:v>84165.961329857309</c:v>
                </c:pt>
                <c:pt idx="28">
                  <c:v>86089.710447695295</c:v>
                </c:pt>
                <c:pt idx="29">
                  <c:v>85063.995459675105</c:v>
                </c:pt>
                <c:pt idx="30">
                  <c:v>84939.043543399093</c:v>
                </c:pt>
                <c:pt idx="31">
                  <c:v>84730.699404954998</c:v>
                </c:pt>
                <c:pt idx="32">
                  <c:v>85310.4067238844</c:v>
                </c:pt>
                <c:pt idx="33">
                  <c:v>83217.91997576</c:v>
                </c:pt>
                <c:pt idx="34">
                  <c:v>83693.438642851688</c:v>
                </c:pt>
                <c:pt idx="35">
                  <c:v>85550.3610421177</c:v>
                </c:pt>
                <c:pt idx="36">
                  <c:v>85173.765806798096</c:v>
                </c:pt>
                <c:pt idx="37">
                  <c:v>87460.873513999191</c:v>
                </c:pt>
                <c:pt idx="38">
                  <c:v>87605.899692287101</c:v>
                </c:pt>
                <c:pt idx="39">
                  <c:v>88419.447772820102</c:v>
                </c:pt>
                <c:pt idx="40">
                  <c:v>88403.535802189494</c:v>
                </c:pt>
                <c:pt idx="41">
                  <c:v>87016.724922246998</c:v>
                </c:pt>
                <c:pt idx="42">
                  <c:v>85549.645942471296</c:v>
                </c:pt>
                <c:pt idx="43">
                  <c:v>84216.2926251069</c:v>
                </c:pt>
                <c:pt idx="44">
                  <c:v>81248.645564983992</c:v>
                </c:pt>
                <c:pt idx="45">
                  <c:v>81535.941588180605</c:v>
                </c:pt>
                <c:pt idx="46">
                  <c:v>81155.938318423592</c:v>
                </c:pt>
                <c:pt idx="47">
                  <c:v>84024.344392568397</c:v>
                </c:pt>
                <c:pt idx="48">
                  <c:v>83625.444392887803</c:v>
                </c:pt>
                <c:pt idx="49">
                  <c:v>84240.118596479588</c:v>
                </c:pt>
                <c:pt idx="50">
                  <c:v>84747.81806666289</c:v>
                </c:pt>
                <c:pt idx="51">
                  <c:v>84807.256258757508</c:v>
                </c:pt>
                <c:pt idx="52">
                  <c:v>85504.480443193606</c:v>
                </c:pt>
                <c:pt idx="53">
                  <c:v>85014.974586174096</c:v>
                </c:pt>
                <c:pt idx="54">
                  <c:v>84781.879261458496</c:v>
                </c:pt>
                <c:pt idx="55">
                  <c:v>85044.638603315398</c:v>
                </c:pt>
                <c:pt idx="56">
                  <c:v>83376.895616063295</c:v>
                </c:pt>
                <c:pt idx="57">
                  <c:v>83786.82480776911</c:v>
                </c:pt>
                <c:pt idx="58">
                  <c:v>84094.585033463896</c:v>
                </c:pt>
                <c:pt idx="59">
                  <c:v>85299.7276092635</c:v>
                </c:pt>
                <c:pt idx="60">
                  <c:v>86153.179066914003</c:v>
                </c:pt>
                <c:pt idx="61">
                  <c:v>88073.468789294711</c:v>
                </c:pt>
                <c:pt idx="62">
                  <c:v>86020.817792822796</c:v>
                </c:pt>
                <c:pt idx="63">
                  <c:v>85899.4899232264</c:v>
                </c:pt>
                <c:pt idx="64">
                  <c:v>88726.160886504804</c:v>
                </c:pt>
                <c:pt idx="65">
                  <c:v>89691.9006805471</c:v>
                </c:pt>
                <c:pt idx="66">
                  <c:v>89003.89418724351</c:v>
                </c:pt>
                <c:pt idx="67">
                  <c:v>90309.300150921408</c:v>
                </c:pt>
                <c:pt idx="68">
                  <c:v>90365.309627124996</c:v>
                </c:pt>
                <c:pt idx="69">
                  <c:v>91432.324135677205</c:v>
                </c:pt>
                <c:pt idx="70">
                  <c:v>91553.219312827598</c:v>
                </c:pt>
                <c:pt idx="71">
                  <c:v>90589.726969648997</c:v>
                </c:pt>
                <c:pt idx="72">
                  <c:v>91244.487196793707</c:v>
                </c:pt>
                <c:pt idx="73">
                  <c:v>91686.601943273097</c:v>
                </c:pt>
                <c:pt idx="74">
                  <c:v>90988.605034345994</c:v>
                </c:pt>
                <c:pt idx="75">
                  <c:v>90771.287735207603</c:v>
                </c:pt>
                <c:pt idx="76">
                  <c:v>91498.70077809089</c:v>
                </c:pt>
                <c:pt idx="77">
                  <c:v>97659.852459225891</c:v>
                </c:pt>
                <c:pt idx="78">
                  <c:v>97997.898898090192</c:v>
                </c:pt>
                <c:pt idx="79">
                  <c:v>96752.747829638305</c:v>
                </c:pt>
                <c:pt idx="80">
                  <c:v>99431.378697619308</c:v>
                </c:pt>
                <c:pt idx="81">
                  <c:v>98216.440463199891</c:v>
                </c:pt>
                <c:pt idx="82">
                  <c:v>96361.946327361889</c:v>
                </c:pt>
                <c:pt idx="83">
                  <c:v>93379.071132939294</c:v>
                </c:pt>
                <c:pt idx="84">
                  <c:v>92694.60796379199</c:v>
                </c:pt>
                <c:pt idx="85">
                  <c:v>89406.511183723487</c:v>
                </c:pt>
                <c:pt idx="86">
                  <c:v>86623.263244972011</c:v>
                </c:pt>
                <c:pt idx="87">
                  <c:v>84575.197080084996</c:v>
                </c:pt>
                <c:pt idx="88">
                  <c:v>82527.130915198097</c:v>
                </c:pt>
                <c:pt idx="89">
                  <c:v>81133.064645536797</c:v>
                </c:pt>
                <c:pt idx="90">
                  <c:v>78430.998585424095</c:v>
                </c:pt>
              </c:numCache>
            </c:numRef>
          </c:val>
          <c:smooth val="0"/>
        </c:ser>
        <c:ser>
          <c:idx val="1"/>
          <c:order val="1"/>
          <c:tx>
            <c:strRef>
              <c:f>Sheet1!$A$3</c:f>
              <c:strCache>
                <c:ptCount val="1"/>
                <c:pt idx="0">
                  <c:v>Labor income</c:v>
                </c:pt>
              </c:strCache>
            </c:strRef>
          </c:tx>
          <c:spPr>
            <a:ln w="38100">
              <a:solidFill>
                <a:srgbClr val="00B050"/>
              </a:solidFill>
            </a:ln>
          </c:spPr>
          <c:marker>
            <c:symbol val="none"/>
          </c:marker>
          <c:cat>
            <c:strRef>
              <c:f>Sheet1!$B$1:$CN$1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Sheet1!$B$3:$CN$3</c:f>
              <c:numCache>
                <c:formatCode>#,##0</c:formatCode>
                <c:ptCount val="91"/>
                <c:pt idx="0">
                  <c:v>0</c:v>
                </c:pt>
                <c:pt idx="1">
                  <c:v>0</c:v>
                </c:pt>
                <c:pt idx="2">
                  <c:v>2.1962020253930601</c:v>
                </c:pt>
                <c:pt idx="3">
                  <c:v>7.6684021030145795</c:v>
                </c:pt>
                <c:pt idx="4">
                  <c:v>10.2438458760211</c:v>
                </c:pt>
                <c:pt idx="5">
                  <c:v>14.2671287567193</c:v>
                </c:pt>
                <c:pt idx="6">
                  <c:v>30.1108317989606</c:v>
                </c:pt>
                <c:pt idx="7">
                  <c:v>48.876674292380599</c:v>
                </c:pt>
                <c:pt idx="8">
                  <c:v>85.782366487810691</c:v>
                </c:pt>
                <c:pt idx="9">
                  <c:v>103.383255382748</c:v>
                </c:pt>
                <c:pt idx="10">
                  <c:v>137.22665295404002</c:v>
                </c:pt>
                <c:pt idx="11">
                  <c:v>145.35370297066299</c:v>
                </c:pt>
                <c:pt idx="12">
                  <c:v>201.690301826991</c:v>
                </c:pt>
                <c:pt idx="13">
                  <c:v>253.18538516652501</c:v>
                </c:pt>
                <c:pt idx="14">
                  <c:v>380.829830914887</c:v>
                </c:pt>
                <c:pt idx="15">
                  <c:v>683.9395866727109</c:v>
                </c:pt>
                <c:pt idx="16">
                  <c:v>915.62978640225901</c:v>
                </c:pt>
                <c:pt idx="17">
                  <c:v>1683.6352129244099</c:v>
                </c:pt>
                <c:pt idx="18">
                  <c:v>2804.9047114013001</c:v>
                </c:pt>
                <c:pt idx="19">
                  <c:v>4912.8677130021397</c:v>
                </c:pt>
                <c:pt idx="20">
                  <c:v>6863.6838938365199</c:v>
                </c:pt>
                <c:pt idx="21">
                  <c:v>10343.612004070001</c:v>
                </c:pt>
                <c:pt idx="22">
                  <c:v>14008.190888952</c:v>
                </c:pt>
                <c:pt idx="23">
                  <c:v>18492.096633094799</c:v>
                </c:pt>
                <c:pt idx="24">
                  <c:v>24485.552508414901</c:v>
                </c:pt>
                <c:pt idx="25">
                  <c:v>31400.462784726602</c:v>
                </c:pt>
                <c:pt idx="26">
                  <c:v>39151.554026179598</c:v>
                </c:pt>
                <c:pt idx="27">
                  <c:v>45080.640938361103</c:v>
                </c:pt>
                <c:pt idx="28">
                  <c:v>53362.479216711901</c:v>
                </c:pt>
                <c:pt idx="29">
                  <c:v>64083.858055261597</c:v>
                </c:pt>
                <c:pt idx="30">
                  <c:v>71490.754902289191</c:v>
                </c:pt>
                <c:pt idx="31">
                  <c:v>83088.670508369003</c:v>
                </c:pt>
                <c:pt idx="32">
                  <c:v>88237.324151620502</c:v>
                </c:pt>
                <c:pt idx="33">
                  <c:v>93985.297637135998</c:v>
                </c:pt>
                <c:pt idx="34">
                  <c:v>101275.775368487</c:v>
                </c:pt>
                <c:pt idx="35">
                  <c:v>106114.156174077</c:v>
                </c:pt>
                <c:pt idx="36">
                  <c:v>113324.122596471</c:v>
                </c:pt>
                <c:pt idx="37">
                  <c:v>117408.880161689</c:v>
                </c:pt>
                <c:pt idx="38">
                  <c:v>118046.478439749</c:v>
                </c:pt>
                <c:pt idx="39">
                  <c:v>125110.962580451</c:v>
                </c:pt>
                <c:pt idx="40">
                  <c:v>133684.73409469501</c:v>
                </c:pt>
                <c:pt idx="41">
                  <c:v>143845.475991516</c:v>
                </c:pt>
                <c:pt idx="42">
                  <c:v>146399.276220461</c:v>
                </c:pt>
                <c:pt idx="43">
                  <c:v>149984.365103005</c:v>
                </c:pt>
                <c:pt idx="44">
                  <c:v>156565.31301920299</c:v>
                </c:pt>
                <c:pt idx="45">
                  <c:v>157831.199064179</c:v>
                </c:pt>
                <c:pt idx="46">
                  <c:v>162527.89375152098</c:v>
                </c:pt>
                <c:pt idx="47">
                  <c:v>156026.21112389298</c:v>
                </c:pt>
                <c:pt idx="48">
                  <c:v>151400.52067759601</c:v>
                </c:pt>
                <c:pt idx="49">
                  <c:v>155629.57137917899</c:v>
                </c:pt>
                <c:pt idx="50">
                  <c:v>150867.05453972699</c:v>
                </c:pt>
                <c:pt idx="51">
                  <c:v>153163.11163602301</c:v>
                </c:pt>
                <c:pt idx="52">
                  <c:v>150615.02004232601</c:v>
                </c:pt>
                <c:pt idx="53">
                  <c:v>148120.64839953199</c:v>
                </c:pt>
                <c:pt idx="54">
                  <c:v>153246.23033576302</c:v>
                </c:pt>
                <c:pt idx="55">
                  <c:v>153889.30689008097</c:v>
                </c:pt>
                <c:pt idx="56">
                  <c:v>150792.11509933701</c:v>
                </c:pt>
                <c:pt idx="57">
                  <c:v>142494.67055178099</c:v>
                </c:pt>
                <c:pt idx="58">
                  <c:v>131679.854797851</c:v>
                </c:pt>
                <c:pt idx="59">
                  <c:v>123021.75767423799</c:v>
                </c:pt>
                <c:pt idx="60">
                  <c:v>107982.33642845901</c:v>
                </c:pt>
                <c:pt idx="61">
                  <c:v>95621.381601338595</c:v>
                </c:pt>
                <c:pt idx="62">
                  <c:v>84671.100284625209</c:v>
                </c:pt>
                <c:pt idx="63">
                  <c:v>70573.627696892494</c:v>
                </c:pt>
                <c:pt idx="64">
                  <c:v>74208.463227795903</c:v>
                </c:pt>
                <c:pt idx="65">
                  <c:v>66906.670166526892</c:v>
                </c:pt>
                <c:pt idx="66">
                  <c:v>63474.849639649503</c:v>
                </c:pt>
                <c:pt idx="67">
                  <c:v>61981.121304963097</c:v>
                </c:pt>
                <c:pt idx="68">
                  <c:v>61601.2668387386</c:v>
                </c:pt>
                <c:pt idx="69">
                  <c:v>57882.6796615973</c:v>
                </c:pt>
                <c:pt idx="70">
                  <c:v>56264.632477531406</c:v>
                </c:pt>
                <c:pt idx="71">
                  <c:v>50054.683808768103</c:v>
                </c:pt>
                <c:pt idx="72">
                  <c:v>47382.460994045694</c:v>
                </c:pt>
                <c:pt idx="73">
                  <c:v>47508.230124120098</c:v>
                </c:pt>
                <c:pt idx="74">
                  <c:v>47518.440563627599</c:v>
                </c:pt>
                <c:pt idx="75">
                  <c:v>41647.681381465394</c:v>
                </c:pt>
                <c:pt idx="76">
                  <c:v>46295.802671938203</c:v>
                </c:pt>
                <c:pt idx="77">
                  <c:v>43671.842769373099</c:v>
                </c:pt>
                <c:pt idx="78">
                  <c:v>37312.9291718397</c:v>
                </c:pt>
                <c:pt idx="79">
                  <c:v>35604.4589897677</c:v>
                </c:pt>
                <c:pt idx="80">
                  <c:v>29178.323209240298</c:v>
                </c:pt>
                <c:pt idx="81">
                  <c:v>22865.262463467501</c:v>
                </c:pt>
                <c:pt idx="82">
                  <c:v>22366.458511891</c:v>
                </c:pt>
                <c:pt idx="83">
                  <c:v>10429.535084474501</c:v>
                </c:pt>
                <c:pt idx="84">
                  <c:v>6227.62270270524</c:v>
                </c:pt>
                <c:pt idx="85">
                  <c:v>4876.0541133520001</c:v>
                </c:pt>
                <c:pt idx="86">
                  <c:v>3332.6476967462399</c:v>
                </c:pt>
                <c:pt idx="87">
                  <c:v>3569.2722482938902</c:v>
                </c:pt>
                <c:pt idx="88">
                  <c:v>2840.0708021761398</c:v>
                </c:pt>
                <c:pt idx="89">
                  <c:v>795.37133320358805</c:v>
                </c:pt>
                <c:pt idx="90">
                  <c:v>756.68644728812205</c:v>
                </c:pt>
              </c:numCache>
            </c:numRef>
          </c:val>
          <c:smooth val="0"/>
        </c:ser>
        <c:dLbls>
          <c:showLegendKey val="0"/>
          <c:showVal val="0"/>
          <c:showCatName val="0"/>
          <c:showSerName val="0"/>
          <c:showPercent val="0"/>
          <c:showBubbleSize val="0"/>
        </c:dLbls>
        <c:marker val="1"/>
        <c:smooth val="0"/>
        <c:axId val="175634304"/>
        <c:axId val="175780608"/>
      </c:lineChart>
      <c:catAx>
        <c:axId val="175634304"/>
        <c:scaling>
          <c:orientation val="minMax"/>
        </c:scaling>
        <c:delete val="0"/>
        <c:axPos val="b"/>
        <c:title>
          <c:tx>
            <c:rich>
              <a:bodyPr/>
              <a:lstStyle/>
              <a:p>
                <a:pPr>
                  <a:defRPr b="0"/>
                </a:pPr>
                <a:r>
                  <a:rPr lang="en-US" b="0"/>
                  <a:t>Age</a:t>
                </a:r>
              </a:p>
            </c:rich>
          </c:tx>
          <c:layout/>
          <c:overlay val="0"/>
        </c:title>
        <c:numFmt formatCode="m/d/yyyy" sourceLinked="1"/>
        <c:majorTickMark val="out"/>
        <c:minorTickMark val="none"/>
        <c:tickLblPos val="nextTo"/>
        <c:crossAx val="175780608"/>
        <c:crosses val="autoZero"/>
        <c:auto val="1"/>
        <c:lblAlgn val="ctr"/>
        <c:lblOffset val="100"/>
        <c:tickLblSkip val="10"/>
        <c:tickMarkSkip val="5"/>
        <c:noMultiLvlLbl val="0"/>
      </c:catAx>
      <c:valAx>
        <c:axId val="175780608"/>
        <c:scaling>
          <c:orientation val="minMax"/>
        </c:scaling>
        <c:delete val="0"/>
        <c:axPos val="l"/>
        <c:title>
          <c:tx>
            <c:rich>
              <a:bodyPr rot="-5400000" vert="horz"/>
              <a:lstStyle/>
              <a:p>
                <a:pPr>
                  <a:defRPr b="0"/>
                </a:pPr>
                <a:r>
                  <a:rPr lang="en-US" b="0" dirty="0" smtClean="0"/>
                  <a:t>Naira</a:t>
                </a:r>
                <a:endParaRPr lang="en-US" b="0" dirty="0"/>
              </a:p>
            </c:rich>
          </c:tx>
          <c:layout/>
          <c:overlay val="0"/>
        </c:title>
        <c:numFmt formatCode="#,##0" sourceLinked="1"/>
        <c:majorTickMark val="out"/>
        <c:minorTickMark val="none"/>
        <c:tickLblPos val="nextTo"/>
        <c:crossAx val="175634304"/>
        <c:crosses val="autoZero"/>
        <c:crossBetween val="between"/>
      </c:valAx>
    </c:plotArea>
    <c:plotVisOnly val="1"/>
    <c:dispBlanksAs val="zero"/>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0"/>
            </a:pPr>
            <a:r>
              <a:rPr lang="en-US" sz="1800" b="0" dirty="0" smtClean="0"/>
              <a:t>Aggregate</a:t>
            </a:r>
            <a:endParaRPr lang="en-US" sz="1800" b="0" dirty="0"/>
          </a:p>
        </c:rich>
      </c:tx>
      <c:layout>
        <c:manualLayout>
          <c:xMode val="edge"/>
          <c:yMode val="edge"/>
          <c:x val="0.43531152647975085"/>
          <c:y val="2.7027027027027029E-2"/>
        </c:manualLayout>
      </c:layout>
      <c:overlay val="0"/>
    </c:title>
    <c:autoTitleDeleted val="0"/>
    <c:plotArea>
      <c:layout>
        <c:manualLayout>
          <c:layoutTarget val="inner"/>
          <c:xMode val="edge"/>
          <c:yMode val="edge"/>
          <c:x val="0.14018176466259474"/>
          <c:y val="5.3502340923600768E-2"/>
          <c:w val="0.80333075772070561"/>
          <c:h val="0.81029633964673331"/>
        </c:manualLayout>
      </c:layout>
      <c:areaChart>
        <c:grouping val="standard"/>
        <c:varyColors val="0"/>
        <c:ser>
          <c:idx val="0"/>
          <c:order val="0"/>
          <c:tx>
            <c:strRef>
              <c:f>Sheet1!$A$4</c:f>
              <c:strCache>
                <c:ptCount val="1"/>
                <c:pt idx="0">
                  <c:v>Consumption</c:v>
                </c:pt>
              </c:strCache>
            </c:strRef>
          </c:tx>
          <c:spPr>
            <a:solidFill>
              <a:srgbClr val="FFC000"/>
            </a:solidFill>
            <a:ln>
              <a:noFill/>
            </a:ln>
          </c:spPr>
          <c:cat>
            <c:strRef>
              <c:f>Sheet1!$B$3:$CN$3</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Sheet1!$B$4:$CN$4</c:f>
              <c:numCache>
                <c:formatCode>General</c:formatCode>
                <c:ptCount val="91"/>
                <c:pt idx="0">
                  <c:v>4.1706734162259975</c:v>
                </c:pt>
                <c:pt idx="1">
                  <c:v>4.2567592944743806</c:v>
                </c:pt>
                <c:pt idx="2">
                  <c:v>4.3206981620720653</c:v>
                </c:pt>
                <c:pt idx="3">
                  <c:v>4.4894307895458008</c:v>
                </c:pt>
                <c:pt idx="4">
                  <c:v>4.4678237300409025</c:v>
                </c:pt>
                <c:pt idx="5">
                  <c:v>4.6827176791035683</c:v>
                </c:pt>
                <c:pt idx="6">
                  <c:v>5.0558505646883569</c:v>
                </c:pt>
                <c:pt idx="7">
                  <c:v>5.3430574728151869</c:v>
                </c:pt>
                <c:pt idx="8">
                  <c:v>5.4252684874156891</c:v>
                </c:pt>
                <c:pt idx="9">
                  <c:v>5.5000763809332192</c:v>
                </c:pt>
                <c:pt idx="10">
                  <c:v>5.5687986455297045</c:v>
                </c:pt>
                <c:pt idx="11">
                  <c:v>5.6723326312513889</c:v>
                </c:pt>
                <c:pt idx="12">
                  <c:v>5.8502895162758461</c:v>
                </c:pt>
                <c:pt idx="13">
                  <c:v>6.018558243020161</c:v>
                </c:pt>
                <c:pt idx="14">
                  <c:v>6.1807996329594852</c:v>
                </c:pt>
                <c:pt idx="15">
                  <c:v>6.3896725696724079</c:v>
                </c:pt>
                <c:pt idx="16">
                  <c:v>6.5288391239012498</c:v>
                </c:pt>
                <c:pt idx="17">
                  <c:v>6.6778210013192503</c:v>
                </c:pt>
                <c:pt idx="18">
                  <c:v>6.7422917282850987</c:v>
                </c:pt>
                <c:pt idx="19">
                  <c:v>6.7838067852907749</c:v>
                </c:pt>
                <c:pt idx="20">
                  <c:v>6.8737799307852807</c:v>
                </c:pt>
                <c:pt idx="21">
                  <c:v>6.9326121338591919</c:v>
                </c:pt>
                <c:pt idx="22">
                  <c:v>6.8058917345534464</c:v>
                </c:pt>
                <c:pt idx="23">
                  <c:v>6.7178576698770982</c:v>
                </c:pt>
                <c:pt idx="24">
                  <c:v>6.5089625970712506</c:v>
                </c:pt>
                <c:pt idx="25">
                  <c:v>6.3923627924631266</c:v>
                </c:pt>
                <c:pt idx="26">
                  <c:v>6.1942256124518584</c:v>
                </c:pt>
                <c:pt idx="27">
                  <c:v>5.9028323033594807</c:v>
                </c:pt>
                <c:pt idx="28">
                  <c:v>5.5460970004231038</c:v>
                </c:pt>
                <c:pt idx="29">
                  <c:v>5.2627231177731018</c:v>
                </c:pt>
                <c:pt idx="30">
                  <c:v>4.9635584888192161</c:v>
                </c:pt>
                <c:pt idx="31">
                  <c:v>4.6451303653850982</c:v>
                </c:pt>
                <c:pt idx="32">
                  <c:v>4.3227485354908683</c:v>
                </c:pt>
                <c:pt idx="33">
                  <c:v>4.0910776497008889</c:v>
                </c:pt>
                <c:pt idx="34">
                  <c:v>3.8212818755762772</c:v>
                </c:pt>
                <c:pt idx="35">
                  <c:v>3.5673120376387821</c:v>
                </c:pt>
                <c:pt idx="36">
                  <c:v>3.3425641058784574</c:v>
                </c:pt>
                <c:pt idx="37">
                  <c:v>3.1774649860666777</c:v>
                </c:pt>
                <c:pt idx="38">
                  <c:v>2.9641457160299409</c:v>
                </c:pt>
                <c:pt idx="39">
                  <c:v>2.8032675063613817</c:v>
                </c:pt>
                <c:pt idx="40">
                  <c:v>2.6458012060539726</c:v>
                </c:pt>
                <c:pt idx="41">
                  <c:v>2.5461394909962407</c:v>
                </c:pt>
                <c:pt idx="42">
                  <c:v>2.4475957865684062</c:v>
                </c:pt>
                <c:pt idx="43">
                  <c:v>2.3208818187612548</c:v>
                </c:pt>
                <c:pt idx="44">
                  <c:v>2.2258415218775864</c:v>
                </c:pt>
                <c:pt idx="45">
                  <c:v>2.1033502704534497</c:v>
                </c:pt>
                <c:pt idx="46">
                  <c:v>1.9847268734733055</c:v>
                </c:pt>
                <c:pt idx="47">
                  <c:v>1.8974788141840577</c:v>
                </c:pt>
                <c:pt idx="48">
                  <c:v>1.7641956217744221</c:v>
                </c:pt>
                <c:pt idx="49">
                  <c:v>1.7104523785976595</c:v>
                </c:pt>
                <c:pt idx="50">
                  <c:v>1.6318661561441918</c:v>
                </c:pt>
                <c:pt idx="51">
                  <c:v>1.5787653893330946</c:v>
                </c:pt>
                <c:pt idx="52">
                  <c:v>1.505171251470935</c:v>
                </c:pt>
                <c:pt idx="53">
                  <c:v>1.4080415343949009</c:v>
                </c:pt>
                <c:pt idx="54">
                  <c:v>1.3383777690950855</c:v>
                </c:pt>
                <c:pt idx="55">
                  <c:v>1.2573194697548278</c:v>
                </c:pt>
                <c:pt idx="56">
                  <c:v>1.1923382376464358</c:v>
                </c:pt>
                <c:pt idx="57">
                  <c:v>1.1323459057589129</c:v>
                </c:pt>
                <c:pt idx="58">
                  <c:v>1.0587416087625805</c:v>
                </c:pt>
                <c:pt idx="59">
                  <c:v>0.98747247557816453</c:v>
                </c:pt>
                <c:pt idx="60">
                  <c:v>0.95395656185744282</c:v>
                </c:pt>
                <c:pt idx="61">
                  <c:v>0.89702739455142244</c:v>
                </c:pt>
                <c:pt idx="62">
                  <c:v>0.82390890721394183</c:v>
                </c:pt>
                <c:pt idx="63">
                  <c:v>0.7736371670794201</c:v>
                </c:pt>
                <c:pt idx="64">
                  <c:v>0.72220924641591611</c:v>
                </c:pt>
                <c:pt idx="65">
                  <c:v>0.7057137225609259</c:v>
                </c:pt>
                <c:pt idx="66">
                  <c:v>0.66542481235130979</c:v>
                </c:pt>
                <c:pt idx="67">
                  <c:v>0.61723147909804088</c:v>
                </c:pt>
                <c:pt idx="68">
                  <c:v>0.57131754476980823</c:v>
                </c:pt>
                <c:pt idx="69">
                  <c:v>0.51902012539954501</c:v>
                </c:pt>
                <c:pt idx="70">
                  <c:v>0.47293921142439743</c:v>
                </c:pt>
                <c:pt idx="71">
                  <c:v>0.41970117486973701</c:v>
                </c:pt>
                <c:pt idx="72">
                  <c:v>0.38685528956832393</c:v>
                </c:pt>
                <c:pt idx="73">
                  <c:v>0.35288709461327256</c:v>
                </c:pt>
                <c:pt idx="74">
                  <c:v>0.3134842265270229</c:v>
                </c:pt>
                <c:pt idx="75">
                  <c:v>0.29134789091200686</c:v>
                </c:pt>
                <c:pt idx="76">
                  <c:v>0.24767257167498527</c:v>
                </c:pt>
                <c:pt idx="77">
                  <c:v>0.2220378281960956</c:v>
                </c:pt>
                <c:pt idx="78">
                  <c:v>0.19106906061399279</c:v>
                </c:pt>
                <c:pt idx="79">
                  <c:v>0.16351411914817315</c:v>
                </c:pt>
                <c:pt idx="80">
                  <c:v>0.16495703784556739</c:v>
                </c:pt>
                <c:pt idx="81">
                  <c:v>0.14266636069995123</c:v>
                </c:pt>
                <c:pt idx="82">
                  <c:v>0.12227396118388441</c:v>
                </c:pt>
                <c:pt idx="83">
                  <c:v>0.10031228314427396</c:v>
                </c:pt>
                <c:pt idx="84">
                  <c:v>8.2320465539450563E-2</c:v>
                </c:pt>
                <c:pt idx="85">
                  <c:v>7.0015392382182753E-2</c:v>
                </c:pt>
                <c:pt idx="86">
                  <c:v>5.6388529293593441E-2</c:v>
                </c:pt>
                <c:pt idx="87">
                  <c:v>4.5190419905348313E-2</c:v>
                </c:pt>
                <c:pt idx="88">
                  <c:v>3.5313489828302694E-2</c:v>
                </c:pt>
                <c:pt idx="89">
                  <c:v>2.6826413963006696E-2</c:v>
                </c:pt>
                <c:pt idx="90">
                  <c:v>6.464114895153196E-2</c:v>
                </c:pt>
              </c:numCache>
            </c:numRef>
          </c:val>
        </c:ser>
        <c:ser>
          <c:idx val="1"/>
          <c:order val="1"/>
          <c:tx>
            <c:strRef>
              <c:f>Sheet1!$A$5</c:f>
              <c:strCache>
                <c:ptCount val="1"/>
                <c:pt idx="0">
                  <c:v>Labor income</c:v>
                </c:pt>
              </c:strCache>
            </c:strRef>
          </c:tx>
          <c:spPr>
            <a:solidFill>
              <a:srgbClr val="00B050">
                <a:alpha val="50000"/>
              </a:srgbClr>
            </a:solidFill>
            <a:ln>
              <a:noFill/>
            </a:ln>
          </c:spPr>
          <c:cat>
            <c:strRef>
              <c:f>Sheet1!$B$3:$CN$3</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Sheet1!$B$5:$CN$5</c:f>
              <c:numCache>
                <c:formatCode>General</c:formatCode>
                <c:ptCount val="91"/>
                <c:pt idx="0">
                  <c:v>0</c:v>
                </c:pt>
                <c:pt idx="1">
                  <c:v>0</c:v>
                </c:pt>
                <c:pt idx="2">
                  <c:v>0</c:v>
                </c:pt>
                <c:pt idx="3">
                  <c:v>2.6326687345994138E-3</c:v>
                </c:pt>
                <c:pt idx="4">
                  <c:v>7.3370821905032677E-3</c:v>
                </c:pt>
                <c:pt idx="5">
                  <c:v>1.1682902104455207E-2</c:v>
                </c:pt>
                <c:pt idx="6">
                  <c:v>1.7716864913685241E-2</c:v>
                </c:pt>
                <c:pt idx="7">
                  <c:v>2.8423667029470422E-2</c:v>
                </c:pt>
                <c:pt idx="8">
                  <c:v>9.022960446197234E-2</c:v>
                </c:pt>
                <c:pt idx="9">
                  <c:v>0.98507317034790864</c:v>
                </c:pt>
                <c:pt idx="10">
                  <c:v>1.1903738561184685</c:v>
                </c:pt>
                <c:pt idx="11">
                  <c:v>1.4103919386744783</c:v>
                </c:pt>
                <c:pt idx="12">
                  <c:v>1.645884383004089</c:v>
                </c:pt>
                <c:pt idx="13">
                  <c:v>1.8870327585457385</c:v>
                </c:pt>
                <c:pt idx="14">
                  <c:v>2.1032274459007461</c:v>
                </c:pt>
                <c:pt idx="15">
                  <c:v>2.3467460102124806</c:v>
                </c:pt>
                <c:pt idx="16">
                  <c:v>2.625493794309794</c:v>
                </c:pt>
                <c:pt idx="17">
                  <c:v>2.9372742078424454</c:v>
                </c:pt>
                <c:pt idx="18">
                  <c:v>3.2369625603373566</c:v>
                </c:pt>
                <c:pt idx="19">
                  <c:v>3.5553524229257292</c:v>
                </c:pt>
                <c:pt idx="20">
                  <c:v>3.9095576188750578</c:v>
                </c:pt>
                <c:pt idx="21">
                  <c:v>4.2702932359904979</c:v>
                </c:pt>
                <c:pt idx="22">
                  <c:v>4.6835616324747216</c:v>
                </c:pt>
                <c:pt idx="23">
                  <c:v>5.0663508094814018</c:v>
                </c:pt>
                <c:pt idx="24">
                  <c:v>5.4094935608771335</c:v>
                </c:pt>
                <c:pt idx="25">
                  <c:v>5.6517409226345112</c:v>
                </c:pt>
                <c:pt idx="26">
                  <c:v>5.9073113701721098</c:v>
                </c:pt>
                <c:pt idx="27">
                  <c:v>6.0345396894086818</c:v>
                </c:pt>
                <c:pt idx="28">
                  <c:v>6.1320378781447094</c:v>
                </c:pt>
                <c:pt idx="29">
                  <c:v>6.1793976722334119</c:v>
                </c:pt>
                <c:pt idx="30">
                  <c:v>6.1441936146434939</c:v>
                </c:pt>
                <c:pt idx="31">
                  <c:v>6.0765890891910379</c:v>
                </c:pt>
                <c:pt idx="32">
                  <c:v>5.9330599506447363</c:v>
                </c:pt>
                <c:pt idx="33">
                  <c:v>5.7390148405232271</c:v>
                </c:pt>
                <c:pt idx="34">
                  <c:v>5.5279845351383612</c:v>
                </c:pt>
                <c:pt idx="35">
                  <c:v>5.2999471780549499</c:v>
                </c:pt>
                <c:pt idx="36">
                  <c:v>5.0888546066583524</c:v>
                </c:pt>
                <c:pt idx="37">
                  <c:v>4.879320147085151</c:v>
                </c:pt>
                <c:pt idx="38">
                  <c:v>4.6616119357021271</c:v>
                </c:pt>
                <c:pt idx="39">
                  <c:v>4.4265791343685903</c:v>
                </c:pt>
                <c:pt idx="40">
                  <c:v>4.1636780937645375</c:v>
                </c:pt>
                <c:pt idx="41">
                  <c:v>3.9374662559964029</c:v>
                </c:pt>
                <c:pt idx="42">
                  <c:v>3.7072100301647439</c:v>
                </c:pt>
                <c:pt idx="43">
                  <c:v>3.4809723753825854</c:v>
                </c:pt>
                <c:pt idx="44">
                  <c:v>3.2908028083628662</c:v>
                </c:pt>
                <c:pt idx="45">
                  <c:v>3.0988392759987025</c:v>
                </c:pt>
                <c:pt idx="46">
                  <c:v>2.9107352092798746</c:v>
                </c:pt>
                <c:pt idx="47">
                  <c:v>2.7241247860886455</c:v>
                </c:pt>
                <c:pt idx="48">
                  <c:v>2.5320397180042753</c:v>
                </c:pt>
                <c:pt idx="49">
                  <c:v>2.3469047624389692</c:v>
                </c:pt>
                <c:pt idx="50">
                  <c:v>2.1895782878446788</c:v>
                </c:pt>
                <c:pt idx="51">
                  <c:v>2.0545556537820082</c:v>
                </c:pt>
                <c:pt idx="52">
                  <c:v>1.9268638652084618</c:v>
                </c:pt>
                <c:pt idx="53">
                  <c:v>1.8027099394196509</c:v>
                </c:pt>
                <c:pt idx="54">
                  <c:v>1.6715671159787924</c:v>
                </c:pt>
                <c:pt idx="55">
                  <c:v>1.5338364608818509</c:v>
                </c:pt>
                <c:pt idx="56">
                  <c:v>1.4071993075305598</c:v>
                </c:pt>
                <c:pt idx="57">
                  <c:v>1.2682455122526262</c:v>
                </c:pt>
                <c:pt idx="58">
                  <c:v>1.142091828537801</c:v>
                </c:pt>
                <c:pt idx="59">
                  <c:v>1.0200962991400362</c:v>
                </c:pt>
                <c:pt idx="60">
                  <c:v>0.90838950031761723</c:v>
                </c:pt>
                <c:pt idx="61">
                  <c:v>0.80448230898966933</c:v>
                </c:pt>
                <c:pt idx="62">
                  <c:v>0.70623953884613888</c:v>
                </c:pt>
                <c:pt idx="63">
                  <c:v>0.60901393383141633</c:v>
                </c:pt>
                <c:pt idx="64">
                  <c:v>0.5235893533440179</c:v>
                </c:pt>
                <c:pt idx="65">
                  <c:v>0.45268720767267057</c:v>
                </c:pt>
                <c:pt idx="66">
                  <c:v>0.37727140038358342</c:v>
                </c:pt>
                <c:pt idx="67">
                  <c:v>0.30990731603695543</c:v>
                </c:pt>
                <c:pt idx="68">
                  <c:v>0.25664119888980835</c:v>
                </c:pt>
                <c:pt idx="69">
                  <c:v>0.20918914561451302</c:v>
                </c:pt>
                <c:pt idx="70">
                  <c:v>0.16867313380593654</c:v>
                </c:pt>
                <c:pt idx="71">
                  <c:v>0.13203602293005653</c:v>
                </c:pt>
                <c:pt idx="72">
                  <c:v>0.10481845714678759</c:v>
                </c:pt>
                <c:pt idx="73">
                  <c:v>7.9450937192135418E-2</c:v>
                </c:pt>
                <c:pt idx="74">
                  <c:v>6.0386536019409146E-2</c:v>
                </c:pt>
                <c:pt idx="75">
                  <c:v>4.5765163295350471E-2</c:v>
                </c:pt>
                <c:pt idx="76">
                  <c:v>3.2304516254339215E-2</c:v>
                </c:pt>
                <c:pt idx="77">
                  <c:v>2.3796244111981984E-2</c:v>
                </c:pt>
                <c:pt idx="78">
                  <c:v>1.7784495440416388E-2</c:v>
                </c:pt>
                <c:pt idx="79">
                  <c:v>1.3296026400584002E-2</c:v>
                </c:pt>
                <c:pt idx="80">
                  <c:v>9.8088834635835821E-3</c:v>
                </c:pt>
                <c:pt idx="81">
                  <c:v>7.1214428088451198E-3</c:v>
                </c:pt>
                <c:pt idx="82">
                  <c:v>5.0770734825221894E-3</c:v>
                </c:pt>
                <c:pt idx="83">
                  <c:v>3.3280568529931117E-3</c:v>
                </c:pt>
                <c:pt idx="84">
                  <c:v>2.012106735514402E-3</c:v>
                </c:pt>
                <c:pt idx="85">
                  <c:v>1.1561503003932772E-3</c:v>
                </c:pt>
                <c:pt idx="86">
                  <c:v>5.5557767184925323E-4</c:v>
                </c:pt>
                <c:pt idx="87">
                  <c:v>1.4908596409450152E-4</c:v>
                </c:pt>
                <c:pt idx="88">
                  <c:v>0</c:v>
                </c:pt>
                <c:pt idx="89">
                  <c:v>0</c:v>
                </c:pt>
                <c:pt idx="90">
                  <c:v>0</c:v>
                </c:pt>
              </c:numCache>
            </c:numRef>
          </c:val>
        </c:ser>
        <c:dLbls>
          <c:showLegendKey val="0"/>
          <c:showVal val="0"/>
          <c:showCatName val="0"/>
          <c:showSerName val="0"/>
          <c:showPercent val="0"/>
          <c:showBubbleSize val="0"/>
        </c:dLbls>
        <c:axId val="211581952"/>
        <c:axId val="211813504"/>
      </c:areaChart>
      <c:catAx>
        <c:axId val="211581952"/>
        <c:scaling>
          <c:orientation val="minMax"/>
        </c:scaling>
        <c:delete val="0"/>
        <c:axPos val="b"/>
        <c:title>
          <c:tx>
            <c:rich>
              <a:bodyPr/>
              <a:lstStyle/>
              <a:p>
                <a:pPr>
                  <a:defRPr b="0"/>
                </a:pPr>
                <a:r>
                  <a:rPr lang="en-US" b="0" dirty="0" smtClean="0"/>
                  <a:t>Age</a:t>
                </a:r>
                <a:endParaRPr lang="en-US" b="0" dirty="0"/>
              </a:p>
            </c:rich>
          </c:tx>
          <c:layout/>
          <c:overlay val="0"/>
        </c:title>
        <c:majorTickMark val="out"/>
        <c:minorTickMark val="none"/>
        <c:tickLblPos val="nextTo"/>
        <c:crossAx val="211813504"/>
        <c:crosses val="autoZero"/>
        <c:auto val="1"/>
        <c:lblAlgn val="ctr"/>
        <c:lblOffset val="100"/>
        <c:tickLblSkip val="10"/>
        <c:tickMarkSkip val="5"/>
        <c:noMultiLvlLbl val="0"/>
      </c:catAx>
      <c:valAx>
        <c:axId val="211813504"/>
        <c:scaling>
          <c:orientation val="minMax"/>
        </c:scaling>
        <c:delete val="0"/>
        <c:axPos val="l"/>
        <c:title>
          <c:tx>
            <c:rich>
              <a:bodyPr rot="-5400000" vert="horz"/>
              <a:lstStyle/>
              <a:p>
                <a:pPr>
                  <a:defRPr b="0"/>
                </a:pPr>
                <a:r>
                  <a:rPr lang="en-US" b="0" dirty="0" smtClean="0"/>
                  <a:t>Billion meticais</a:t>
                </a:r>
                <a:endParaRPr lang="en-US" b="0" dirty="0"/>
              </a:p>
            </c:rich>
          </c:tx>
          <c:layout>
            <c:manualLayout>
              <c:xMode val="edge"/>
              <c:yMode val="edge"/>
              <c:x val="2.0716510903426792E-2"/>
              <c:y val="0.3144725828190395"/>
            </c:manualLayout>
          </c:layout>
          <c:overlay val="0"/>
        </c:title>
        <c:numFmt formatCode="General" sourceLinked="1"/>
        <c:majorTickMark val="out"/>
        <c:minorTickMark val="none"/>
        <c:tickLblPos val="nextTo"/>
        <c:crossAx val="211581952"/>
        <c:crosses val="autoZero"/>
        <c:crossBetween val="midCat"/>
      </c:valAx>
    </c:plotArea>
    <c:plotVisOnly val="1"/>
    <c:dispBlanksAs val="zero"/>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869240303295422"/>
          <c:y val="9.2381277340332454E-2"/>
          <c:w val="0.80574304947992614"/>
          <c:h val="0.74808293963254591"/>
        </c:manualLayout>
      </c:layout>
      <c:areaChart>
        <c:grouping val="stacked"/>
        <c:varyColors val="0"/>
        <c:ser>
          <c:idx val="0"/>
          <c:order val="0"/>
          <c:tx>
            <c:strRef>
              <c:f>'Sidney graphs'!$C$164</c:f>
              <c:strCache>
                <c:ptCount val="1"/>
                <c:pt idx="0">
                  <c:v>Consumers 25–59</c:v>
                </c:pt>
              </c:strCache>
            </c:strRef>
          </c:tx>
          <c:spPr>
            <a:solidFill>
              <a:srgbClr val="00B050"/>
            </a:solidFill>
          </c:spPr>
          <c:cat>
            <c:numRef>
              <c:f>'Sidney graphs'!$D$163:$CZ$163</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'Sidney graphs'!$D$164:$CZ$164</c:f>
              <c:numCache>
                <c:formatCode>0.000</c:formatCode>
                <c:ptCount val="101"/>
                <c:pt idx="0">
                  <c:v>1.0216610954294758</c:v>
                </c:pt>
                <c:pt idx="1">
                  <c:v>1.0218769662178624</c:v>
                </c:pt>
                <c:pt idx="2">
                  <c:v>1.0220304246100913</c:v>
                </c:pt>
                <c:pt idx="3">
                  <c:v>1.0221221059636985</c:v>
                </c:pt>
                <c:pt idx="4">
                  <c:v>1.0221653211512074</c:v>
                </c:pt>
                <c:pt idx="5">
                  <c:v>1.0221719601474766</c:v>
                </c:pt>
                <c:pt idx="6">
                  <c:v>1.0220788161821472</c:v>
                </c:pt>
                <c:pt idx="7">
                  <c:v>1.0218921739197666</c:v>
                </c:pt>
                <c:pt idx="8">
                  <c:v>1.0216871269639951</c:v>
                </c:pt>
                <c:pt idx="9">
                  <c:v>1.0216178108293854</c:v>
                </c:pt>
                <c:pt idx="10">
                  <c:v>1.0217689255325895</c:v>
                </c:pt>
                <c:pt idx="11">
                  <c:v>1.0221351708447921</c:v>
                </c:pt>
                <c:pt idx="12">
                  <c:v>1.0226688785785021</c:v>
                </c:pt>
                <c:pt idx="13">
                  <c:v>1.0232801698834564</c:v>
                </c:pt>
                <c:pt idx="14">
                  <c:v>1.0238799140205792</c:v>
                </c:pt>
                <c:pt idx="15">
                  <c:v>1.0244179869548953</c:v>
                </c:pt>
                <c:pt idx="16">
                  <c:v>1.0249949993827228</c:v>
                </c:pt>
                <c:pt idx="17">
                  <c:v>1.0255864611168499</c:v>
                </c:pt>
                <c:pt idx="18">
                  <c:v>1.0260331842448609</c:v>
                </c:pt>
                <c:pt idx="19">
                  <c:v>1.0261483937038369</c:v>
                </c:pt>
                <c:pt idx="20">
                  <c:v>1.0258469826579641</c:v>
                </c:pt>
                <c:pt idx="21">
                  <c:v>1.0253520345822209</c:v>
                </c:pt>
                <c:pt idx="22">
                  <c:v>1.0245486267112356</c:v>
                </c:pt>
                <c:pt idx="23">
                  <c:v>1.0235191132812995</c:v>
                </c:pt>
                <c:pt idx="24">
                  <c:v>1.0223966274762835</c:v>
                </c:pt>
                <c:pt idx="25">
                  <c:v>1.0212767613125917</c:v>
                </c:pt>
                <c:pt idx="26">
                  <c:v>1.0212164613746246</c:v>
                </c:pt>
                <c:pt idx="27">
                  <c:v>1.0212186330424573</c:v>
                </c:pt>
                <c:pt idx="28">
                  <c:v>1.0212876691598862</c:v>
                </c:pt>
                <c:pt idx="29">
                  <c:v>1.0214529643286971</c:v>
                </c:pt>
                <c:pt idx="30">
                  <c:v>1.0217197017091171</c:v>
                </c:pt>
                <c:pt idx="31">
                  <c:v>1.0210875242311326</c:v>
                </c:pt>
                <c:pt idx="32">
                  <c:v>1.0205038484062556</c:v>
                </c:pt>
                <c:pt idx="33">
                  <c:v>1.0199330616258344</c:v>
                </c:pt>
                <c:pt idx="34">
                  <c:v>1.0193543314292437</c:v>
                </c:pt>
                <c:pt idx="35">
                  <c:v>1.0187767880785317</c:v>
                </c:pt>
                <c:pt idx="36">
                  <c:v>1.0191714019293949</c:v>
                </c:pt>
                <c:pt idx="37">
                  <c:v>1.019658080548387</c:v>
                </c:pt>
                <c:pt idx="38">
                  <c:v>1.0201169392375664</c:v>
                </c:pt>
                <c:pt idx="39">
                  <c:v>1.0203987637551568</c:v>
                </c:pt>
                <c:pt idx="40">
                  <c:v>1.0204362403344827</c:v>
                </c:pt>
                <c:pt idx="41">
                  <c:v>1.020479072469678</c:v>
                </c:pt>
                <c:pt idx="42">
                  <c:v>1.0202720287037679</c:v>
                </c:pt>
                <c:pt idx="43">
                  <c:v>1.0200043296098495</c:v>
                </c:pt>
                <c:pt idx="44">
                  <c:v>1.019960783410758</c:v>
                </c:pt>
                <c:pt idx="45">
                  <c:v>1.020306698725125</c:v>
                </c:pt>
                <c:pt idx="46">
                  <c:v>1.0210366445308892</c:v>
                </c:pt>
                <c:pt idx="47">
                  <c:v>1.0221045485949123</c:v>
                </c:pt>
                <c:pt idx="48">
                  <c:v>1.0234654838556774</c:v>
                </c:pt>
                <c:pt idx="49">
                  <c:v>1.0250708174962604</c:v>
                </c:pt>
                <c:pt idx="50">
                  <c:v>1.0268985484902382</c:v>
                </c:pt>
                <c:pt idx="51">
                  <c:v>1.0289064318698005</c:v>
                </c:pt>
                <c:pt idx="52">
                  <c:v>1.0310971464592336</c:v>
                </c:pt>
                <c:pt idx="53">
                  <c:v>1.03338666008685</c:v>
                </c:pt>
                <c:pt idx="54">
                  <c:v>1.0356785564959645</c:v>
                </c:pt>
                <c:pt idx="55">
                  <c:v>1.0378916629890576</c:v>
                </c:pt>
                <c:pt idx="56">
                  <c:v>1.0401187232738367</c:v>
                </c:pt>
                <c:pt idx="57">
                  <c:v>1.0421549559133365</c:v>
                </c:pt>
                <c:pt idx="58">
                  <c:v>1.0439145540116239</c:v>
                </c:pt>
                <c:pt idx="59">
                  <c:v>1.0452927055673999</c:v>
                </c:pt>
                <c:pt idx="60">
                  <c:v>1.0462242964885848</c:v>
                </c:pt>
                <c:pt idx="61">
                  <c:v>1.0469326852624683</c:v>
                </c:pt>
                <c:pt idx="62">
                  <c:v>1.047219008936054</c:v>
                </c:pt>
                <c:pt idx="63">
                  <c:v>1.0470350744534114</c:v>
                </c:pt>
                <c:pt idx="64">
                  <c:v>1.0463161225469575</c:v>
                </c:pt>
                <c:pt idx="65">
                  <c:v>1.0450768041520435</c:v>
                </c:pt>
                <c:pt idx="66">
                  <c:v>1.0436796371546309</c:v>
                </c:pt>
                <c:pt idx="67">
                  <c:v>1.0418776149175208</c:v>
                </c:pt>
                <c:pt idx="68">
                  <c:v>1.0398464990193033</c:v>
                </c:pt>
                <c:pt idx="69">
                  <c:v>1.0378118879647291</c:v>
                </c:pt>
                <c:pt idx="70">
                  <c:v>1.0359194456429335</c:v>
                </c:pt>
                <c:pt idx="71">
                  <c:v>1.034448070871024</c:v>
                </c:pt>
                <c:pt idx="72">
                  <c:v>1.033055601849691</c:v>
                </c:pt>
                <c:pt idx="73">
                  <c:v>1.0318096184730285</c:v>
                </c:pt>
                <c:pt idx="74">
                  <c:v>1.0308028909293669</c:v>
                </c:pt>
                <c:pt idx="75">
                  <c:v>1.0300694832244859</c:v>
                </c:pt>
                <c:pt idx="76">
                  <c:v>1.0298544180421871</c:v>
                </c:pt>
                <c:pt idx="77">
                  <c:v>1.0298400735051245</c:v>
                </c:pt>
                <c:pt idx="78">
                  <c:v>1.0298769082819077</c:v>
                </c:pt>
                <c:pt idx="79">
                  <c:v>1.0297762543230538</c:v>
                </c:pt>
                <c:pt idx="80">
                  <c:v>1.0294408307679626</c:v>
                </c:pt>
                <c:pt idx="81">
                  <c:v>1.0292340755222602</c:v>
                </c:pt>
                <c:pt idx="82">
                  <c:v>1.0288424366461644</c:v>
                </c:pt>
                <c:pt idx="83">
                  <c:v>1.0282795497402732</c:v>
                </c:pt>
                <c:pt idx="84">
                  <c:v>1.0275655688701386</c:v>
                </c:pt>
                <c:pt idx="85">
                  <c:v>1.0267089761352912</c:v>
                </c:pt>
                <c:pt idx="86">
                  <c:v>1.0260494855769702</c:v>
                </c:pt>
                <c:pt idx="87">
                  <c:v>1.0251793258059687</c:v>
                </c:pt>
                <c:pt idx="88">
                  <c:v>1.0241333473412964</c:v>
                </c:pt>
                <c:pt idx="89">
                  <c:v>1.0229697523539278</c:v>
                </c:pt>
                <c:pt idx="90">
                  <c:v>1.0217217511390517</c:v>
                </c:pt>
                <c:pt idx="91">
                  <c:v>1.0207924712124439</c:v>
                </c:pt>
                <c:pt idx="92">
                  <c:v>1.0197434695739387</c:v>
                </c:pt>
                <c:pt idx="93">
                  <c:v>1.0184982786981285</c:v>
                </c:pt>
                <c:pt idx="94">
                  <c:v>1.0169650584042689</c:v>
                </c:pt>
                <c:pt idx="95">
                  <c:v>1.0151123025981472</c:v>
                </c:pt>
                <c:pt idx="96">
                  <c:v>1.0134489954320158</c:v>
                </c:pt>
                <c:pt idx="97">
                  <c:v>1.0114848929511251</c:v>
                </c:pt>
                <c:pt idx="98">
                  <c:v>1.0092940648586513</c:v>
                </c:pt>
                <c:pt idx="99">
                  <c:v>1.0069821327112847</c:v>
                </c:pt>
                <c:pt idx="100">
                  <c:v>1.004611077796983</c:v>
                </c:pt>
              </c:numCache>
            </c:numRef>
          </c:val>
        </c:ser>
        <c:ser>
          <c:idx val="1"/>
          <c:order val="1"/>
          <c:tx>
            <c:strRef>
              <c:f>'Sidney graphs'!$C$165</c:f>
              <c:strCache>
                <c:ptCount val="1"/>
                <c:pt idx="0">
                  <c:v>Consumers 0–24</c:v>
                </c:pt>
              </c:strCache>
            </c:strRef>
          </c:tx>
          <c:spPr>
            <a:solidFill>
              <a:srgbClr val="FFC000"/>
            </a:solidFill>
          </c:spPr>
          <c:cat>
            <c:numRef>
              <c:f>'Sidney graphs'!$D$163:$CZ$163</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'Sidney graphs'!$D$165:$CZ$165</c:f>
              <c:numCache>
                <c:formatCode>0.000</c:formatCode>
                <c:ptCount val="101"/>
                <c:pt idx="0">
                  <c:v>1.0610588993136947</c:v>
                </c:pt>
                <c:pt idx="1">
                  <c:v>1.0659186793546074</c:v>
                </c:pt>
                <c:pt idx="2">
                  <c:v>1.0693259803796569</c:v>
                </c:pt>
                <c:pt idx="3">
                  <c:v>1.071189666394007</c:v>
                </c:pt>
                <c:pt idx="4">
                  <c:v>1.0715451255501705</c:v>
                </c:pt>
                <c:pt idx="5">
                  <c:v>1.0704732519718858</c:v>
                </c:pt>
                <c:pt idx="6">
                  <c:v>1.0755384821225307</c:v>
                </c:pt>
                <c:pt idx="7">
                  <c:v>1.0787665692545803</c:v>
                </c:pt>
                <c:pt idx="8">
                  <c:v>1.0802464666096776</c:v>
                </c:pt>
                <c:pt idx="9">
                  <c:v>1.0800890007383657</c:v>
                </c:pt>
                <c:pt idx="10">
                  <c:v>1.0784145024209864</c:v>
                </c:pt>
                <c:pt idx="11">
                  <c:v>1.082276013413388</c:v>
                </c:pt>
                <c:pt idx="12">
                  <c:v>1.0843692240388523</c:v>
                </c:pt>
                <c:pt idx="13">
                  <c:v>1.0849239326368942</c:v>
                </c:pt>
                <c:pt idx="14">
                  <c:v>1.0840838151856615</c:v>
                </c:pt>
                <c:pt idx="15">
                  <c:v>1.08196678201733</c:v>
                </c:pt>
                <c:pt idx="16">
                  <c:v>1.0851581696965467</c:v>
                </c:pt>
                <c:pt idx="17">
                  <c:v>1.0868486737383922</c:v>
                </c:pt>
                <c:pt idx="18">
                  <c:v>1.087489307274363</c:v>
                </c:pt>
                <c:pt idx="19">
                  <c:v>1.0877083753938981</c:v>
                </c:pt>
                <c:pt idx="20">
                  <c:v>1.0879123153052006</c:v>
                </c:pt>
                <c:pt idx="21">
                  <c:v>1.0934456042846157</c:v>
                </c:pt>
                <c:pt idx="22">
                  <c:v>1.0989877308113252</c:v>
                </c:pt>
                <c:pt idx="23">
                  <c:v>1.1043001029038231</c:v>
                </c:pt>
                <c:pt idx="24">
                  <c:v>1.1090041985284531</c:v>
                </c:pt>
                <c:pt idx="25">
                  <c:v>1.1129938694791734</c:v>
                </c:pt>
                <c:pt idx="26">
                  <c:v>1.1225487541961889</c:v>
                </c:pt>
                <c:pt idx="27">
                  <c:v>1.1300671776345894</c:v>
                </c:pt>
                <c:pt idx="28">
                  <c:v>1.1357240707185789</c:v>
                </c:pt>
                <c:pt idx="29">
                  <c:v>1.1396507895221475</c:v>
                </c:pt>
                <c:pt idx="30">
                  <c:v>1.1417865984584623</c:v>
                </c:pt>
                <c:pt idx="31">
                  <c:v>1.149757941577612</c:v>
                </c:pt>
                <c:pt idx="32">
                  <c:v>1.1568636175550013</c:v>
                </c:pt>
                <c:pt idx="33">
                  <c:v>1.163167006891906</c:v>
                </c:pt>
                <c:pt idx="34">
                  <c:v>1.1687138590407466</c:v>
                </c:pt>
                <c:pt idx="35">
                  <c:v>1.173534376098295</c:v>
                </c:pt>
                <c:pt idx="36">
                  <c:v>1.1822118623352158</c:v>
                </c:pt>
                <c:pt idx="37">
                  <c:v>1.1892976544918188</c:v>
                </c:pt>
                <c:pt idx="38">
                  <c:v>1.1948640516830746</c:v>
                </c:pt>
                <c:pt idx="39">
                  <c:v>1.1990240981022087</c:v>
                </c:pt>
                <c:pt idx="40">
                  <c:v>1.20180237063341</c:v>
                </c:pt>
                <c:pt idx="41">
                  <c:v>1.2094336611436134</c:v>
                </c:pt>
                <c:pt idx="42">
                  <c:v>1.2155539134118762</c:v>
                </c:pt>
                <c:pt idx="43">
                  <c:v>1.2199639117386409</c:v>
                </c:pt>
                <c:pt idx="44">
                  <c:v>1.2224149290460402</c:v>
                </c:pt>
                <c:pt idx="45">
                  <c:v>1.2227508004906549</c:v>
                </c:pt>
                <c:pt idx="46">
                  <c:v>1.227459840325412</c:v>
                </c:pt>
                <c:pt idx="47">
                  <c:v>1.2303999152780773</c:v>
                </c:pt>
                <c:pt idx="48">
                  <c:v>1.2314554015565893</c:v>
                </c:pt>
                <c:pt idx="49">
                  <c:v>1.2305317955457709</c:v>
                </c:pt>
                <c:pt idx="50">
                  <c:v>1.2276734851799973</c:v>
                </c:pt>
                <c:pt idx="51">
                  <c:v>1.2286963243328763</c:v>
                </c:pt>
                <c:pt idx="52">
                  <c:v>1.2278238564583461</c:v>
                </c:pt>
                <c:pt idx="53">
                  <c:v>1.2253052108830307</c:v>
                </c:pt>
                <c:pt idx="54">
                  <c:v>1.221412731064542</c:v>
                </c:pt>
                <c:pt idx="55">
                  <c:v>1.2162941597702746</c:v>
                </c:pt>
                <c:pt idx="56">
                  <c:v>1.213272540407855</c:v>
                </c:pt>
                <c:pt idx="57">
                  <c:v>1.2089584402109184</c:v>
                </c:pt>
                <c:pt idx="58">
                  <c:v>1.2036820013475695</c:v>
                </c:pt>
                <c:pt idx="59">
                  <c:v>1.1977723427380333</c:v>
                </c:pt>
                <c:pt idx="60">
                  <c:v>1.1914129788208032</c:v>
                </c:pt>
                <c:pt idx="61">
                  <c:v>1.1866931735564774</c:v>
                </c:pt>
                <c:pt idx="62">
                  <c:v>1.1815850048505943</c:v>
                </c:pt>
                <c:pt idx="63">
                  <c:v>1.1761306070950639</c:v>
                </c:pt>
                <c:pt idx="64">
                  <c:v>1.1703477716641488</c:v>
                </c:pt>
                <c:pt idx="65">
                  <c:v>1.1642736045508539</c:v>
                </c:pt>
                <c:pt idx="66">
                  <c:v>1.1606860532827272</c:v>
                </c:pt>
                <c:pt idx="67">
                  <c:v>1.1567177377902009</c:v>
                </c:pt>
                <c:pt idx="68">
                  <c:v>1.1522523330989638</c:v>
                </c:pt>
                <c:pt idx="69">
                  <c:v>1.1470910096772031</c:v>
                </c:pt>
                <c:pt idx="70">
                  <c:v>1.1410782624999252</c:v>
                </c:pt>
                <c:pt idx="71">
                  <c:v>1.1370550359372558</c:v>
                </c:pt>
                <c:pt idx="72">
                  <c:v>1.1319275587173425</c:v>
                </c:pt>
                <c:pt idx="73">
                  <c:v>1.1257859267956729</c:v>
                </c:pt>
                <c:pt idx="74">
                  <c:v>1.1187603623948559</c:v>
                </c:pt>
                <c:pt idx="75">
                  <c:v>1.1109129688048163</c:v>
                </c:pt>
                <c:pt idx="76">
                  <c:v>1.1039015844038078</c:v>
                </c:pt>
                <c:pt idx="77">
                  <c:v>1.0961531015361823</c:v>
                </c:pt>
                <c:pt idx="78">
                  <c:v>1.087662307285862</c:v>
                </c:pt>
                <c:pt idx="79">
                  <c:v>1.0784118012026485</c:v>
                </c:pt>
                <c:pt idx="80">
                  <c:v>1.0684509358788365</c:v>
                </c:pt>
                <c:pt idx="81">
                  <c:v>1.0598713747066979</c:v>
                </c:pt>
                <c:pt idx="82">
                  <c:v>1.0506074960172296</c:v>
                </c:pt>
                <c:pt idx="83">
                  <c:v>1.0407136772079881</c:v>
                </c:pt>
                <c:pt idx="84">
                  <c:v>1.0302493131068315</c:v>
                </c:pt>
                <c:pt idx="85">
                  <c:v>1.0192351479828252</c:v>
                </c:pt>
                <c:pt idx="86">
                  <c:v>1.0092480178129788</c:v>
                </c:pt>
                <c:pt idx="87">
                  <c:v>0.99868046322292658</c:v>
                </c:pt>
                <c:pt idx="88">
                  <c:v>0.9875730178333072</c:v>
                </c:pt>
                <c:pt idx="89">
                  <c:v>0.97593427370531671</c:v>
                </c:pt>
                <c:pt idx="90">
                  <c:v>0.96379765949623686</c:v>
                </c:pt>
                <c:pt idx="91">
                  <c:v>0.95258699810455938</c:v>
                </c:pt>
                <c:pt idx="92">
                  <c:v>0.9408762999841942</c:v>
                </c:pt>
                <c:pt idx="93">
                  <c:v>0.92881788833656143</c:v>
                </c:pt>
                <c:pt idx="94">
                  <c:v>0.91659627344455596</c:v>
                </c:pt>
                <c:pt idx="95">
                  <c:v>0.90432735801963182</c:v>
                </c:pt>
                <c:pt idx="96">
                  <c:v>0.89321936635760957</c:v>
                </c:pt>
                <c:pt idx="97">
                  <c:v>0.88203023410715864</c:v>
                </c:pt>
                <c:pt idx="98">
                  <c:v>0.87076915588338899</c:v>
                </c:pt>
                <c:pt idx="99">
                  <c:v>0.85941457209297467</c:v>
                </c:pt>
                <c:pt idx="100">
                  <c:v>0.84795682027412955</c:v>
                </c:pt>
              </c:numCache>
            </c:numRef>
          </c:val>
        </c:ser>
        <c:ser>
          <c:idx val="2"/>
          <c:order val="2"/>
          <c:tx>
            <c:strRef>
              <c:f>'Sidney graphs'!$C$166</c:f>
              <c:strCache>
                <c:ptCount val="1"/>
                <c:pt idx="0">
                  <c:v>Consumers 60+</c:v>
                </c:pt>
              </c:strCache>
            </c:strRef>
          </c:tx>
          <c:spPr>
            <a:solidFill>
              <a:schemeClr val="tx1"/>
            </a:solidFill>
          </c:spPr>
          <c:cat>
            <c:numRef>
              <c:f>'Sidney graphs'!$D$163:$CZ$163</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'Sidney graphs'!$D$166:$CZ$166</c:f>
              <c:numCache>
                <c:formatCode>0.000</c:formatCode>
                <c:ptCount val="101"/>
                <c:pt idx="0">
                  <c:v>0.16003759615719901</c:v>
                </c:pt>
                <c:pt idx="1">
                  <c:v>0.1619043211895119</c:v>
                </c:pt>
                <c:pt idx="2">
                  <c:v>0.16333249355649382</c:v>
                </c:pt>
                <c:pt idx="3">
                  <c:v>0.16435216666026459</c:v>
                </c:pt>
                <c:pt idx="4">
                  <c:v>0.16499285072653447</c:v>
                </c:pt>
                <c:pt idx="5">
                  <c:v>0.16527597668567595</c:v>
                </c:pt>
                <c:pt idx="6">
                  <c:v>0.16711173579817315</c:v>
                </c:pt>
                <c:pt idx="7">
                  <c:v>0.16849118507648408</c:v>
                </c:pt>
                <c:pt idx="8">
                  <c:v>0.16934425209611137</c:v>
                </c:pt>
                <c:pt idx="9">
                  <c:v>0.16956644182316194</c:v>
                </c:pt>
                <c:pt idx="10">
                  <c:v>0.16914393179683154</c:v>
                </c:pt>
                <c:pt idx="11">
                  <c:v>0.16981735849183366</c:v>
                </c:pt>
                <c:pt idx="12">
                  <c:v>0.16983838246127389</c:v>
                </c:pt>
                <c:pt idx="13">
                  <c:v>0.16936090159710587</c:v>
                </c:pt>
                <c:pt idx="14">
                  <c:v>0.16856626267409572</c:v>
                </c:pt>
                <c:pt idx="15">
                  <c:v>0.16756934072746801</c:v>
                </c:pt>
                <c:pt idx="16">
                  <c:v>0.16790763823639357</c:v>
                </c:pt>
                <c:pt idx="17">
                  <c:v>0.1679524039559441</c:v>
                </c:pt>
                <c:pt idx="18">
                  <c:v>0.16773187860148397</c:v>
                </c:pt>
                <c:pt idx="19">
                  <c:v>0.16725442253573367</c:v>
                </c:pt>
                <c:pt idx="20">
                  <c:v>0.16655717644723819</c:v>
                </c:pt>
                <c:pt idx="21">
                  <c:v>0.16706420650717163</c:v>
                </c:pt>
                <c:pt idx="22">
                  <c:v>0.16727633204337117</c:v>
                </c:pt>
                <c:pt idx="23">
                  <c:v>0.16728248149114203</c:v>
                </c:pt>
                <c:pt idx="24">
                  <c:v>0.16718063788212056</c:v>
                </c:pt>
                <c:pt idx="25">
                  <c:v>0.16703032498506798</c:v>
                </c:pt>
                <c:pt idx="26">
                  <c:v>0.16760870520292767</c:v>
                </c:pt>
                <c:pt idx="27">
                  <c:v>0.16794127389154576</c:v>
                </c:pt>
                <c:pt idx="28">
                  <c:v>0.16804850016832601</c:v>
                </c:pt>
                <c:pt idx="29">
                  <c:v>0.16794245114779621</c:v>
                </c:pt>
                <c:pt idx="30">
                  <c:v>0.16765127414243206</c:v>
                </c:pt>
                <c:pt idx="31">
                  <c:v>0.16895870356284748</c:v>
                </c:pt>
                <c:pt idx="32">
                  <c:v>0.17003581400705489</c:v>
                </c:pt>
                <c:pt idx="33">
                  <c:v>0.17091744672462697</c:v>
                </c:pt>
                <c:pt idx="34">
                  <c:v>0.17163216660262451</c:v>
                </c:pt>
                <c:pt idx="35">
                  <c:v>0.17220638575387448</c:v>
                </c:pt>
                <c:pt idx="36">
                  <c:v>0.17312042965699068</c:v>
                </c:pt>
                <c:pt idx="37">
                  <c:v>0.17373982267058444</c:v>
                </c:pt>
                <c:pt idx="38">
                  <c:v>0.17410938625659758</c:v>
                </c:pt>
                <c:pt idx="39">
                  <c:v>0.17426528820118498</c:v>
                </c:pt>
                <c:pt idx="40">
                  <c:v>0.17424232032249348</c:v>
                </c:pt>
                <c:pt idx="41">
                  <c:v>0.17497866476984977</c:v>
                </c:pt>
                <c:pt idx="42">
                  <c:v>0.17542652297791919</c:v>
                </c:pt>
                <c:pt idx="43">
                  <c:v>0.17564808820295136</c:v>
                </c:pt>
                <c:pt idx="44">
                  <c:v>0.175704716879028</c:v>
                </c:pt>
                <c:pt idx="45">
                  <c:v>0.17564893507687934</c:v>
                </c:pt>
                <c:pt idx="46">
                  <c:v>0.17645309238892704</c:v>
                </c:pt>
                <c:pt idx="47">
                  <c:v>0.17699410688351905</c:v>
                </c:pt>
                <c:pt idx="48">
                  <c:v>0.1773332816219523</c:v>
                </c:pt>
                <c:pt idx="49">
                  <c:v>0.17753538418388751</c:v>
                </c:pt>
                <c:pt idx="50">
                  <c:v>0.17763962627158886</c:v>
                </c:pt>
                <c:pt idx="51">
                  <c:v>0.1787924838313433</c:v>
                </c:pt>
                <c:pt idx="52">
                  <c:v>0.17972790944532901</c:v>
                </c:pt>
                <c:pt idx="53">
                  <c:v>0.1804282751814561</c:v>
                </c:pt>
                <c:pt idx="54">
                  <c:v>0.18085287452621257</c:v>
                </c:pt>
                <c:pt idx="55">
                  <c:v>0.18099918452158201</c:v>
                </c:pt>
                <c:pt idx="56">
                  <c:v>0.18145107934942903</c:v>
                </c:pt>
                <c:pt idx="57">
                  <c:v>0.18156578860050857</c:v>
                </c:pt>
                <c:pt idx="58">
                  <c:v>0.18142234336116292</c:v>
                </c:pt>
                <c:pt idx="59">
                  <c:v>0.18110090666740525</c:v>
                </c:pt>
                <c:pt idx="60">
                  <c:v>0.18066040286365079</c:v>
                </c:pt>
                <c:pt idx="61">
                  <c:v>0.18048079966282074</c:v>
                </c:pt>
                <c:pt idx="62">
                  <c:v>0.18009370982386769</c:v>
                </c:pt>
                <c:pt idx="63">
                  <c:v>0.17956440746627966</c:v>
                </c:pt>
                <c:pt idx="64">
                  <c:v>0.17895185585285381</c:v>
                </c:pt>
                <c:pt idx="65">
                  <c:v>0.17829995713998834</c:v>
                </c:pt>
                <c:pt idx="66">
                  <c:v>0.17799451817388537</c:v>
                </c:pt>
                <c:pt idx="67">
                  <c:v>0.1775671300419997</c:v>
                </c:pt>
                <c:pt idx="68">
                  <c:v>0.17704778534418325</c:v>
                </c:pt>
                <c:pt idx="69">
                  <c:v>0.17645357635125328</c:v>
                </c:pt>
                <c:pt idx="70">
                  <c:v>0.17580406203287807</c:v>
                </c:pt>
                <c:pt idx="71">
                  <c:v>0.17550379049736786</c:v>
                </c:pt>
                <c:pt idx="72">
                  <c:v>0.17510051855160499</c:v>
                </c:pt>
                <c:pt idx="73">
                  <c:v>0.17460597477666315</c:v>
                </c:pt>
                <c:pt idx="74">
                  <c:v>0.17401360880272043</c:v>
                </c:pt>
                <c:pt idx="75">
                  <c:v>0.17334591956967951</c:v>
                </c:pt>
                <c:pt idx="76">
                  <c:v>0.17295042530441096</c:v>
                </c:pt>
                <c:pt idx="77">
                  <c:v>0.1724495680055011</c:v>
                </c:pt>
                <c:pt idx="78">
                  <c:v>0.17196928727282898</c:v>
                </c:pt>
                <c:pt idx="79">
                  <c:v>0.17165741361154938</c:v>
                </c:pt>
                <c:pt idx="80">
                  <c:v>0.17160236175848559</c:v>
                </c:pt>
                <c:pt idx="81">
                  <c:v>0.17201548573854955</c:v>
                </c:pt>
                <c:pt idx="82">
                  <c:v>0.1725633244679026</c:v>
                </c:pt>
                <c:pt idx="83">
                  <c:v>0.17329771026861476</c:v>
                </c:pt>
                <c:pt idx="84">
                  <c:v>0.17426728174488229</c:v>
                </c:pt>
                <c:pt idx="85">
                  <c:v>0.1754898935971359</c:v>
                </c:pt>
                <c:pt idx="86">
                  <c:v>0.17707292474650091</c:v>
                </c:pt>
                <c:pt idx="87">
                  <c:v>0.17877927341751945</c:v>
                </c:pt>
                <c:pt idx="88">
                  <c:v>0.18059346185380246</c:v>
                </c:pt>
                <c:pt idx="89">
                  <c:v>0.18248430521638312</c:v>
                </c:pt>
                <c:pt idx="90">
                  <c:v>0.18443085611485246</c:v>
                </c:pt>
                <c:pt idx="91">
                  <c:v>0.18644489833840844</c:v>
                </c:pt>
                <c:pt idx="92">
                  <c:v>0.18841925618718336</c:v>
                </c:pt>
                <c:pt idx="93">
                  <c:v>0.19036638722668878</c:v>
                </c:pt>
                <c:pt idx="94">
                  <c:v>0.19229235795850419</c:v>
                </c:pt>
                <c:pt idx="95">
                  <c:v>0.19420649451942112</c:v>
                </c:pt>
                <c:pt idx="96">
                  <c:v>0.19601680639938313</c:v>
                </c:pt>
                <c:pt idx="97">
                  <c:v>0.19776368753941678</c:v>
                </c:pt>
                <c:pt idx="98">
                  <c:v>0.19946416861111479</c:v>
                </c:pt>
                <c:pt idx="99">
                  <c:v>0.20112283387100671</c:v>
                </c:pt>
                <c:pt idx="100">
                  <c:v>0.20275627733502175</c:v>
                </c:pt>
              </c:numCache>
            </c:numRef>
          </c:val>
        </c:ser>
        <c:dLbls>
          <c:showLegendKey val="0"/>
          <c:showVal val="0"/>
          <c:showCatName val="0"/>
          <c:showSerName val="0"/>
          <c:showPercent val="0"/>
          <c:showBubbleSize val="0"/>
        </c:dLbls>
        <c:axId val="188669952"/>
        <c:axId val="188671872"/>
      </c:areaChart>
      <c:catAx>
        <c:axId val="188669952"/>
        <c:scaling>
          <c:orientation val="minMax"/>
        </c:scaling>
        <c:delete val="0"/>
        <c:axPos val="b"/>
        <c:title>
          <c:tx>
            <c:rich>
              <a:bodyPr/>
              <a:lstStyle/>
              <a:p>
                <a:pPr>
                  <a:defRPr b="0"/>
                </a:pPr>
                <a:r>
                  <a:rPr lang="en-US" b="0" dirty="0" smtClean="0"/>
                  <a:t>Year</a:t>
                </a:r>
                <a:endParaRPr lang="en-US" b="0" dirty="0"/>
              </a:p>
            </c:rich>
          </c:tx>
          <c:layout>
            <c:manualLayout>
              <c:xMode val="edge"/>
              <c:yMode val="edge"/>
              <c:x val="0.51887102653834938"/>
              <c:y val="0.91981749781277344"/>
            </c:manualLayout>
          </c:layout>
          <c:overlay val="0"/>
        </c:title>
        <c:numFmt formatCode="General" sourceLinked="1"/>
        <c:majorTickMark val="out"/>
        <c:minorTickMark val="none"/>
        <c:tickLblPos val="nextTo"/>
        <c:crossAx val="188671872"/>
        <c:crosses val="autoZero"/>
        <c:auto val="1"/>
        <c:lblAlgn val="ctr"/>
        <c:lblOffset val="100"/>
        <c:tickLblSkip val="10"/>
        <c:tickMarkSkip val="5"/>
        <c:noMultiLvlLbl val="0"/>
      </c:catAx>
      <c:valAx>
        <c:axId val="188671872"/>
        <c:scaling>
          <c:orientation val="minMax"/>
        </c:scaling>
        <c:delete val="0"/>
        <c:axPos val="l"/>
        <c:title>
          <c:tx>
            <c:rich>
              <a:bodyPr rot="-5400000" vert="horz"/>
              <a:lstStyle/>
              <a:p>
                <a:pPr>
                  <a:defRPr b="0"/>
                </a:pPr>
                <a:r>
                  <a:rPr lang="en-US" b="0" dirty="0" smtClean="0"/>
                  <a:t>Number of consumers per worker</a:t>
                </a:r>
                <a:endParaRPr lang="en-US" b="0" dirty="0"/>
              </a:p>
            </c:rich>
          </c:tx>
          <c:layout>
            <c:manualLayout>
              <c:xMode val="edge"/>
              <c:yMode val="edge"/>
              <c:x val="1.7799352750809062E-2"/>
              <c:y val="0.13520586046147218"/>
            </c:manualLayout>
          </c:layout>
          <c:overlay val="0"/>
        </c:title>
        <c:numFmt formatCode="#,##0.0" sourceLinked="0"/>
        <c:majorTickMark val="out"/>
        <c:minorTickMark val="none"/>
        <c:tickLblPos val="nextTo"/>
        <c:crossAx val="188669952"/>
        <c:crosses val="autoZero"/>
        <c:crossBetween val="midCat"/>
      </c:valAx>
    </c:plotArea>
    <c:legend>
      <c:legendPos val="t"/>
      <c:layout>
        <c:manualLayout>
          <c:xMode val="edge"/>
          <c:yMode val="edge"/>
          <c:x val="0.11962428307572666"/>
          <c:y val="9.3698162729658793E-2"/>
          <c:w val="0.87993827160493843"/>
          <c:h val="6.4449994123868842E-2"/>
        </c:manualLayout>
      </c:layout>
      <c:overlay val="0"/>
    </c:legend>
    <c:plotVisOnly val="1"/>
    <c:dispBlanksAs val="zero"/>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87038716934578"/>
          <c:y val="7.654514551319852E-2"/>
          <c:w val="0.79971697086251314"/>
          <c:h val="0.73905980089493217"/>
        </c:manualLayout>
      </c:layout>
      <c:areaChart>
        <c:grouping val="stacked"/>
        <c:varyColors val="0"/>
        <c:ser>
          <c:idx val="0"/>
          <c:order val="0"/>
          <c:tx>
            <c:strRef>
              <c:f>Sheet1!$A$2</c:f>
              <c:strCache>
                <c:ptCount val="1"/>
                <c:pt idx="0">
                  <c:v>Consumers 25–59</c:v>
                </c:pt>
              </c:strCache>
            </c:strRef>
          </c:tx>
          <c:spPr>
            <a:solidFill>
              <a:srgbClr val="00B050"/>
            </a:solidFill>
            <a:ln>
              <a:noFill/>
            </a:ln>
          </c:spPr>
          <c:cat>
            <c:strRef>
              <c:f>Sheet1!$B$1:$CX$1</c:f>
              <c:strCach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strCache>
            </c:strRef>
          </c:cat>
          <c:val>
            <c:numRef>
              <c:f>Sheet1!$B$2:$CX$2</c:f>
              <c:numCache>
                <c:formatCode>General</c:formatCode>
                <c:ptCount val="101"/>
                <c:pt idx="0">
                  <c:v>1.1172747028336567</c:v>
                </c:pt>
                <c:pt idx="1">
                  <c:v>1.1172314699625088</c:v>
                </c:pt>
                <c:pt idx="2">
                  <c:v>1.1172913609476232</c:v>
                </c:pt>
                <c:pt idx="3">
                  <c:v>1.1175840353911763</c:v>
                </c:pt>
                <c:pt idx="4">
                  <c:v>1.1183590853166647</c:v>
                </c:pt>
                <c:pt idx="5">
                  <c:v>1.1197507406789711</c:v>
                </c:pt>
                <c:pt idx="6">
                  <c:v>1.1214300668938793</c:v>
                </c:pt>
                <c:pt idx="7">
                  <c:v>1.1238573326616526</c:v>
                </c:pt>
                <c:pt idx="8">
                  <c:v>1.1265254482270304</c:v>
                </c:pt>
                <c:pt idx="9">
                  <c:v>1.1286900721063078</c:v>
                </c:pt>
                <c:pt idx="10">
                  <c:v>1.1299207010349548</c:v>
                </c:pt>
                <c:pt idx="11">
                  <c:v>1.1301372309799849</c:v>
                </c:pt>
                <c:pt idx="12">
                  <c:v>1.1297530937612452</c:v>
                </c:pt>
                <c:pt idx="13">
                  <c:v>1.1285121727647363</c:v>
                </c:pt>
                <c:pt idx="14">
                  <c:v>1.1261110164070247</c:v>
                </c:pt>
                <c:pt idx="15">
                  <c:v>1.1223981424508707</c:v>
                </c:pt>
                <c:pt idx="16">
                  <c:v>1.1171911525055374</c:v>
                </c:pt>
                <c:pt idx="17">
                  <c:v>1.1107055906416581</c:v>
                </c:pt>
                <c:pt idx="18">
                  <c:v>1.1037249829963476</c:v>
                </c:pt>
                <c:pt idx="19">
                  <c:v>1.0974670592273772</c:v>
                </c:pt>
                <c:pt idx="20">
                  <c:v>1.0927373014739286</c:v>
                </c:pt>
                <c:pt idx="21">
                  <c:v>1.0892678559881777</c:v>
                </c:pt>
                <c:pt idx="22">
                  <c:v>1.0874402231262374</c:v>
                </c:pt>
                <c:pt idx="23">
                  <c:v>1.087171522835972</c:v>
                </c:pt>
                <c:pt idx="24">
                  <c:v>1.0881202422145329</c:v>
                </c:pt>
                <c:pt idx="25">
                  <c:v>1.0899598642538864</c:v>
                </c:pt>
                <c:pt idx="26">
                  <c:v>1.0922367255726935</c:v>
                </c:pt>
                <c:pt idx="27">
                  <c:v>1.0950802479344035</c:v>
                </c:pt>
                <c:pt idx="28">
                  <c:v>1.0981189897095371</c:v>
                </c:pt>
                <c:pt idx="29">
                  <c:v>1.1009180626082218</c:v>
                </c:pt>
                <c:pt idx="30">
                  <c:v>1.1031241339535163</c:v>
                </c:pt>
                <c:pt idx="31">
                  <c:v>1.1043719478978682</c:v>
                </c:pt>
                <c:pt idx="32">
                  <c:v>1.1047530945009481</c:v>
                </c:pt>
                <c:pt idx="33">
                  <c:v>1.1042381205584426</c:v>
                </c:pt>
                <c:pt idx="34">
                  <c:v>1.1030468987369459</c:v>
                </c:pt>
                <c:pt idx="35">
                  <c:v>1.1014764338226564</c:v>
                </c:pt>
                <c:pt idx="36">
                  <c:v>1.099596099504655</c:v>
                </c:pt>
                <c:pt idx="37">
                  <c:v>1.0978700505974941</c:v>
                </c:pt>
                <c:pt idx="38">
                  <c:v>1.096198866744776</c:v>
                </c:pt>
                <c:pt idx="39">
                  <c:v>1.0943880740375</c:v>
                </c:pt>
                <c:pt idx="40">
                  <c:v>1.0923388751333107</c:v>
                </c:pt>
                <c:pt idx="41">
                  <c:v>1.0898371260079251</c:v>
                </c:pt>
                <c:pt idx="42">
                  <c:v>1.0872475676121018</c:v>
                </c:pt>
                <c:pt idx="43">
                  <c:v>1.0847870444652532</c:v>
                </c:pt>
                <c:pt idx="44">
                  <c:v>1.0826722635407229</c:v>
                </c:pt>
                <c:pt idx="45">
                  <c:v>1.0809798129972223</c:v>
                </c:pt>
                <c:pt idx="46">
                  <c:v>1.0792250812501052</c:v>
                </c:pt>
                <c:pt idx="47">
                  <c:v>1.0777632672444497</c:v>
                </c:pt>
                <c:pt idx="48">
                  <c:v>1.0766682287975888</c:v>
                </c:pt>
                <c:pt idx="49">
                  <c:v>1.0760470161851838</c:v>
                </c:pt>
                <c:pt idx="50">
                  <c:v>1.0760366251911606</c:v>
                </c:pt>
                <c:pt idx="51">
                  <c:v>1.0763448939358744</c:v>
                </c:pt>
                <c:pt idx="52">
                  <c:v>1.0772329085017633</c:v>
                </c:pt>
                <c:pt idx="53">
                  <c:v>1.0787833903746065</c:v>
                </c:pt>
                <c:pt idx="54">
                  <c:v>1.0811003988185526</c:v>
                </c:pt>
                <c:pt idx="55">
                  <c:v>1.0841141422232621</c:v>
                </c:pt>
                <c:pt idx="56">
                  <c:v>1.0872167093862846</c:v>
                </c:pt>
                <c:pt idx="57">
                  <c:v>1.0905506626593058</c:v>
                </c:pt>
                <c:pt idx="58">
                  <c:v>1.0938563540007396</c:v>
                </c:pt>
                <c:pt idx="59">
                  <c:v>1.0968980069080787</c:v>
                </c:pt>
                <c:pt idx="60">
                  <c:v>1.0995668631788651</c:v>
                </c:pt>
                <c:pt idx="61">
                  <c:v>1.101714418602473</c:v>
                </c:pt>
                <c:pt idx="62">
                  <c:v>1.1038861020777107</c:v>
                </c:pt>
                <c:pt idx="63">
                  <c:v>1.1056385299031501</c:v>
                </c:pt>
                <c:pt idx="64">
                  <c:v>1.1063267426218635</c:v>
                </c:pt>
                <c:pt idx="65">
                  <c:v>1.1056514573669569</c:v>
                </c:pt>
                <c:pt idx="66">
                  <c:v>1.1036629051622431</c:v>
                </c:pt>
                <c:pt idx="67">
                  <c:v>1.1006601666978153</c:v>
                </c:pt>
                <c:pt idx="68">
                  <c:v>1.0970710511070692</c:v>
                </c:pt>
                <c:pt idx="69">
                  <c:v>1.0935031062660772</c:v>
                </c:pt>
                <c:pt idx="70">
                  <c:v>1.090309069322229</c:v>
                </c:pt>
                <c:pt idx="71">
                  <c:v>1.0873655355501672</c:v>
                </c:pt>
                <c:pt idx="72">
                  <c:v>1.0848443661111047</c:v>
                </c:pt>
                <c:pt idx="73">
                  <c:v>1.0829484340048456</c:v>
                </c:pt>
                <c:pt idx="74">
                  <c:v>1.0818928335604256</c:v>
                </c:pt>
                <c:pt idx="75">
                  <c:v>1.0818229922452074</c:v>
                </c:pt>
                <c:pt idx="76">
                  <c:v>1.0826682512538959</c:v>
                </c:pt>
                <c:pt idx="77">
                  <c:v>1.0845570948296659</c:v>
                </c:pt>
                <c:pt idx="78">
                  <c:v>1.0873400879732833</c:v>
                </c:pt>
                <c:pt idx="79">
                  <c:v>1.090725627674118</c:v>
                </c:pt>
                <c:pt idx="80">
                  <c:v>1.0944171841482537</c:v>
                </c:pt>
                <c:pt idx="81">
                  <c:v>1.0980813685702062</c:v>
                </c:pt>
                <c:pt idx="82">
                  <c:v>1.1016049656141</c:v>
                </c:pt>
                <c:pt idx="83">
                  <c:v>1.1049458388855959</c:v>
                </c:pt>
                <c:pt idx="84">
                  <c:v>1.1082182128942275</c:v>
                </c:pt>
                <c:pt idx="85">
                  <c:v>1.1115008288414214</c:v>
                </c:pt>
                <c:pt idx="86">
                  <c:v>1.1147052883354434</c:v>
                </c:pt>
                <c:pt idx="87">
                  <c:v>1.1180241314197035</c:v>
                </c:pt>
                <c:pt idx="88">
                  <c:v>1.121194249220979</c:v>
                </c:pt>
                <c:pt idx="89">
                  <c:v>1.1238840563084536</c:v>
                </c:pt>
                <c:pt idx="90">
                  <c:v>1.1259578470592679</c:v>
                </c:pt>
                <c:pt idx="91">
                  <c:v>1.1273870018183054</c:v>
                </c:pt>
                <c:pt idx="92">
                  <c:v>1.1284252541063355</c:v>
                </c:pt>
                <c:pt idx="93">
                  <c:v>1.12908685607871</c:v>
                </c:pt>
                <c:pt idx="94">
                  <c:v>1.1293687117114499</c:v>
                </c:pt>
                <c:pt idx="95">
                  <c:v>1.1292179664017414</c:v>
                </c:pt>
                <c:pt idx="96">
                  <c:v>1.1284784506593311</c:v>
                </c:pt>
                <c:pt idx="97">
                  <c:v>1.1273767114079511</c:v>
                </c:pt>
                <c:pt idx="98">
                  <c:v>1.1260108351272835</c:v>
                </c:pt>
                <c:pt idx="99">
                  <c:v>1.1245053548193689</c:v>
                </c:pt>
                <c:pt idx="100">
                  <c:v>1.1230021974554836</c:v>
                </c:pt>
              </c:numCache>
            </c:numRef>
          </c:val>
        </c:ser>
        <c:ser>
          <c:idx val="1"/>
          <c:order val="1"/>
          <c:tx>
            <c:strRef>
              <c:f>Sheet1!$A$3</c:f>
              <c:strCache>
                <c:ptCount val="1"/>
                <c:pt idx="0">
                  <c:v>Consumers 0–24</c:v>
                </c:pt>
              </c:strCache>
            </c:strRef>
          </c:tx>
          <c:spPr>
            <a:solidFill>
              <a:srgbClr val="FFC000"/>
            </a:solidFill>
            <a:ln>
              <a:noFill/>
            </a:ln>
          </c:spPr>
          <c:cat>
            <c:strRef>
              <c:f>Sheet1!$B$1:$CX$1</c:f>
              <c:strCach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strCache>
            </c:strRef>
          </c:cat>
          <c:val>
            <c:numRef>
              <c:f>Sheet1!$B$3:$CX$3</c:f>
              <c:numCache>
                <c:formatCode>General</c:formatCode>
                <c:ptCount val="101"/>
                <c:pt idx="0">
                  <c:v>1.1583406870032689</c:v>
                </c:pt>
                <c:pt idx="1">
                  <c:v>1.1763556198348277</c:v>
                </c:pt>
                <c:pt idx="2">
                  <c:v>1.19144493441892</c:v>
                </c:pt>
                <c:pt idx="3">
                  <c:v>1.205082932146591</c:v>
                </c:pt>
                <c:pt idx="4">
                  <c:v>1.2172879056723334</c:v>
                </c:pt>
                <c:pt idx="5">
                  <c:v>1.2279645277423896</c:v>
                </c:pt>
                <c:pt idx="6">
                  <c:v>1.2442428875915112</c:v>
                </c:pt>
                <c:pt idx="7">
                  <c:v>1.2584956456488685</c:v>
                </c:pt>
                <c:pt idx="8">
                  <c:v>1.2721507268418266</c:v>
                </c:pt>
                <c:pt idx="9">
                  <c:v>1.2866515494476427</c:v>
                </c:pt>
                <c:pt idx="10">
                  <c:v>1.3028696997456595</c:v>
                </c:pt>
                <c:pt idx="11">
                  <c:v>1.3262674120882234</c:v>
                </c:pt>
                <c:pt idx="12">
                  <c:v>1.351414454223312</c:v>
                </c:pt>
                <c:pt idx="13">
                  <c:v>1.3781120985654176</c:v>
                </c:pt>
                <c:pt idx="14">
                  <c:v>1.4061705516726879</c:v>
                </c:pt>
                <c:pt idx="15">
                  <c:v>1.4353325631837381</c:v>
                </c:pt>
                <c:pt idx="16">
                  <c:v>1.472204377770836</c:v>
                </c:pt>
                <c:pt idx="17">
                  <c:v>1.5086756460210631</c:v>
                </c:pt>
                <c:pt idx="18">
                  <c:v>1.5437294722309738</c:v>
                </c:pt>
                <c:pt idx="19">
                  <c:v>1.5760776715692748</c:v>
                </c:pt>
                <c:pt idx="20">
                  <c:v>1.6048454453380074</c:v>
                </c:pt>
                <c:pt idx="21">
                  <c:v>1.6347312475320126</c:v>
                </c:pt>
                <c:pt idx="22">
                  <c:v>1.6608757533628504</c:v>
                </c:pt>
                <c:pt idx="23">
                  <c:v>1.6832191282134492</c:v>
                </c:pt>
                <c:pt idx="24">
                  <c:v>1.7013168973471742</c:v>
                </c:pt>
                <c:pt idx="25">
                  <c:v>1.7150476515994959</c:v>
                </c:pt>
                <c:pt idx="26">
                  <c:v>1.729590046967469</c:v>
                </c:pt>
                <c:pt idx="27">
                  <c:v>1.7383864481784861</c:v>
                </c:pt>
                <c:pt idx="28">
                  <c:v>1.7429681415951543</c:v>
                </c:pt>
                <c:pt idx="29">
                  <c:v>1.7451995661394191</c:v>
                </c:pt>
                <c:pt idx="30">
                  <c:v>1.7459953542457816</c:v>
                </c:pt>
                <c:pt idx="31">
                  <c:v>1.7480590619443617</c:v>
                </c:pt>
                <c:pt idx="32">
                  <c:v>1.7479226940473396</c:v>
                </c:pt>
                <c:pt idx="33">
                  <c:v>1.745305955553927</c:v>
                </c:pt>
                <c:pt idx="34">
                  <c:v>1.7398790780978424</c:v>
                </c:pt>
                <c:pt idx="35">
                  <c:v>1.7318189165234803</c:v>
                </c:pt>
                <c:pt idx="36">
                  <c:v>1.7267857491128797</c:v>
                </c:pt>
                <c:pt idx="37">
                  <c:v>1.7194463371714126</c:v>
                </c:pt>
                <c:pt idx="38">
                  <c:v>1.7099260958097904</c:v>
                </c:pt>
                <c:pt idx="39">
                  <c:v>1.6979001226327992</c:v>
                </c:pt>
                <c:pt idx="40">
                  <c:v>1.6830414128583344</c:v>
                </c:pt>
                <c:pt idx="41">
                  <c:v>1.6686254869226487</c:v>
                </c:pt>
                <c:pt idx="42">
                  <c:v>1.650167537322933</c:v>
                </c:pt>
                <c:pt idx="43">
                  <c:v>1.6289528749158022</c:v>
                </c:pt>
                <c:pt idx="44">
                  <c:v>1.6063714124215578</c:v>
                </c:pt>
                <c:pt idx="45">
                  <c:v>1.5829599969528863</c:v>
                </c:pt>
                <c:pt idx="46">
                  <c:v>1.5685779743382178</c:v>
                </c:pt>
                <c:pt idx="47">
                  <c:v>1.5558226259387784</c:v>
                </c:pt>
                <c:pt idx="48">
                  <c:v>1.5431746976528113</c:v>
                </c:pt>
                <c:pt idx="49">
                  <c:v>1.5291372590583989</c:v>
                </c:pt>
                <c:pt idx="50">
                  <c:v>1.5133022046992424</c:v>
                </c:pt>
                <c:pt idx="51">
                  <c:v>1.5026615219210158</c:v>
                </c:pt>
                <c:pt idx="52">
                  <c:v>1.4902068930376065</c:v>
                </c:pt>
                <c:pt idx="53">
                  <c:v>1.4759298728839874</c:v>
                </c:pt>
                <c:pt idx="54">
                  <c:v>1.4599502789569865</c:v>
                </c:pt>
                <c:pt idx="55">
                  <c:v>1.4421917610951605</c:v>
                </c:pt>
                <c:pt idx="56">
                  <c:v>1.4231773819168649</c:v>
                </c:pt>
                <c:pt idx="57">
                  <c:v>1.402484908236914</c:v>
                </c:pt>
                <c:pt idx="58">
                  <c:v>1.3810264218819652</c:v>
                </c:pt>
                <c:pt idx="59">
                  <c:v>1.3597059512615504</c:v>
                </c:pt>
                <c:pt idx="60">
                  <c:v>1.3390969630822358</c:v>
                </c:pt>
                <c:pt idx="61">
                  <c:v>1.3167796801668188</c:v>
                </c:pt>
                <c:pt idx="62">
                  <c:v>1.2959151917659943</c:v>
                </c:pt>
                <c:pt idx="63">
                  <c:v>1.2766711864596494</c:v>
                </c:pt>
                <c:pt idx="64">
                  <c:v>1.259175867293546</c:v>
                </c:pt>
                <c:pt idx="65">
                  <c:v>1.2435209901477065</c:v>
                </c:pt>
                <c:pt idx="66">
                  <c:v>1.2321968397328045</c:v>
                </c:pt>
                <c:pt idx="67">
                  <c:v>1.2220453527292641</c:v>
                </c:pt>
                <c:pt idx="68">
                  <c:v>1.2129050771233514</c:v>
                </c:pt>
                <c:pt idx="69">
                  <c:v>1.2045549734234002</c:v>
                </c:pt>
                <c:pt idx="70">
                  <c:v>1.1966040921242291</c:v>
                </c:pt>
                <c:pt idx="71">
                  <c:v>1.1897436865983111</c:v>
                </c:pt>
                <c:pt idx="72">
                  <c:v>1.1832143030613644</c:v>
                </c:pt>
                <c:pt idx="73">
                  <c:v>1.17655043667874</c:v>
                </c:pt>
                <c:pt idx="74">
                  <c:v>1.1691503460267809</c:v>
                </c:pt>
                <c:pt idx="75">
                  <c:v>1.1607687597263363</c:v>
                </c:pt>
                <c:pt idx="76">
                  <c:v>1.1525644520166367</c:v>
                </c:pt>
                <c:pt idx="77">
                  <c:v>1.1436649318981413</c:v>
                </c:pt>
                <c:pt idx="78">
                  <c:v>1.1341522044226913</c:v>
                </c:pt>
                <c:pt idx="79">
                  <c:v>1.1241532352354113</c:v>
                </c:pt>
                <c:pt idx="80">
                  <c:v>1.1136826874848025</c:v>
                </c:pt>
                <c:pt idx="81">
                  <c:v>1.103990537723911</c:v>
                </c:pt>
                <c:pt idx="82">
                  <c:v>1.0934350412577361</c:v>
                </c:pt>
                <c:pt idx="83">
                  <c:v>1.0820607757126013</c:v>
                </c:pt>
                <c:pt idx="84">
                  <c:v>1.0699625252721146</c:v>
                </c:pt>
                <c:pt idx="85">
                  <c:v>1.0572471596671733</c:v>
                </c:pt>
                <c:pt idx="86">
                  <c:v>1.045129658503597</c:v>
                </c:pt>
                <c:pt idx="87">
                  <c:v>1.0325998300056087</c:v>
                </c:pt>
                <c:pt idx="88">
                  <c:v>1.0198375313107644</c:v>
                </c:pt>
                <c:pt idx="89">
                  <c:v>1.0070247127258618</c:v>
                </c:pt>
                <c:pt idx="90">
                  <c:v>0.99433158475983685</c:v>
                </c:pt>
                <c:pt idx="91">
                  <c:v>0.9826724553932481</c:v>
                </c:pt>
                <c:pt idx="92">
                  <c:v>0.97119724702826249</c:v>
                </c:pt>
                <c:pt idx="93">
                  <c:v>0.96003253323289239</c:v>
                </c:pt>
                <c:pt idx="94">
                  <c:v>0.94929233339843722</c:v>
                </c:pt>
                <c:pt idx="95">
                  <c:v>0.93896488476146922</c:v>
                </c:pt>
                <c:pt idx="96">
                  <c:v>0.92962530342712768</c:v>
                </c:pt>
                <c:pt idx="97">
                  <c:v>0.92061564225659154</c:v>
                </c:pt>
                <c:pt idx="98">
                  <c:v>0.91182098026259062</c:v>
                </c:pt>
                <c:pt idx="99">
                  <c:v>0.90308263413583223</c:v>
                </c:pt>
                <c:pt idx="100">
                  <c:v>0.8943275603401637</c:v>
                </c:pt>
              </c:numCache>
            </c:numRef>
          </c:val>
        </c:ser>
        <c:ser>
          <c:idx val="2"/>
          <c:order val="2"/>
          <c:tx>
            <c:strRef>
              <c:f>Sheet1!$A$4</c:f>
              <c:strCache>
                <c:ptCount val="1"/>
                <c:pt idx="0">
                  <c:v>Consumers 60+</c:v>
                </c:pt>
              </c:strCache>
            </c:strRef>
          </c:tx>
          <c:spPr>
            <a:solidFill>
              <a:schemeClr val="tx1"/>
            </a:solidFill>
            <a:ln w="25400">
              <a:noFill/>
            </a:ln>
          </c:spPr>
          <c:cat>
            <c:strRef>
              <c:f>Sheet1!$B$1:$CX$1</c:f>
              <c:strCach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strCache>
            </c:strRef>
          </c:cat>
          <c:val>
            <c:numRef>
              <c:f>Sheet1!$B$4:$CX$4</c:f>
              <c:numCache>
                <c:formatCode>General</c:formatCode>
                <c:ptCount val="101"/>
                <c:pt idx="0">
                  <c:v>0.11894206582833237</c:v>
                </c:pt>
                <c:pt idx="1">
                  <c:v>0.12023528979177382</c:v>
                </c:pt>
                <c:pt idx="2">
                  <c:v>0.12100865731440634</c:v>
                </c:pt>
                <c:pt idx="3">
                  <c:v>0.12131231967069173</c:v>
                </c:pt>
                <c:pt idx="4">
                  <c:v>0.12119656755174291</c:v>
                </c:pt>
                <c:pt idx="5">
                  <c:v>0.12072128553752817</c:v>
                </c:pt>
                <c:pt idx="6">
                  <c:v>0.12185308744941771</c:v>
                </c:pt>
                <c:pt idx="7">
                  <c:v>0.12255016457439812</c:v>
                </c:pt>
                <c:pt idx="8">
                  <c:v>0.12290309504182159</c:v>
                </c:pt>
                <c:pt idx="9">
                  <c:v>0.1230197015190584</c:v>
                </c:pt>
                <c:pt idx="10">
                  <c:v>0.12297527091605585</c:v>
                </c:pt>
                <c:pt idx="11">
                  <c:v>0.12455045224639914</c:v>
                </c:pt>
                <c:pt idx="12">
                  <c:v>0.12581727749010424</c:v>
                </c:pt>
                <c:pt idx="13">
                  <c:v>0.12679706149754721</c:v>
                </c:pt>
                <c:pt idx="14">
                  <c:v>0.12749051889896418</c:v>
                </c:pt>
                <c:pt idx="15">
                  <c:v>0.1278856378109467</c:v>
                </c:pt>
                <c:pt idx="16">
                  <c:v>0.12925290472802353</c:v>
                </c:pt>
                <c:pt idx="17">
                  <c:v>0.13017287705080907</c:v>
                </c:pt>
                <c:pt idx="18">
                  <c:v>0.13065261572286818</c:v>
                </c:pt>
                <c:pt idx="19">
                  <c:v>0.1307075334688812</c:v>
                </c:pt>
                <c:pt idx="20">
                  <c:v>0.13036507820070808</c:v>
                </c:pt>
                <c:pt idx="21">
                  <c:v>0.13081730959377788</c:v>
                </c:pt>
                <c:pt idx="22">
                  <c:v>0.13079106614675612</c:v>
                </c:pt>
                <c:pt idx="23">
                  <c:v>0.1303207312456055</c:v>
                </c:pt>
                <c:pt idx="24">
                  <c:v>0.12941983852364475</c:v>
                </c:pt>
                <c:pt idx="25">
                  <c:v>0.12811884179624286</c:v>
                </c:pt>
                <c:pt idx="26">
                  <c:v>0.12737571160371494</c:v>
                </c:pt>
                <c:pt idx="27">
                  <c:v>0.12615604334874725</c:v>
                </c:pt>
                <c:pt idx="28">
                  <c:v>0.12456344733663433</c:v>
                </c:pt>
                <c:pt idx="29">
                  <c:v>0.12270715383567773</c:v>
                </c:pt>
                <c:pt idx="30">
                  <c:v>0.12066649064857053</c:v>
                </c:pt>
                <c:pt idx="31">
                  <c:v>0.1192636482085131</c:v>
                </c:pt>
                <c:pt idx="32">
                  <c:v>0.11759125277328149</c:v>
                </c:pt>
                <c:pt idx="33">
                  <c:v>0.11570356848560152</c:v>
                </c:pt>
                <c:pt idx="34">
                  <c:v>0.11366846575966916</c:v>
                </c:pt>
                <c:pt idx="35">
                  <c:v>0.11156522591770088</c:v>
                </c:pt>
                <c:pt idx="36">
                  <c:v>0.10996812880657633</c:v>
                </c:pt>
                <c:pt idx="37">
                  <c:v>0.10825365772308272</c:v>
                </c:pt>
                <c:pt idx="38">
                  <c:v>0.10650405360066985</c:v>
                </c:pt>
                <c:pt idx="39">
                  <c:v>0.10479340933651315</c:v>
                </c:pt>
                <c:pt idx="40">
                  <c:v>0.10316870570135221</c:v>
                </c:pt>
                <c:pt idx="41">
                  <c:v>0.10209394479240196</c:v>
                </c:pt>
                <c:pt idx="42">
                  <c:v>0.10095235806672255</c:v>
                </c:pt>
                <c:pt idx="43">
                  <c:v>9.9816897072666416E-2</c:v>
                </c:pt>
                <c:pt idx="44">
                  <c:v>9.8766160357730129E-2</c:v>
                </c:pt>
                <c:pt idx="45">
                  <c:v>9.7829698271630322E-2</c:v>
                </c:pt>
                <c:pt idx="46">
                  <c:v>9.7922880323053352E-2</c:v>
                </c:pt>
                <c:pt idx="47">
                  <c:v>9.7968719363459647E-2</c:v>
                </c:pt>
                <c:pt idx="48">
                  <c:v>9.7889694200396157E-2</c:v>
                </c:pt>
                <c:pt idx="49">
                  <c:v>9.7581142616010419E-2</c:v>
                </c:pt>
                <c:pt idx="50">
                  <c:v>9.7006512156063526E-2</c:v>
                </c:pt>
                <c:pt idx="51">
                  <c:v>9.6578689323282299E-2</c:v>
                </c:pt>
                <c:pt idx="52">
                  <c:v>9.5910098377420941E-2</c:v>
                </c:pt>
                <c:pt idx="53">
                  <c:v>9.4987078700204175E-2</c:v>
                </c:pt>
                <c:pt idx="54">
                  <c:v>9.3775335815350996E-2</c:v>
                </c:pt>
                <c:pt idx="55">
                  <c:v>9.2302645197872318E-2</c:v>
                </c:pt>
                <c:pt idx="56">
                  <c:v>9.086550624618793E-2</c:v>
                </c:pt>
                <c:pt idx="57">
                  <c:v>8.9216567883630915E-2</c:v>
                </c:pt>
                <c:pt idx="58">
                  <c:v>8.756879733144228E-2</c:v>
                </c:pt>
                <c:pt idx="59">
                  <c:v>8.6178801657486676E-2</c:v>
                </c:pt>
                <c:pt idx="60">
                  <c:v>8.5181830474991324E-2</c:v>
                </c:pt>
                <c:pt idx="61">
                  <c:v>8.4745343498401529E-2</c:v>
                </c:pt>
                <c:pt idx="62">
                  <c:v>8.4559762999495067E-2</c:v>
                </c:pt>
                <c:pt idx="63">
                  <c:v>8.4626645466159861E-2</c:v>
                </c:pt>
                <c:pt idx="64">
                  <c:v>8.4940265630335077E-2</c:v>
                </c:pt>
                <c:pt idx="65">
                  <c:v>8.5487697949323316E-2</c:v>
                </c:pt>
                <c:pt idx="66">
                  <c:v>8.6548444422954424E-2</c:v>
                </c:pt>
                <c:pt idx="67">
                  <c:v>8.7716013115342092E-2</c:v>
                </c:pt>
                <c:pt idx="68">
                  <c:v>8.8924564894264355E-2</c:v>
                </c:pt>
                <c:pt idx="69">
                  <c:v>9.0089865026232591E-2</c:v>
                </c:pt>
                <c:pt idx="70">
                  <c:v>9.1171209976743328E-2</c:v>
                </c:pt>
                <c:pt idx="71">
                  <c:v>9.2383218528089922E-2</c:v>
                </c:pt>
                <c:pt idx="72">
                  <c:v>9.3469200629395607E-2</c:v>
                </c:pt>
                <c:pt idx="73">
                  <c:v>9.4436701681663682E-2</c:v>
                </c:pt>
                <c:pt idx="74">
                  <c:v>9.5284809180362071E-2</c:v>
                </c:pt>
                <c:pt idx="75">
                  <c:v>9.6023276754529693E-2</c:v>
                </c:pt>
                <c:pt idx="76">
                  <c:v>9.6802517866227192E-2</c:v>
                </c:pt>
                <c:pt idx="77">
                  <c:v>9.7483775715776447E-2</c:v>
                </c:pt>
                <c:pt idx="78">
                  <c:v>9.8093862395189371E-2</c:v>
                </c:pt>
                <c:pt idx="79">
                  <c:v>9.8641247689435482E-2</c:v>
                </c:pt>
                <c:pt idx="80">
                  <c:v>9.9141769573208041E-2</c:v>
                </c:pt>
                <c:pt idx="81">
                  <c:v>9.9718935818146379E-2</c:v>
                </c:pt>
                <c:pt idx="82">
                  <c:v>0.10023384430739038</c:v>
                </c:pt>
                <c:pt idx="83">
                  <c:v>0.10076962243021267</c:v>
                </c:pt>
                <c:pt idx="84">
                  <c:v>0.10143712887375123</c:v>
                </c:pt>
                <c:pt idx="85">
                  <c:v>0.10231934078263649</c:v>
                </c:pt>
                <c:pt idx="86">
                  <c:v>0.10355738103560411</c:v>
                </c:pt>
                <c:pt idx="87">
                  <c:v>0.10494936655197026</c:v>
                </c:pt>
                <c:pt idx="88">
                  <c:v>0.10656363069002098</c:v>
                </c:pt>
                <c:pt idx="89">
                  <c:v>0.10848168748792368</c:v>
                </c:pt>
                <c:pt idx="90">
                  <c:v>0.11075237345229459</c:v>
                </c:pt>
                <c:pt idx="91">
                  <c:v>0.11348058606357594</c:v>
                </c:pt>
                <c:pt idx="92">
                  <c:v>0.11644395405175929</c:v>
                </c:pt>
                <c:pt idx="93">
                  <c:v>0.11965675038321838</c:v>
                </c:pt>
                <c:pt idx="94">
                  <c:v>0.12312941605109579</c:v>
                </c:pt>
                <c:pt idx="95">
                  <c:v>0.12685516452022866</c:v>
                </c:pt>
                <c:pt idx="96">
                  <c:v>0.13082439171556651</c:v>
                </c:pt>
                <c:pt idx="97">
                  <c:v>0.13488901961800834</c:v>
                </c:pt>
                <c:pt idx="98">
                  <c:v>0.13904639148583547</c:v>
                </c:pt>
                <c:pt idx="99">
                  <c:v>0.14329721229711531</c:v>
                </c:pt>
                <c:pt idx="100">
                  <c:v>0.14763656534363537</c:v>
                </c:pt>
              </c:numCache>
            </c:numRef>
          </c:val>
        </c:ser>
        <c:dLbls>
          <c:showLegendKey val="0"/>
          <c:showVal val="0"/>
          <c:showCatName val="0"/>
          <c:showSerName val="0"/>
          <c:showPercent val="0"/>
          <c:showBubbleSize val="0"/>
        </c:dLbls>
        <c:axId val="195318144"/>
        <c:axId val="195320064"/>
      </c:areaChart>
      <c:catAx>
        <c:axId val="195318144"/>
        <c:scaling>
          <c:orientation val="minMax"/>
        </c:scaling>
        <c:delete val="0"/>
        <c:axPos val="b"/>
        <c:title>
          <c:tx>
            <c:rich>
              <a:bodyPr/>
              <a:lstStyle/>
              <a:p>
                <a:pPr>
                  <a:defRPr b="0"/>
                </a:pPr>
                <a:r>
                  <a:rPr lang="en-US" b="0" dirty="0" smtClean="0"/>
                  <a:t>Year</a:t>
                </a:r>
                <a:endParaRPr lang="en-US" b="0" dirty="0"/>
              </a:p>
            </c:rich>
          </c:tx>
          <c:layout>
            <c:manualLayout>
              <c:xMode val="edge"/>
              <c:yMode val="edge"/>
              <c:x val="0.5167226677310498"/>
              <c:y val="0.89509747129626416"/>
            </c:manualLayout>
          </c:layout>
          <c:overlay val="0"/>
        </c:title>
        <c:numFmt formatCode="m/d/yyyy" sourceLinked="1"/>
        <c:majorTickMark val="out"/>
        <c:minorTickMark val="none"/>
        <c:tickLblPos val="nextTo"/>
        <c:crossAx val="195320064"/>
        <c:crosses val="autoZero"/>
        <c:auto val="1"/>
        <c:lblAlgn val="ctr"/>
        <c:lblOffset val="100"/>
        <c:tickLblSkip val="10"/>
        <c:tickMarkSkip val="5"/>
        <c:noMultiLvlLbl val="0"/>
      </c:catAx>
      <c:valAx>
        <c:axId val="195320064"/>
        <c:scaling>
          <c:orientation val="minMax"/>
        </c:scaling>
        <c:delete val="0"/>
        <c:axPos val="l"/>
        <c:title>
          <c:tx>
            <c:rich>
              <a:bodyPr rot="-5400000" vert="horz"/>
              <a:lstStyle/>
              <a:p>
                <a:pPr>
                  <a:defRPr b="0"/>
                </a:pPr>
                <a:r>
                  <a:rPr lang="en-US" b="0" dirty="0" smtClean="0"/>
                  <a:t>Number</a:t>
                </a:r>
                <a:r>
                  <a:rPr lang="en-US" b="0" baseline="0" dirty="0" smtClean="0"/>
                  <a:t> of c</a:t>
                </a:r>
                <a:r>
                  <a:rPr lang="en-US" b="0" dirty="0" smtClean="0"/>
                  <a:t>onsumers per worker</a:t>
                </a:r>
                <a:endParaRPr lang="en-US" b="0" dirty="0"/>
              </a:p>
            </c:rich>
          </c:tx>
          <c:layout>
            <c:manualLayout>
              <c:xMode val="edge"/>
              <c:yMode val="edge"/>
              <c:x val="3.4649660727892884E-2"/>
              <c:y val="0.14648727161531994"/>
            </c:manualLayout>
          </c:layout>
          <c:overlay val="0"/>
        </c:title>
        <c:numFmt formatCode="#,##0.0" sourceLinked="0"/>
        <c:majorTickMark val="out"/>
        <c:minorTickMark val="none"/>
        <c:tickLblPos val="nextTo"/>
        <c:crossAx val="195318144"/>
        <c:crosses val="autoZero"/>
        <c:crossBetween val="midCat"/>
      </c:valAx>
    </c:plotArea>
    <c:legend>
      <c:legendPos val="t"/>
      <c:layout>
        <c:manualLayout>
          <c:xMode val="edge"/>
          <c:yMode val="edge"/>
          <c:x val="0.14100052009627828"/>
          <c:y val="0.10328904922127025"/>
          <c:w val="0.85899947990372161"/>
          <c:h val="6.2885673878143866E-2"/>
        </c:manualLayout>
      </c:layout>
      <c:overlay val="0"/>
    </c:legend>
    <c:plotVisOnly val="1"/>
    <c:dispBlanksAs val="zero"/>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909894517902239E-2"/>
          <c:y val="7.3441022078122586E-2"/>
          <c:w val="0.87731652057643739"/>
          <c:h val="0.83471244403273115"/>
        </c:manualLayout>
      </c:layout>
      <c:areaChart>
        <c:grouping val="stacked"/>
        <c:varyColors val="0"/>
        <c:ser>
          <c:idx val="0"/>
          <c:order val="0"/>
          <c:tx>
            <c:strRef>
              <c:f>Sheet1!$B$1</c:f>
              <c:strCache>
                <c:ptCount val="1"/>
                <c:pt idx="0">
                  <c:v>RS</c:v>
                </c:pt>
              </c:strCache>
            </c:strRef>
          </c:tx>
          <c:cat>
            <c:numRef>
              <c:f>Sheet1!$A$2:$A$103</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Sheet1!$B$2:$B$103</c:f>
            </c:numRef>
          </c:val>
        </c:ser>
        <c:ser>
          <c:idx val="1"/>
          <c:order val="1"/>
          <c:tx>
            <c:strRef>
              <c:f>Sheet1!$C$1</c:f>
              <c:strCache>
                <c:ptCount val="1"/>
                <c:pt idx="0">
                  <c:v>Consumers 25–59</c:v>
                </c:pt>
              </c:strCache>
            </c:strRef>
          </c:tx>
          <c:spPr>
            <a:solidFill>
              <a:srgbClr val="00B050"/>
            </a:solidFill>
          </c:spPr>
          <c:cat>
            <c:numRef>
              <c:f>Sheet1!$A$2:$A$103</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Sheet1!$C$2:$C$103</c:f>
              <c:numCache>
                <c:formatCode>0.00</c:formatCode>
                <c:ptCount val="101"/>
                <c:pt idx="0">
                  <c:v>0.97673868746154546</c:v>
                </c:pt>
                <c:pt idx="1">
                  <c:v>0.97610524774211727</c:v>
                </c:pt>
                <c:pt idx="2">
                  <c:v>0.97570454449561872</c:v>
                </c:pt>
                <c:pt idx="3">
                  <c:v>0.97554346470319753</c:v>
                </c:pt>
                <c:pt idx="4">
                  <c:v>0.97556731383487549</c:v>
                </c:pt>
                <c:pt idx="5">
                  <c:v>0.9757126672875911</c:v>
                </c:pt>
                <c:pt idx="6">
                  <c:v>0.97598970214831593</c:v>
                </c:pt>
                <c:pt idx="7">
                  <c:v>0.976358782070748</c:v>
                </c:pt>
                <c:pt idx="8">
                  <c:v>0.97672959557191719</c:v>
                </c:pt>
                <c:pt idx="9">
                  <c:v>0.97702626190843866</c:v>
                </c:pt>
                <c:pt idx="10">
                  <c:v>0.9771973186495414</c:v>
                </c:pt>
                <c:pt idx="11">
                  <c:v>0.97725585408840099</c:v>
                </c:pt>
                <c:pt idx="12">
                  <c:v>0.97720612820770381</c:v>
                </c:pt>
                <c:pt idx="13">
                  <c:v>0.97702876776170167</c:v>
                </c:pt>
                <c:pt idx="14">
                  <c:v>0.97669388820292857</c:v>
                </c:pt>
                <c:pt idx="15">
                  <c:v>0.97620952023412833</c:v>
                </c:pt>
                <c:pt idx="16">
                  <c:v>0.97625918154310087</c:v>
                </c:pt>
                <c:pt idx="17">
                  <c:v>0.97635561883099853</c:v>
                </c:pt>
                <c:pt idx="18">
                  <c:v>0.97651905586663768</c:v>
                </c:pt>
                <c:pt idx="19">
                  <c:v>0.97671200819332715</c:v>
                </c:pt>
                <c:pt idx="20">
                  <c:v>0.97684779770225993</c:v>
                </c:pt>
                <c:pt idx="21">
                  <c:v>0.97682789250476643</c:v>
                </c:pt>
                <c:pt idx="22">
                  <c:v>0.97659509914995357</c:v>
                </c:pt>
                <c:pt idx="23">
                  <c:v>0.97623404210357723</c:v>
                </c:pt>
                <c:pt idx="24">
                  <c:v>0.975964508748284</c:v>
                </c:pt>
                <c:pt idx="25">
                  <c:v>0.97595401049308372</c:v>
                </c:pt>
                <c:pt idx="26">
                  <c:v>0.97612819699397779</c:v>
                </c:pt>
                <c:pt idx="27">
                  <c:v>0.97661632360293482</c:v>
                </c:pt>
                <c:pt idx="28">
                  <c:v>0.97739768396968518</c:v>
                </c:pt>
                <c:pt idx="29">
                  <c:v>0.97836905910764149</c:v>
                </c:pt>
                <c:pt idx="30">
                  <c:v>0.97940643054401288</c:v>
                </c:pt>
                <c:pt idx="31">
                  <c:v>0.98056670954665637</c:v>
                </c:pt>
                <c:pt idx="32">
                  <c:v>0.9817672352582576</c:v>
                </c:pt>
                <c:pt idx="33">
                  <c:v>0.98281483688248372</c:v>
                </c:pt>
                <c:pt idx="34">
                  <c:v>0.98352271783690226</c:v>
                </c:pt>
                <c:pt idx="35">
                  <c:v>0.98382120635047232</c:v>
                </c:pt>
                <c:pt idx="36">
                  <c:v>0.98376728344503639</c:v>
                </c:pt>
                <c:pt idx="37">
                  <c:v>0.98336324598065394</c:v>
                </c:pt>
                <c:pt idx="38">
                  <c:v>0.98274409002530416</c:v>
                </c:pt>
                <c:pt idx="39">
                  <c:v>0.98210136615390797</c:v>
                </c:pt>
                <c:pt idx="40">
                  <c:v>0.9815583107550353</c:v>
                </c:pt>
                <c:pt idx="41">
                  <c:v>0.98127235002639335</c:v>
                </c:pt>
                <c:pt idx="42">
                  <c:v>0.9810794045864214</c:v>
                </c:pt>
                <c:pt idx="43">
                  <c:v>0.9810226674296858</c:v>
                </c:pt>
                <c:pt idx="44">
                  <c:v>0.98114131970121543</c:v>
                </c:pt>
                <c:pt idx="45">
                  <c:v>0.98141967493349769</c:v>
                </c:pt>
                <c:pt idx="46">
                  <c:v>0.98179383555095101</c:v>
                </c:pt>
                <c:pt idx="47">
                  <c:v>0.98225273304257166</c:v>
                </c:pt>
                <c:pt idx="48">
                  <c:v>0.98264520895750973</c:v>
                </c:pt>
                <c:pt idx="49">
                  <c:v>0.98279526833444719</c:v>
                </c:pt>
                <c:pt idx="50">
                  <c:v>0.98263511460067643</c:v>
                </c:pt>
                <c:pt idx="51">
                  <c:v>0.9819178550595915</c:v>
                </c:pt>
                <c:pt idx="52">
                  <c:v>0.98093731521922112</c:v>
                </c:pt>
                <c:pt idx="53">
                  <c:v>0.97989624626902616</c:v>
                </c:pt>
                <c:pt idx="54">
                  <c:v>0.97907397021823983</c:v>
                </c:pt>
                <c:pt idx="55">
                  <c:v>0.97864531019351653</c:v>
                </c:pt>
                <c:pt idx="56">
                  <c:v>0.97845558523342924</c:v>
                </c:pt>
                <c:pt idx="57">
                  <c:v>0.97872961748895015</c:v>
                </c:pt>
                <c:pt idx="58">
                  <c:v>0.97932186385006648</c:v>
                </c:pt>
                <c:pt idx="59">
                  <c:v>0.97994281948242701</c:v>
                </c:pt>
                <c:pt idx="60">
                  <c:v>0.98041219460527729</c:v>
                </c:pt>
                <c:pt idx="61">
                  <c:v>0.98057252369543701</c:v>
                </c:pt>
                <c:pt idx="62">
                  <c:v>0.98059571100922382</c:v>
                </c:pt>
                <c:pt idx="63">
                  <c:v>0.98045691443059191</c:v>
                </c:pt>
                <c:pt idx="64">
                  <c:v>0.98010451895728734</c:v>
                </c:pt>
                <c:pt idx="65">
                  <c:v>0.9795035253358384</c:v>
                </c:pt>
                <c:pt idx="66">
                  <c:v>0.97870595723519005</c:v>
                </c:pt>
                <c:pt idx="67">
                  <c:v>0.97760168244540868</c:v>
                </c:pt>
                <c:pt idx="68">
                  <c:v>0.97634710163543448</c:v>
                </c:pt>
                <c:pt idx="69">
                  <c:v>0.97516625989955286</c:v>
                </c:pt>
                <c:pt idx="70">
                  <c:v>0.97419120686917082</c:v>
                </c:pt>
                <c:pt idx="71">
                  <c:v>0.97341113077430808</c:v>
                </c:pt>
                <c:pt idx="72">
                  <c:v>0.97271967842030438</c:v>
                </c:pt>
                <c:pt idx="73">
                  <c:v>0.97216731515911703</c:v>
                </c:pt>
                <c:pt idx="74">
                  <c:v>0.97185343105883348</c:v>
                </c:pt>
                <c:pt idx="75">
                  <c:v>0.97184251802308808</c:v>
                </c:pt>
                <c:pt idx="76">
                  <c:v>0.97208503831321758</c:v>
                </c:pt>
                <c:pt idx="77">
                  <c:v>0.97258529720807929</c:v>
                </c:pt>
                <c:pt idx="78">
                  <c:v>0.97324255499627321</c:v>
                </c:pt>
                <c:pt idx="79">
                  <c:v>0.97389053029598882</c:v>
                </c:pt>
                <c:pt idx="80">
                  <c:v>0.97441634616245076</c:v>
                </c:pt>
                <c:pt idx="81">
                  <c:v>0.97477589102281947</c:v>
                </c:pt>
                <c:pt idx="82">
                  <c:v>0.9749562263163839</c:v>
                </c:pt>
                <c:pt idx="83">
                  <c:v>0.97497692984243123</c:v>
                </c:pt>
                <c:pt idx="84">
                  <c:v>0.9749002554884113</c:v>
                </c:pt>
                <c:pt idx="85">
                  <c:v>0.97479052842285774</c:v>
                </c:pt>
                <c:pt idx="86">
                  <c:v>0.97466984366675824</c:v>
                </c:pt>
                <c:pt idx="87">
                  <c:v>0.97463723467306418</c:v>
                </c:pt>
                <c:pt idx="88">
                  <c:v>0.97457362522927093</c:v>
                </c:pt>
                <c:pt idx="89">
                  <c:v>0.97426306037008459</c:v>
                </c:pt>
                <c:pt idx="90">
                  <c:v>0.97359521902045565</c:v>
                </c:pt>
                <c:pt idx="91">
                  <c:v>0.9726006007435658</c:v>
                </c:pt>
                <c:pt idx="92">
                  <c:v>0.97130228190160395</c:v>
                </c:pt>
                <c:pt idx="93">
                  <c:v>0.96979295143709987</c:v>
                </c:pt>
                <c:pt idx="94">
                  <c:v>0.96822763014239022</c:v>
                </c:pt>
                <c:pt idx="95">
                  <c:v>0.96670277227214507</c:v>
                </c:pt>
                <c:pt idx="96">
                  <c:v>0.96520628707371192</c:v>
                </c:pt>
                <c:pt idx="97">
                  <c:v>0.96367166197934306</c:v>
                </c:pt>
                <c:pt idx="98">
                  <c:v>0.96219309223115757</c:v>
                </c:pt>
                <c:pt idx="99">
                  <c:v>0.96089546101607226</c:v>
                </c:pt>
                <c:pt idx="100">
                  <c:v>0.95984226782940563</c:v>
                </c:pt>
              </c:numCache>
            </c:numRef>
          </c:val>
        </c:ser>
        <c:ser>
          <c:idx val="2"/>
          <c:order val="2"/>
          <c:tx>
            <c:strRef>
              <c:f>Sheet1!$D$1</c:f>
              <c:strCache>
                <c:ptCount val="1"/>
                <c:pt idx="0">
                  <c:v>Consumers 0–24</c:v>
                </c:pt>
              </c:strCache>
            </c:strRef>
          </c:tx>
          <c:spPr>
            <a:solidFill>
              <a:srgbClr val="FFC000"/>
            </a:solidFill>
          </c:spPr>
          <c:cat>
            <c:numRef>
              <c:f>Sheet1!$A$2:$A$103</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Sheet1!$D$2:$D$103</c:f>
              <c:numCache>
                <c:formatCode>0.00</c:formatCode>
                <c:ptCount val="101"/>
                <c:pt idx="0">
                  <c:v>0.85406352631586147</c:v>
                </c:pt>
                <c:pt idx="1">
                  <c:v>0.86196004652573377</c:v>
                </c:pt>
                <c:pt idx="2">
                  <c:v>0.86988719335610187</c:v>
                </c:pt>
                <c:pt idx="3">
                  <c:v>0.87639612345283768</c:v>
                </c:pt>
                <c:pt idx="4">
                  <c:v>0.88147259826756219</c:v>
                </c:pt>
                <c:pt idx="5">
                  <c:v>0.88567341681660539</c:v>
                </c:pt>
                <c:pt idx="6">
                  <c:v>0.89521401877058027</c:v>
                </c:pt>
                <c:pt idx="7">
                  <c:v>0.90299143616195687</c:v>
                </c:pt>
                <c:pt idx="8">
                  <c:v>0.90976122639427615</c:v>
                </c:pt>
                <c:pt idx="9">
                  <c:v>0.91606242526903137</c:v>
                </c:pt>
                <c:pt idx="10">
                  <c:v>0.92202714800559027</c:v>
                </c:pt>
                <c:pt idx="11">
                  <c:v>0.93128147593805199</c:v>
                </c:pt>
                <c:pt idx="12">
                  <c:v>0.93990431031616006</c:v>
                </c:pt>
                <c:pt idx="13">
                  <c:v>0.94807639899791218</c:v>
                </c:pt>
                <c:pt idx="14">
                  <c:v>0.95584155503354906</c:v>
                </c:pt>
                <c:pt idx="15">
                  <c:v>0.9632588327407029</c:v>
                </c:pt>
                <c:pt idx="16">
                  <c:v>0.97418184270432651</c:v>
                </c:pt>
                <c:pt idx="17">
                  <c:v>0.98408500469116411</c:v>
                </c:pt>
                <c:pt idx="18">
                  <c:v>0.9926905569086244</c:v>
                </c:pt>
                <c:pt idx="19">
                  <c:v>0.99976625108716854</c:v>
                </c:pt>
                <c:pt idx="20">
                  <c:v>1.0052698294061393</c:v>
                </c:pt>
                <c:pt idx="21">
                  <c:v>1.0141257227219753</c:v>
                </c:pt>
                <c:pt idx="22">
                  <c:v>1.0208650687151204</c:v>
                </c:pt>
                <c:pt idx="23">
                  <c:v>1.0253738297156061</c:v>
                </c:pt>
                <c:pt idx="24">
                  <c:v>1.0274971473846024</c:v>
                </c:pt>
                <c:pt idx="25">
                  <c:v>1.0271295948301946</c:v>
                </c:pt>
                <c:pt idx="26">
                  <c:v>1.0293806500607185</c:v>
                </c:pt>
                <c:pt idx="27">
                  <c:v>1.0293046447660257</c:v>
                </c:pt>
                <c:pt idx="28">
                  <c:v>1.0273876434909868</c:v>
                </c:pt>
                <c:pt idx="29">
                  <c:v>1.0241964664667431</c:v>
                </c:pt>
                <c:pt idx="30">
                  <c:v>1.0200689196123918</c:v>
                </c:pt>
                <c:pt idx="31">
                  <c:v>1.016071663729438</c:v>
                </c:pt>
                <c:pt idx="32">
                  <c:v>1.0109917320595769</c:v>
                </c:pt>
                <c:pt idx="33">
                  <c:v>1.0046507401172349</c:v>
                </c:pt>
                <c:pt idx="34">
                  <c:v>0.9968434612507161</c:v>
                </c:pt>
                <c:pt idx="35">
                  <c:v>0.98760253172000556</c:v>
                </c:pt>
                <c:pt idx="36">
                  <c:v>0.98177575140767481</c:v>
                </c:pt>
                <c:pt idx="37">
                  <c:v>0.97464721842810864</c:v>
                </c:pt>
                <c:pt idx="38">
                  <c:v>0.9663505400205703</c:v>
                </c:pt>
                <c:pt idx="39">
                  <c:v>0.956972266985883</c:v>
                </c:pt>
                <c:pt idx="40">
                  <c:v>0.94647650386029825</c:v>
                </c:pt>
                <c:pt idx="41">
                  <c:v>0.93090905559270409</c:v>
                </c:pt>
                <c:pt idx="42">
                  <c:v>0.91373398196709743</c:v>
                </c:pt>
                <c:pt idx="43">
                  <c:v>0.89522890434935976</c:v>
                </c:pt>
                <c:pt idx="44">
                  <c:v>0.87566655878794009</c:v>
                </c:pt>
                <c:pt idx="45">
                  <c:v>0.85528178981610203</c:v>
                </c:pt>
                <c:pt idx="46">
                  <c:v>0.84224975806500069</c:v>
                </c:pt>
                <c:pt idx="47">
                  <c:v>0.82900205268832683</c:v>
                </c:pt>
                <c:pt idx="48">
                  <c:v>0.81547126670883041</c:v>
                </c:pt>
                <c:pt idx="49">
                  <c:v>0.80168104860991118</c:v>
                </c:pt>
                <c:pt idx="50">
                  <c:v>0.78771991678771203</c:v>
                </c:pt>
                <c:pt idx="51">
                  <c:v>0.77860098694060043</c:v>
                </c:pt>
                <c:pt idx="52">
                  <c:v>0.76959385087752608</c:v>
                </c:pt>
                <c:pt idx="53">
                  <c:v>0.76036365776256476</c:v>
                </c:pt>
                <c:pt idx="54">
                  <c:v>0.75048032008613763</c:v>
                </c:pt>
                <c:pt idx="55">
                  <c:v>0.73963798462603159</c:v>
                </c:pt>
                <c:pt idx="56">
                  <c:v>0.73164305622595649</c:v>
                </c:pt>
                <c:pt idx="57">
                  <c:v>0.72262097462907848</c:v>
                </c:pt>
                <c:pt idx="58">
                  <c:v>0.71281874680948831</c:v>
                </c:pt>
                <c:pt idx="59">
                  <c:v>0.70266150943408645</c:v>
                </c:pt>
                <c:pt idx="60">
                  <c:v>0.69232631397829036</c:v>
                </c:pt>
                <c:pt idx="61">
                  <c:v>0.6817628930891233</c:v>
                </c:pt>
                <c:pt idx="62">
                  <c:v>0.67200100329347223</c:v>
                </c:pt>
                <c:pt idx="63">
                  <c:v>0.66285420628360014</c:v>
                </c:pt>
                <c:pt idx="64">
                  <c:v>0.65411657646140153</c:v>
                </c:pt>
                <c:pt idx="65">
                  <c:v>0.64573441429625711</c:v>
                </c:pt>
                <c:pt idx="66">
                  <c:v>0.63733900423853063</c:v>
                </c:pt>
                <c:pt idx="67">
                  <c:v>0.62936022466123742</c:v>
                </c:pt>
                <c:pt idx="68">
                  <c:v>0.62174102428244182</c:v>
                </c:pt>
                <c:pt idx="69">
                  <c:v>0.61449637435331084</c:v>
                </c:pt>
                <c:pt idx="70">
                  <c:v>0.60755727562778705</c:v>
                </c:pt>
                <c:pt idx="71">
                  <c:v>0.60095030672776495</c:v>
                </c:pt>
                <c:pt idx="72">
                  <c:v>0.5946013976135136</c:v>
                </c:pt>
                <c:pt idx="73">
                  <c:v>0.5883190218577059</c:v>
                </c:pt>
                <c:pt idx="74">
                  <c:v>0.5818224247188728</c:v>
                </c:pt>
                <c:pt idx="75">
                  <c:v>0.57494800950804203</c:v>
                </c:pt>
                <c:pt idx="76">
                  <c:v>0.56800556210927755</c:v>
                </c:pt>
                <c:pt idx="77">
                  <c:v>0.5608288983563231</c:v>
                </c:pt>
                <c:pt idx="78">
                  <c:v>0.55348543396680161</c:v>
                </c:pt>
                <c:pt idx="79">
                  <c:v>0.54613166759930287</c:v>
                </c:pt>
                <c:pt idx="80">
                  <c:v>0.53883912392377475</c:v>
                </c:pt>
                <c:pt idx="81">
                  <c:v>0.53165676799712502</c:v>
                </c:pt>
                <c:pt idx="82">
                  <c:v>0.52468056183562406</c:v>
                </c:pt>
                <c:pt idx="83">
                  <c:v>0.51783193134476613</c:v>
                </c:pt>
                <c:pt idx="84">
                  <c:v>0.51100044716381321</c:v>
                </c:pt>
                <c:pt idx="85">
                  <c:v>0.50412789593273166</c:v>
                </c:pt>
                <c:pt idx="86">
                  <c:v>0.49739184948374904</c:v>
                </c:pt>
                <c:pt idx="87">
                  <c:v>0.49084003578665492</c:v>
                </c:pt>
                <c:pt idx="88">
                  <c:v>0.48448209293768074</c:v>
                </c:pt>
                <c:pt idx="89">
                  <c:v>0.47833908278215859</c:v>
                </c:pt>
                <c:pt idx="90">
                  <c:v>0.47241121492334198</c:v>
                </c:pt>
                <c:pt idx="91">
                  <c:v>0.46680092419818681</c:v>
                </c:pt>
                <c:pt idx="92">
                  <c:v>0.46148058249647772</c:v>
                </c:pt>
                <c:pt idx="93">
                  <c:v>0.45639800953624543</c:v>
                </c:pt>
                <c:pt idx="94">
                  <c:v>0.45151003051793798</c:v>
                </c:pt>
                <c:pt idx="95">
                  <c:v>0.4467713810487739</c:v>
                </c:pt>
                <c:pt idx="96">
                  <c:v>0.442263270978145</c:v>
                </c:pt>
                <c:pt idx="97">
                  <c:v>0.43796067864802946</c:v>
                </c:pt>
                <c:pt idx="98">
                  <c:v>0.43381672721847869</c:v>
                </c:pt>
                <c:pt idx="99">
                  <c:v>0.42978089194635399</c:v>
                </c:pt>
                <c:pt idx="100">
                  <c:v>0.42580943350341405</c:v>
                </c:pt>
              </c:numCache>
            </c:numRef>
          </c:val>
        </c:ser>
        <c:ser>
          <c:idx val="3"/>
          <c:order val="3"/>
          <c:tx>
            <c:strRef>
              <c:f>Sheet1!$E$1</c:f>
              <c:strCache>
                <c:ptCount val="1"/>
                <c:pt idx="0">
                  <c:v>Consumers 60+</c:v>
                </c:pt>
              </c:strCache>
            </c:strRef>
          </c:tx>
          <c:cat>
            <c:numRef>
              <c:f>Sheet1!$A$2:$A$103</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Sheet1!$E$2:$E$103</c:f>
              <c:numCache>
                <c:formatCode>0.00</c:formatCode>
                <c:ptCount val="101"/>
                <c:pt idx="0">
                  <c:v>0.14880359787551242</c:v>
                </c:pt>
                <c:pt idx="1">
                  <c:v>0.15087370751786991</c:v>
                </c:pt>
                <c:pt idx="2">
                  <c:v>0.15253997101850272</c:v>
                </c:pt>
                <c:pt idx="3">
                  <c:v>0.15383118016485042</c:v>
                </c:pt>
                <c:pt idx="4">
                  <c:v>0.15475736733651418</c:v>
                </c:pt>
                <c:pt idx="5">
                  <c:v>0.15533274356547891</c:v>
                </c:pt>
                <c:pt idx="6">
                  <c:v>0.15663265133016577</c:v>
                </c:pt>
                <c:pt idx="7">
                  <c:v>0.15758593953902791</c:v>
                </c:pt>
                <c:pt idx="8">
                  <c:v>0.15819097854191833</c:v>
                </c:pt>
                <c:pt idx="9">
                  <c:v>0.15844057502438799</c:v>
                </c:pt>
                <c:pt idx="10">
                  <c:v>0.15836247002719608</c:v>
                </c:pt>
                <c:pt idx="11">
                  <c:v>0.15921038430483361</c:v>
                </c:pt>
                <c:pt idx="12">
                  <c:v>0.15973804632602034</c:v>
                </c:pt>
                <c:pt idx="13">
                  <c:v>0.16011829523819576</c:v>
                </c:pt>
                <c:pt idx="14">
                  <c:v>0.16057118584297353</c:v>
                </c:pt>
                <c:pt idx="15">
                  <c:v>0.16122225672649834</c:v>
                </c:pt>
                <c:pt idx="16">
                  <c:v>0.16001528493169095</c:v>
                </c:pt>
                <c:pt idx="17">
                  <c:v>0.15858402784279238</c:v>
                </c:pt>
                <c:pt idx="18">
                  <c:v>0.15684126217508382</c:v>
                </c:pt>
                <c:pt idx="19">
                  <c:v>0.15465310665237988</c:v>
                </c:pt>
                <c:pt idx="20">
                  <c:v>0.15198856659462937</c:v>
                </c:pt>
                <c:pt idx="21">
                  <c:v>0.15111354243627328</c:v>
                </c:pt>
                <c:pt idx="22">
                  <c:v>0.14964958012663637</c:v>
                </c:pt>
                <c:pt idx="23">
                  <c:v>0.14777069160638392</c:v>
                </c:pt>
                <c:pt idx="24">
                  <c:v>0.14569026922201841</c:v>
                </c:pt>
                <c:pt idx="25">
                  <c:v>0.14353677189173777</c:v>
                </c:pt>
                <c:pt idx="26">
                  <c:v>0.14325185459712617</c:v>
                </c:pt>
                <c:pt idx="27">
                  <c:v>0.14273944149395409</c:v>
                </c:pt>
                <c:pt idx="28">
                  <c:v>0.14194990077015956</c:v>
                </c:pt>
                <c:pt idx="29">
                  <c:v>0.14079208338380364</c:v>
                </c:pt>
                <c:pt idx="30">
                  <c:v>0.13925601201190574</c:v>
                </c:pt>
                <c:pt idx="31">
                  <c:v>0.13879897237148703</c:v>
                </c:pt>
                <c:pt idx="32">
                  <c:v>0.13794330313629877</c:v>
                </c:pt>
                <c:pt idx="33">
                  <c:v>0.13682274823818097</c:v>
                </c:pt>
                <c:pt idx="34">
                  <c:v>0.13558953432919899</c:v>
                </c:pt>
                <c:pt idx="35">
                  <c:v>0.13434126415040726</c:v>
                </c:pt>
                <c:pt idx="36">
                  <c:v>0.13447752779150762</c:v>
                </c:pt>
                <c:pt idx="37">
                  <c:v>0.13447569502659881</c:v>
                </c:pt>
                <c:pt idx="38">
                  <c:v>0.13437801238043653</c:v>
                </c:pt>
                <c:pt idx="39">
                  <c:v>0.13421887356031056</c:v>
                </c:pt>
                <c:pt idx="40">
                  <c:v>0.13402526313509014</c:v>
                </c:pt>
                <c:pt idx="41">
                  <c:v>0.13393480417043074</c:v>
                </c:pt>
                <c:pt idx="42">
                  <c:v>0.13389951300847966</c:v>
                </c:pt>
                <c:pt idx="43">
                  <c:v>0.13394452627145917</c:v>
                </c:pt>
                <c:pt idx="44">
                  <c:v>0.13408545545786055</c:v>
                </c:pt>
                <c:pt idx="45">
                  <c:v>0.13436281667779237</c:v>
                </c:pt>
                <c:pt idx="46">
                  <c:v>0.13519801772101581</c:v>
                </c:pt>
                <c:pt idx="47">
                  <c:v>0.13589557325493676</c:v>
                </c:pt>
                <c:pt idx="48">
                  <c:v>0.13653997488011158</c:v>
                </c:pt>
                <c:pt idx="49">
                  <c:v>0.13722218829243918</c:v>
                </c:pt>
                <c:pt idx="50">
                  <c:v>0.13799727053230934</c:v>
                </c:pt>
                <c:pt idx="51">
                  <c:v>0.14001854240588313</c:v>
                </c:pt>
                <c:pt idx="52">
                  <c:v>0.1420844574507184</c:v>
                </c:pt>
                <c:pt idx="53">
                  <c:v>0.14415454976743131</c:v>
                </c:pt>
                <c:pt idx="54">
                  <c:v>0.14616479842530167</c:v>
                </c:pt>
                <c:pt idx="55">
                  <c:v>0.14810673340767808</c:v>
                </c:pt>
                <c:pt idx="56">
                  <c:v>0.15055808596152587</c:v>
                </c:pt>
                <c:pt idx="57">
                  <c:v>0.15288974838592623</c:v>
                </c:pt>
                <c:pt idx="58">
                  <c:v>0.15523291342223511</c:v>
                </c:pt>
                <c:pt idx="59">
                  <c:v>0.15774790557186574</c:v>
                </c:pt>
                <c:pt idx="60">
                  <c:v>0.16051069543560509</c:v>
                </c:pt>
                <c:pt idx="61">
                  <c:v>0.16425681109907619</c:v>
                </c:pt>
                <c:pt idx="62">
                  <c:v>0.16814135080315917</c:v>
                </c:pt>
                <c:pt idx="63">
                  <c:v>0.17210889380290997</c:v>
                </c:pt>
                <c:pt idx="64">
                  <c:v>0.17608049181759181</c:v>
                </c:pt>
                <c:pt idx="65">
                  <c:v>0.17999731568125424</c:v>
                </c:pt>
                <c:pt idx="66">
                  <c:v>0.18408558608259612</c:v>
                </c:pt>
                <c:pt idx="67">
                  <c:v>0.18805796790823109</c:v>
                </c:pt>
                <c:pt idx="68">
                  <c:v>0.1918281049168071</c:v>
                </c:pt>
                <c:pt idx="69">
                  <c:v>0.1952637326172435</c:v>
                </c:pt>
                <c:pt idx="70">
                  <c:v>0.1982817097924395</c:v>
                </c:pt>
                <c:pt idx="71">
                  <c:v>0.20125904858862068</c:v>
                </c:pt>
                <c:pt idx="72">
                  <c:v>0.20379669809337544</c:v>
                </c:pt>
                <c:pt idx="73">
                  <c:v>0.20592726774481279</c:v>
                </c:pt>
                <c:pt idx="74">
                  <c:v>0.20768269557683397</c:v>
                </c:pt>
                <c:pt idx="75">
                  <c:v>0.20907055272153266</c:v>
                </c:pt>
                <c:pt idx="76">
                  <c:v>0.21053650645105301</c:v>
                </c:pt>
                <c:pt idx="77">
                  <c:v>0.21166983759271929</c:v>
                </c:pt>
                <c:pt idx="78">
                  <c:v>0.21249389935698484</c:v>
                </c:pt>
                <c:pt idx="79">
                  <c:v>0.21301895803781801</c:v>
                </c:pt>
                <c:pt idx="80">
                  <c:v>0.21325358443458631</c:v>
                </c:pt>
                <c:pt idx="81">
                  <c:v>0.2137596078531582</c:v>
                </c:pt>
                <c:pt idx="82">
                  <c:v>0.21407413554408664</c:v>
                </c:pt>
                <c:pt idx="83">
                  <c:v>0.2142544589401891</c:v>
                </c:pt>
                <c:pt idx="84">
                  <c:v>0.21436520504233855</c:v>
                </c:pt>
                <c:pt idx="85">
                  <c:v>0.21446440102263031</c:v>
                </c:pt>
                <c:pt idx="86">
                  <c:v>0.21520982661894572</c:v>
                </c:pt>
                <c:pt idx="87">
                  <c:v>0.21600977339667629</c:v>
                </c:pt>
                <c:pt idx="88">
                  <c:v>0.21701368033524449</c:v>
                </c:pt>
                <c:pt idx="89">
                  <c:v>0.21841286088384559</c:v>
                </c:pt>
                <c:pt idx="90">
                  <c:v>0.22030304498261771</c:v>
                </c:pt>
                <c:pt idx="91">
                  <c:v>0.22338340505039231</c:v>
                </c:pt>
                <c:pt idx="92">
                  <c:v>0.22688327837741346</c:v>
                </c:pt>
                <c:pt idx="93">
                  <c:v>0.23073175341523272</c:v>
                </c:pt>
                <c:pt idx="94">
                  <c:v>0.23482242946148882</c:v>
                </c:pt>
                <c:pt idx="95">
                  <c:v>0.23905964266696933</c:v>
                </c:pt>
                <c:pt idx="96">
                  <c:v>0.24415278833434953</c:v>
                </c:pt>
                <c:pt idx="97">
                  <c:v>0.24940190835203283</c:v>
                </c:pt>
                <c:pt idx="98">
                  <c:v>0.25468817653128584</c:v>
                </c:pt>
                <c:pt idx="99">
                  <c:v>0.25983328421632113</c:v>
                </c:pt>
                <c:pt idx="100">
                  <c:v>0.26471804212360028</c:v>
                </c:pt>
              </c:numCache>
            </c:numRef>
          </c:val>
        </c:ser>
        <c:dLbls>
          <c:showLegendKey val="0"/>
          <c:showVal val="0"/>
          <c:showCatName val="0"/>
          <c:showSerName val="0"/>
          <c:showPercent val="0"/>
          <c:showBubbleSize val="0"/>
        </c:dLbls>
        <c:axId val="195569152"/>
        <c:axId val="195570688"/>
      </c:areaChart>
      <c:catAx>
        <c:axId val="195569152"/>
        <c:scaling>
          <c:orientation val="minMax"/>
        </c:scaling>
        <c:delete val="0"/>
        <c:axPos val="b"/>
        <c:numFmt formatCode="0" sourceLinked="1"/>
        <c:majorTickMark val="out"/>
        <c:minorTickMark val="none"/>
        <c:tickLblPos val="nextTo"/>
        <c:crossAx val="195570688"/>
        <c:crosses val="autoZero"/>
        <c:auto val="1"/>
        <c:lblAlgn val="ctr"/>
        <c:lblOffset val="100"/>
        <c:tickLblSkip val="10"/>
        <c:tickMarkSkip val="5"/>
        <c:noMultiLvlLbl val="0"/>
      </c:catAx>
      <c:valAx>
        <c:axId val="195570688"/>
        <c:scaling>
          <c:orientation val="minMax"/>
        </c:scaling>
        <c:delete val="0"/>
        <c:axPos val="l"/>
        <c:numFmt formatCode="0.0" sourceLinked="0"/>
        <c:majorTickMark val="out"/>
        <c:minorTickMark val="none"/>
        <c:tickLblPos val="nextTo"/>
        <c:crossAx val="195569152"/>
        <c:crosses val="autoZero"/>
        <c:crossBetween val="midCat"/>
      </c:valAx>
    </c:plotArea>
    <c:legend>
      <c:legendPos val="t"/>
      <c:layout>
        <c:manualLayout>
          <c:xMode val="edge"/>
          <c:yMode val="edge"/>
          <c:x val="7.2949165552419148E-2"/>
          <c:y val="8.8235294117647065E-2"/>
          <c:w val="0.87925890159956421"/>
          <c:h val="6.3502200092635477E-2"/>
        </c:manualLayout>
      </c:layout>
      <c:overlay val="0"/>
    </c:legend>
    <c:plotVisOnly val="1"/>
    <c:dispBlanksAs val="zero"/>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842164005200285"/>
          <c:y val="0.12979207144561475"/>
          <c:w val="0.80104876493242083"/>
          <c:h val="0.72697549169990117"/>
        </c:manualLayout>
      </c:layout>
      <c:areaChart>
        <c:grouping val="stacked"/>
        <c:varyColors val="0"/>
        <c:ser>
          <c:idx val="0"/>
          <c:order val="0"/>
          <c:tx>
            <c:strRef>
              <c:f>'Senegal Sidney'!$A$26</c:f>
              <c:strCache>
                <c:ptCount val="1"/>
                <c:pt idx="0">
                  <c:v>Consumers 25–59 </c:v>
                </c:pt>
              </c:strCache>
            </c:strRef>
          </c:tx>
          <c:spPr>
            <a:solidFill>
              <a:srgbClr val="00B050"/>
            </a:solidFill>
            <a:ln>
              <a:noFill/>
            </a:ln>
          </c:spPr>
          <c:cat>
            <c:numRef>
              <c:f>'Senegal Sidney'!$B$25:$CX$25</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'Senegal Sidney'!$B$26:$CX$26</c:f>
              <c:numCache>
                <c:formatCode>0.000</c:formatCode>
                <c:ptCount val="101"/>
                <c:pt idx="0">
                  <c:v>0.69323271826708777</c:v>
                </c:pt>
                <c:pt idx="1">
                  <c:v>0.69431192868714886</c:v>
                </c:pt>
                <c:pt idx="2">
                  <c:v>0.6956985158618253</c:v>
                </c:pt>
                <c:pt idx="3">
                  <c:v>0.69733247676031318</c:v>
                </c:pt>
                <c:pt idx="4">
                  <c:v>0.69917494234074817</c:v>
                </c:pt>
                <c:pt idx="5">
                  <c:v>0.70124273898606426</c:v>
                </c:pt>
                <c:pt idx="6">
                  <c:v>0.70219232072431792</c:v>
                </c:pt>
                <c:pt idx="7">
                  <c:v>0.70324893448185044</c:v>
                </c:pt>
                <c:pt idx="8">
                  <c:v>0.70446328935380942</c:v>
                </c:pt>
                <c:pt idx="9">
                  <c:v>0.70592468134942854</c:v>
                </c:pt>
                <c:pt idx="10">
                  <c:v>0.70769086128312819</c:v>
                </c:pt>
                <c:pt idx="11">
                  <c:v>0.7083502136552472</c:v>
                </c:pt>
                <c:pt idx="12">
                  <c:v>0.70906202768723492</c:v>
                </c:pt>
                <c:pt idx="13">
                  <c:v>0.70982253693001329</c:v>
                </c:pt>
                <c:pt idx="14">
                  <c:v>0.71066752047490755</c:v>
                </c:pt>
                <c:pt idx="15">
                  <c:v>0.71164094848542958</c:v>
                </c:pt>
                <c:pt idx="16">
                  <c:v>0.71159146703928755</c:v>
                </c:pt>
                <c:pt idx="17">
                  <c:v>0.71165709291758827</c:v>
                </c:pt>
                <c:pt idx="18">
                  <c:v>0.71183968565625844</c:v>
                </c:pt>
                <c:pt idx="19">
                  <c:v>0.71214490304462863</c:v>
                </c:pt>
                <c:pt idx="20">
                  <c:v>0.71258401024293216</c:v>
                </c:pt>
                <c:pt idx="21">
                  <c:v>0.71150354664695536</c:v>
                </c:pt>
                <c:pt idx="22">
                  <c:v>0.71032098051985404</c:v>
                </c:pt>
                <c:pt idx="23">
                  <c:v>0.70900734227396056</c:v>
                </c:pt>
                <c:pt idx="24">
                  <c:v>0.70753275018102024</c:v>
                </c:pt>
                <c:pt idx="25">
                  <c:v>0.70593952390859305</c:v>
                </c:pt>
                <c:pt idx="26">
                  <c:v>0.70239503050215524</c:v>
                </c:pt>
                <c:pt idx="27">
                  <c:v>0.69788617209817994</c:v>
                </c:pt>
                <c:pt idx="28">
                  <c:v>0.69264295960750755</c:v>
                </c:pt>
                <c:pt idx="29">
                  <c:v>0.68705512998580154</c:v>
                </c:pt>
                <c:pt idx="30">
                  <c:v>0.68146178397693102</c:v>
                </c:pt>
                <c:pt idx="31">
                  <c:v>0.67689566645673671</c:v>
                </c:pt>
                <c:pt idx="32">
                  <c:v>0.67238510228715664</c:v>
                </c:pt>
                <c:pt idx="33">
                  <c:v>0.66795497756297095</c:v>
                </c:pt>
                <c:pt idx="34">
                  <c:v>0.66367821283226081</c:v>
                </c:pt>
                <c:pt idx="35">
                  <c:v>0.65967131791630096</c:v>
                </c:pt>
                <c:pt idx="36">
                  <c:v>0.65655399695183014</c:v>
                </c:pt>
                <c:pt idx="37">
                  <c:v>0.65377065508572185</c:v>
                </c:pt>
                <c:pt idx="38">
                  <c:v>0.65135053197837323</c:v>
                </c:pt>
                <c:pt idx="39">
                  <c:v>0.6493514172569208</c:v>
                </c:pt>
                <c:pt idx="40">
                  <c:v>0.64782847710466795</c:v>
                </c:pt>
                <c:pt idx="41">
                  <c:v>0.64682922994265435</c:v>
                </c:pt>
                <c:pt idx="42">
                  <c:v>0.64615221180796278</c:v>
                </c:pt>
                <c:pt idx="43">
                  <c:v>0.6457655102807266</c:v>
                </c:pt>
                <c:pt idx="44">
                  <c:v>0.64568022863758556</c:v>
                </c:pt>
                <c:pt idx="45">
                  <c:v>0.64593265243855147</c:v>
                </c:pt>
                <c:pt idx="46">
                  <c:v>0.64621505163106907</c:v>
                </c:pt>
                <c:pt idx="47">
                  <c:v>0.64655289510258729</c:v>
                </c:pt>
                <c:pt idx="48">
                  <c:v>0.64694637930254628</c:v>
                </c:pt>
                <c:pt idx="49">
                  <c:v>0.64744542835482055</c:v>
                </c:pt>
                <c:pt idx="50">
                  <c:v>0.64812718352100718</c:v>
                </c:pt>
                <c:pt idx="51">
                  <c:v>0.64992022916394754</c:v>
                </c:pt>
                <c:pt idx="52">
                  <c:v>0.65187481783834156</c:v>
                </c:pt>
                <c:pt idx="53">
                  <c:v>0.65394385063769211</c:v>
                </c:pt>
                <c:pt idx="54">
                  <c:v>0.65611959434328593</c:v>
                </c:pt>
                <c:pt idx="55">
                  <c:v>0.65841290035339439</c:v>
                </c:pt>
                <c:pt idx="56">
                  <c:v>0.66123256209624193</c:v>
                </c:pt>
                <c:pt idx="57">
                  <c:v>0.66400379533330456</c:v>
                </c:pt>
                <c:pt idx="58">
                  <c:v>0.66673629339659446</c:v>
                </c:pt>
                <c:pt idx="59">
                  <c:v>0.66950498074629317</c:v>
                </c:pt>
                <c:pt idx="60">
                  <c:v>0.67236125874558172</c:v>
                </c:pt>
                <c:pt idx="61">
                  <c:v>0.67568117386204196</c:v>
                </c:pt>
                <c:pt idx="62">
                  <c:v>0.67899943609185753</c:v>
                </c:pt>
                <c:pt idx="63">
                  <c:v>0.68217983068555976</c:v>
                </c:pt>
                <c:pt idx="64">
                  <c:v>0.68510067267091035</c:v>
                </c:pt>
                <c:pt idx="65">
                  <c:v>0.68772163303367662</c:v>
                </c:pt>
                <c:pt idx="66">
                  <c:v>0.69029873049157753</c:v>
                </c:pt>
                <c:pt idx="67">
                  <c:v>0.69264314616881439</c:v>
                </c:pt>
                <c:pt idx="68">
                  <c:v>0.69473377301882566</c:v>
                </c:pt>
                <c:pt idx="69">
                  <c:v>0.69655874017710906</c:v>
                </c:pt>
                <c:pt idx="70">
                  <c:v>0.69814411744838079</c:v>
                </c:pt>
                <c:pt idx="71">
                  <c:v>0.69969793304710093</c:v>
                </c:pt>
                <c:pt idx="72">
                  <c:v>0.70102719824724602</c:v>
                </c:pt>
                <c:pt idx="73">
                  <c:v>0.70220391046711783</c:v>
                </c:pt>
                <c:pt idx="74">
                  <c:v>0.70335203860613471</c:v>
                </c:pt>
                <c:pt idx="75">
                  <c:v>0.70456263934342478</c:v>
                </c:pt>
                <c:pt idx="76">
                  <c:v>0.70604068891183169</c:v>
                </c:pt>
                <c:pt idx="77">
                  <c:v>0.70755286894903779</c:v>
                </c:pt>
                <c:pt idx="78">
                  <c:v>0.70911983228340503</c:v>
                </c:pt>
                <c:pt idx="79">
                  <c:v>0.71079355536583266</c:v>
                </c:pt>
                <c:pt idx="80">
                  <c:v>0.7126003445215362</c:v>
                </c:pt>
                <c:pt idx="81">
                  <c:v>0.71476152121089609</c:v>
                </c:pt>
                <c:pt idx="82">
                  <c:v>0.71702685197348959</c:v>
                </c:pt>
                <c:pt idx="83">
                  <c:v>0.7192491164818724</c:v>
                </c:pt>
                <c:pt idx="84">
                  <c:v>0.72125642453033378</c:v>
                </c:pt>
                <c:pt idx="85">
                  <c:v>0.72295915652440901</c:v>
                </c:pt>
                <c:pt idx="86">
                  <c:v>0.72467057447362115</c:v>
                </c:pt>
                <c:pt idx="87">
                  <c:v>0.72611751532312496</c:v>
                </c:pt>
                <c:pt idx="88">
                  <c:v>0.72731771808898005</c:v>
                </c:pt>
                <c:pt idx="89">
                  <c:v>0.72832277067991835</c:v>
                </c:pt>
                <c:pt idx="90">
                  <c:v>0.72917522103759402</c:v>
                </c:pt>
                <c:pt idx="91">
                  <c:v>0.7301889732793001</c:v>
                </c:pt>
                <c:pt idx="92">
                  <c:v>0.73106320267813552</c:v>
                </c:pt>
                <c:pt idx="93">
                  <c:v>0.7317751431159778</c:v>
                </c:pt>
                <c:pt idx="94">
                  <c:v>0.73231806060712257</c:v>
                </c:pt>
                <c:pt idx="95">
                  <c:v>0.7327067194254413</c:v>
                </c:pt>
                <c:pt idx="96">
                  <c:v>0.73328524876391143</c:v>
                </c:pt>
                <c:pt idx="97">
                  <c:v>0.73375544894724365</c:v>
                </c:pt>
                <c:pt idx="98">
                  <c:v>0.7341307914663775</c:v>
                </c:pt>
                <c:pt idx="99">
                  <c:v>0.7344434413235853</c:v>
                </c:pt>
                <c:pt idx="100">
                  <c:v>0.73471765676129064</c:v>
                </c:pt>
              </c:numCache>
            </c:numRef>
          </c:val>
        </c:ser>
        <c:ser>
          <c:idx val="1"/>
          <c:order val="1"/>
          <c:tx>
            <c:strRef>
              <c:f>'Senegal Sidney'!$A$27</c:f>
              <c:strCache>
                <c:ptCount val="1"/>
                <c:pt idx="0">
                  <c:v>Consumers 0–24</c:v>
                </c:pt>
              </c:strCache>
            </c:strRef>
          </c:tx>
          <c:spPr>
            <a:solidFill>
              <a:srgbClr val="FFC000"/>
            </a:solidFill>
            <a:ln>
              <a:noFill/>
            </a:ln>
          </c:spPr>
          <c:cat>
            <c:numRef>
              <c:f>'Senegal Sidney'!$B$25:$CX$25</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'Senegal Sidney'!$B$27:$CX$27</c:f>
              <c:numCache>
                <c:formatCode>0.000</c:formatCode>
                <c:ptCount val="101"/>
                <c:pt idx="0">
                  <c:v>0.80208570502133225</c:v>
                </c:pt>
                <c:pt idx="1">
                  <c:v>0.80511656631831141</c:v>
                </c:pt>
                <c:pt idx="2">
                  <c:v>0.80548756890555462</c:v>
                </c:pt>
                <c:pt idx="3">
                  <c:v>0.80435723670763892</c:v>
                </c:pt>
                <c:pt idx="4">
                  <c:v>0.80246767019308396</c:v>
                </c:pt>
                <c:pt idx="5">
                  <c:v>0.80013560175744014</c:v>
                </c:pt>
                <c:pt idx="6">
                  <c:v>0.80243419745762934</c:v>
                </c:pt>
                <c:pt idx="7">
                  <c:v>0.80383954810526426</c:v>
                </c:pt>
                <c:pt idx="8">
                  <c:v>0.80420901744784057</c:v>
                </c:pt>
                <c:pt idx="9">
                  <c:v>0.80347039787294205</c:v>
                </c:pt>
                <c:pt idx="10">
                  <c:v>0.80179584869759957</c:v>
                </c:pt>
                <c:pt idx="11">
                  <c:v>0.80657875972750004</c:v>
                </c:pt>
                <c:pt idx="12">
                  <c:v>0.80938833664183607</c:v>
                </c:pt>
                <c:pt idx="13">
                  <c:v>0.8106971630184524</c:v>
                </c:pt>
                <c:pt idx="14">
                  <c:v>0.81111666647190617</c:v>
                </c:pt>
                <c:pt idx="15">
                  <c:v>0.81105464799841143</c:v>
                </c:pt>
                <c:pt idx="16">
                  <c:v>0.8160198735228481</c:v>
                </c:pt>
                <c:pt idx="17">
                  <c:v>0.819426830389546</c:v>
                </c:pt>
                <c:pt idx="18">
                  <c:v>0.82148907324930809</c:v>
                </c:pt>
                <c:pt idx="19">
                  <c:v>0.82240563113289389</c:v>
                </c:pt>
                <c:pt idx="20">
                  <c:v>0.82247314374832592</c:v>
                </c:pt>
                <c:pt idx="21">
                  <c:v>0.82976508135051308</c:v>
                </c:pt>
                <c:pt idx="22">
                  <c:v>0.8355107591849773</c:v>
                </c:pt>
                <c:pt idx="23">
                  <c:v>0.83996610825260842</c:v>
                </c:pt>
                <c:pt idx="24">
                  <c:v>0.84346459504970062</c:v>
                </c:pt>
                <c:pt idx="25">
                  <c:v>0.8462722552941766</c:v>
                </c:pt>
                <c:pt idx="26">
                  <c:v>0.85879512208342501</c:v>
                </c:pt>
                <c:pt idx="27">
                  <c:v>0.87130593893337371</c:v>
                </c:pt>
                <c:pt idx="28">
                  <c:v>0.88379755127760551</c:v>
                </c:pt>
                <c:pt idx="29">
                  <c:v>0.89613386297381037</c:v>
                </c:pt>
                <c:pt idx="30">
                  <c:v>0.90825591347480517</c:v>
                </c:pt>
                <c:pt idx="31">
                  <c:v>0.92065010460025565</c:v>
                </c:pt>
                <c:pt idx="32">
                  <c:v>0.93132469106774651</c:v>
                </c:pt>
                <c:pt idx="33">
                  <c:v>0.94057187202296044</c:v>
                </c:pt>
                <c:pt idx="34">
                  <c:v>0.94871914546537639</c:v>
                </c:pt>
                <c:pt idx="35">
                  <c:v>0.95598649611290587</c:v>
                </c:pt>
                <c:pt idx="36">
                  <c:v>0.96317951123216861</c:v>
                </c:pt>
                <c:pt idx="37">
                  <c:v>0.96873070794439353</c:v>
                </c:pt>
                <c:pt idx="38">
                  <c:v>0.97273207383641302</c:v>
                </c:pt>
                <c:pt idx="39">
                  <c:v>0.97516686332847902</c:v>
                </c:pt>
                <c:pt idx="40">
                  <c:v>0.97608981626716707</c:v>
                </c:pt>
                <c:pt idx="41">
                  <c:v>0.97844000994110836</c:v>
                </c:pt>
                <c:pt idx="42">
                  <c:v>0.97884133333912537</c:v>
                </c:pt>
                <c:pt idx="43">
                  <c:v>0.97753428912308382</c:v>
                </c:pt>
                <c:pt idx="44">
                  <c:v>0.97475405015349403</c:v>
                </c:pt>
                <c:pt idx="45">
                  <c:v>0.97067412271836528</c:v>
                </c:pt>
                <c:pt idx="46">
                  <c:v>0.9692586562797072</c:v>
                </c:pt>
                <c:pt idx="47">
                  <c:v>0.96672599605940224</c:v>
                </c:pt>
                <c:pt idx="48">
                  <c:v>0.96334677794860157</c:v>
                </c:pt>
                <c:pt idx="49">
                  <c:v>0.95941766193591926</c:v>
                </c:pt>
                <c:pt idx="50">
                  <c:v>0.95519149097735612</c:v>
                </c:pt>
                <c:pt idx="51">
                  <c:v>0.95065672599038653</c:v>
                </c:pt>
                <c:pt idx="52">
                  <c:v>0.94551974259455107</c:v>
                </c:pt>
                <c:pt idx="53">
                  <c:v>0.93991283264575753</c:v>
                </c:pt>
                <c:pt idx="54">
                  <c:v>0.93393740531031655</c:v>
                </c:pt>
                <c:pt idx="55">
                  <c:v>0.92770948809145948</c:v>
                </c:pt>
                <c:pt idx="56">
                  <c:v>0.92286457098065799</c:v>
                </c:pt>
                <c:pt idx="57">
                  <c:v>0.91749170315642015</c:v>
                </c:pt>
                <c:pt idx="58">
                  <c:v>0.91169690900972611</c:v>
                </c:pt>
                <c:pt idx="59">
                  <c:v>0.90544505141532772</c:v>
                </c:pt>
                <c:pt idx="60">
                  <c:v>0.89869193011394533</c:v>
                </c:pt>
                <c:pt idx="61">
                  <c:v>0.89195236852134752</c:v>
                </c:pt>
                <c:pt idx="62">
                  <c:v>0.88423676814197993</c:v>
                </c:pt>
                <c:pt idx="63">
                  <c:v>0.87590443178368627</c:v>
                </c:pt>
                <c:pt idx="64">
                  <c:v>0.86735056057422488</c:v>
                </c:pt>
                <c:pt idx="65">
                  <c:v>0.85878135693310986</c:v>
                </c:pt>
                <c:pt idx="66">
                  <c:v>0.85027636894778613</c:v>
                </c:pt>
                <c:pt idx="67">
                  <c:v>0.84180220195573929</c:v>
                </c:pt>
                <c:pt idx="68">
                  <c:v>0.83332447646056818</c:v>
                </c:pt>
                <c:pt idx="69">
                  <c:v>0.82475839911767457</c:v>
                </c:pt>
                <c:pt idx="70">
                  <c:v>0.81610369402484595</c:v>
                </c:pt>
                <c:pt idx="71">
                  <c:v>0.80826018205430705</c:v>
                </c:pt>
                <c:pt idx="72">
                  <c:v>0.80017379761546814</c:v>
                </c:pt>
                <c:pt idx="73">
                  <c:v>0.79185220356498853</c:v>
                </c:pt>
                <c:pt idx="74">
                  <c:v>0.78331341707871116</c:v>
                </c:pt>
                <c:pt idx="75">
                  <c:v>0.77456050882216765</c:v>
                </c:pt>
                <c:pt idx="76">
                  <c:v>0.76618406580926635</c:v>
                </c:pt>
                <c:pt idx="77">
                  <c:v>0.75751641116218527</c:v>
                </c:pt>
                <c:pt idx="78">
                  <c:v>0.74858296310725458</c:v>
                </c:pt>
                <c:pt idx="79">
                  <c:v>0.73935671899173461</c:v>
                </c:pt>
                <c:pt idx="80">
                  <c:v>0.72985637847225393</c:v>
                </c:pt>
                <c:pt idx="81">
                  <c:v>0.72070042825345038</c:v>
                </c:pt>
                <c:pt idx="82">
                  <c:v>0.71120101945156933</c:v>
                </c:pt>
                <c:pt idx="83">
                  <c:v>0.70155157310251814</c:v>
                </c:pt>
                <c:pt idx="84">
                  <c:v>0.69197804025549647</c:v>
                </c:pt>
                <c:pt idx="85">
                  <c:v>0.6826165378034893</c:v>
                </c:pt>
                <c:pt idx="86">
                  <c:v>0.6739796932243054</c:v>
                </c:pt>
                <c:pt idx="87">
                  <c:v>0.66545410008746986</c:v>
                </c:pt>
                <c:pt idx="88">
                  <c:v>0.657081555150279</c:v>
                </c:pt>
                <c:pt idx="89">
                  <c:v>0.64885517695466011</c:v>
                </c:pt>
                <c:pt idx="90">
                  <c:v>0.64076937431418368</c:v>
                </c:pt>
                <c:pt idx="91">
                  <c:v>0.63329705955254756</c:v>
                </c:pt>
                <c:pt idx="92">
                  <c:v>0.62587781796137798</c:v>
                </c:pt>
                <c:pt idx="93">
                  <c:v>0.6185459217937912</c:v>
                </c:pt>
                <c:pt idx="94">
                  <c:v>0.61132902718144166</c:v>
                </c:pt>
                <c:pt idx="95">
                  <c:v>0.60424038358385801</c:v>
                </c:pt>
                <c:pt idx="96">
                  <c:v>0.59765794977706443</c:v>
                </c:pt>
                <c:pt idx="97">
                  <c:v>0.59112948394956</c:v>
                </c:pt>
                <c:pt idx="98">
                  <c:v>0.58466224612556372</c:v>
                </c:pt>
                <c:pt idx="99">
                  <c:v>0.57825003055622815</c:v>
                </c:pt>
                <c:pt idx="100">
                  <c:v>0.57188689331608267</c:v>
                </c:pt>
              </c:numCache>
            </c:numRef>
          </c:val>
        </c:ser>
        <c:ser>
          <c:idx val="2"/>
          <c:order val="2"/>
          <c:tx>
            <c:strRef>
              <c:f>'Senegal Sidney'!$A$28</c:f>
              <c:strCache>
                <c:ptCount val="1"/>
                <c:pt idx="0">
                  <c:v>Consumers 60+</c:v>
                </c:pt>
              </c:strCache>
            </c:strRef>
          </c:tx>
          <c:spPr>
            <a:solidFill>
              <a:schemeClr val="tx1"/>
            </a:solidFill>
            <a:ln>
              <a:noFill/>
            </a:ln>
          </c:spPr>
          <c:cat>
            <c:numRef>
              <c:f>'Senegal Sidney'!$B$25:$CX$25</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'Senegal Sidney'!$B$28:$CX$28</c:f>
              <c:numCache>
                <c:formatCode>0.000</c:formatCode>
                <c:ptCount val="101"/>
                <c:pt idx="0">
                  <c:v>0.10088815728850851</c:v>
                </c:pt>
                <c:pt idx="1">
                  <c:v>9.8705413875460321E-2</c:v>
                </c:pt>
                <c:pt idx="2">
                  <c:v>9.6156733411222106E-2</c:v>
                </c:pt>
                <c:pt idx="3">
                  <c:v>9.3367832515623875E-2</c:v>
                </c:pt>
                <c:pt idx="4">
                  <c:v>9.0469144550530914E-2</c:v>
                </c:pt>
                <c:pt idx="5">
                  <c:v>8.7558218350291359E-2</c:v>
                </c:pt>
                <c:pt idx="6">
                  <c:v>8.6456727899329011E-2</c:v>
                </c:pt>
                <c:pt idx="7">
                  <c:v>8.5180367146857019E-2</c:v>
                </c:pt>
                <c:pt idx="8">
                  <c:v>8.3768345356287507E-2</c:v>
                </c:pt>
                <c:pt idx="9">
                  <c:v>8.2249512523456067E-2</c:v>
                </c:pt>
                <c:pt idx="10">
                  <c:v>8.0665976782321347E-2</c:v>
                </c:pt>
                <c:pt idx="11">
                  <c:v>8.035690091869388E-2</c:v>
                </c:pt>
                <c:pt idx="12">
                  <c:v>7.9834484131402816E-2</c:v>
                </c:pt>
                <c:pt idx="13">
                  <c:v>7.9141718783288545E-2</c:v>
                </c:pt>
                <c:pt idx="14">
                  <c:v>7.8316155596598755E-2</c:v>
                </c:pt>
                <c:pt idx="15">
                  <c:v>7.7406033693324688E-2</c:v>
                </c:pt>
                <c:pt idx="16">
                  <c:v>7.734255484848658E-2</c:v>
                </c:pt>
                <c:pt idx="17">
                  <c:v>7.7069200209012437E-2</c:v>
                </c:pt>
                <c:pt idx="18">
                  <c:v>7.6642899043527668E-2</c:v>
                </c:pt>
                <c:pt idx="19">
                  <c:v>7.6116226682771432E-2</c:v>
                </c:pt>
                <c:pt idx="20">
                  <c:v>7.5542226119435105E-2</c:v>
                </c:pt>
                <c:pt idx="21">
                  <c:v>7.5848784853930179E-2</c:v>
                </c:pt>
                <c:pt idx="22">
                  <c:v>7.5968136076618398E-2</c:v>
                </c:pt>
                <c:pt idx="23">
                  <c:v>7.5940690052244991E-2</c:v>
                </c:pt>
                <c:pt idx="24">
                  <c:v>7.580454592226217E-2</c:v>
                </c:pt>
                <c:pt idx="25">
                  <c:v>7.5603196972441306E-2</c:v>
                </c:pt>
                <c:pt idx="26">
                  <c:v>7.6694398884568998E-2</c:v>
                </c:pt>
                <c:pt idx="27">
                  <c:v>7.7596795432521737E-2</c:v>
                </c:pt>
                <c:pt idx="28">
                  <c:v>7.8334641928054838E-2</c:v>
                </c:pt>
                <c:pt idx="29">
                  <c:v>7.8929803786479888E-2</c:v>
                </c:pt>
                <c:pt idx="30">
                  <c:v>7.9408413014914012E-2</c:v>
                </c:pt>
                <c:pt idx="31">
                  <c:v>8.0402332480949953E-2</c:v>
                </c:pt>
                <c:pt idx="32">
                  <c:v>8.1211981203294245E-2</c:v>
                </c:pt>
                <c:pt idx="33">
                  <c:v>8.1873003016836185E-2</c:v>
                </c:pt>
                <c:pt idx="34">
                  <c:v>8.2422313899726457E-2</c:v>
                </c:pt>
                <c:pt idx="35">
                  <c:v>8.289249034117066E-2</c:v>
                </c:pt>
                <c:pt idx="36">
                  <c:v>8.3653209326775169E-2</c:v>
                </c:pt>
                <c:pt idx="37">
                  <c:v>8.4253793929929821E-2</c:v>
                </c:pt>
                <c:pt idx="38">
                  <c:v>8.4720919456973909E-2</c:v>
                </c:pt>
                <c:pt idx="39">
                  <c:v>8.5075221555516486E-2</c:v>
                </c:pt>
                <c:pt idx="40">
                  <c:v>8.5339663574053259E-2</c:v>
                </c:pt>
                <c:pt idx="41">
                  <c:v>8.5742623407841598E-2</c:v>
                </c:pt>
                <c:pt idx="42">
                  <c:v>8.5958988786911078E-2</c:v>
                </c:pt>
                <c:pt idx="43">
                  <c:v>8.6024609283901238E-2</c:v>
                </c:pt>
                <c:pt idx="44">
                  <c:v>8.5971285798163447E-2</c:v>
                </c:pt>
                <c:pt idx="45">
                  <c:v>8.5832016281329526E-2</c:v>
                </c:pt>
                <c:pt idx="46">
                  <c:v>8.604145974423065E-2</c:v>
                </c:pt>
                <c:pt idx="47">
                  <c:v>8.6055227200044923E-2</c:v>
                </c:pt>
                <c:pt idx="48">
                  <c:v>8.5910986431040282E-2</c:v>
                </c:pt>
                <c:pt idx="49">
                  <c:v>8.5641928015642146E-2</c:v>
                </c:pt>
                <c:pt idx="50">
                  <c:v>8.5277933811954518E-2</c:v>
                </c:pt>
                <c:pt idx="51">
                  <c:v>8.4849548143144077E-2</c:v>
                </c:pt>
                <c:pt idx="52">
                  <c:v>8.4256216528434971E-2</c:v>
                </c:pt>
                <c:pt idx="53">
                  <c:v>8.3520306548194909E-2</c:v>
                </c:pt>
                <c:pt idx="54">
                  <c:v>8.2653035634100411E-2</c:v>
                </c:pt>
                <c:pt idx="55">
                  <c:v>8.1674444696091614E-2</c:v>
                </c:pt>
                <c:pt idx="56">
                  <c:v>8.0715810757280959E-2</c:v>
                </c:pt>
                <c:pt idx="57">
                  <c:v>7.9608815907826411E-2</c:v>
                </c:pt>
                <c:pt idx="58">
                  <c:v>7.8370666705757847E-2</c:v>
                </c:pt>
                <c:pt idx="59">
                  <c:v>7.6997597750942795E-2</c:v>
                </c:pt>
                <c:pt idx="60">
                  <c:v>7.5512658249744999E-2</c:v>
                </c:pt>
                <c:pt idx="61">
                  <c:v>7.4499119188334906E-2</c:v>
                </c:pt>
                <c:pt idx="62">
                  <c:v>7.3355373440237945E-2</c:v>
                </c:pt>
                <c:pt idx="63">
                  <c:v>7.2181764675981488E-2</c:v>
                </c:pt>
                <c:pt idx="64">
                  <c:v>7.1084214325654649E-2</c:v>
                </c:pt>
                <c:pt idx="65">
                  <c:v>7.0132757684853927E-2</c:v>
                </c:pt>
                <c:pt idx="66">
                  <c:v>6.9702825669627322E-2</c:v>
                </c:pt>
                <c:pt idx="67">
                  <c:v>6.9342821253295397E-2</c:v>
                </c:pt>
                <c:pt idx="68">
                  <c:v>6.9091123143842928E-2</c:v>
                </c:pt>
                <c:pt idx="69">
                  <c:v>6.8983282988829955E-2</c:v>
                </c:pt>
                <c:pt idx="70">
                  <c:v>6.9045832037691254E-2</c:v>
                </c:pt>
                <c:pt idx="71">
                  <c:v>6.953903607241467E-2</c:v>
                </c:pt>
                <c:pt idx="72">
                  <c:v>7.012190874019765E-2</c:v>
                </c:pt>
                <c:pt idx="73">
                  <c:v>7.0818253518769012E-2</c:v>
                </c:pt>
                <c:pt idx="74">
                  <c:v>7.1647581106777464E-2</c:v>
                </c:pt>
                <c:pt idx="75">
                  <c:v>7.2626988194748873E-2</c:v>
                </c:pt>
                <c:pt idx="76">
                  <c:v>7.3913993755935797E-2</c:v>
                </c:pt>
                <c:pt idx="77">
                  <c:v>7.5273581835829606E-2</c:v>
                </c:pt>
                <c:pt idx="78">
                  <c:v>7.6725761332789646E-2</c:v>
                </c:pt>
                <c:pt idx="79">
                  <c:v>7.8286263173894075E-2</c:v>
                </c:pt>
                <c:pt idx="80">
                  <c:v>7.9969832629900373E-2</c:v>
                </c:pt>
                <c:pt idx="81">
                  <c:v>8.1802844302907463E-2</c:v>
                </c:pt>
                <c:pt idx="82">
                  <c:v>8.368587141591137E-2</c:v>
                </c:pt>
                <c:pt idx="83">
                  <c:v>8.5644568200796037E-2</c:v>
                </c:pt>
                <c:pt idx="84">
                  <c:v>8.770129850898345E-2</c:v>
                </c:pt>
                <c:pt idx="85">
                  <c:v>8.987203040781501E-2</c:v>
                </c:pt>
                <c:pt idx="86">
                  <c:v>9.2045355115605104E-2</c:v>
                </c:pt>
                <c:pt idx="87">
                  <c:v>9.4267833976581131E-2</c:v>
                </c:pt>
                <c:pt idx="88">
                  <c:v>9.6557155863957939E-2</c:v>
                </c:pt>
                <c:pt idx="89">
                  <c:v>9.8920773182904084E-2</c:v>
                </c:pt>
                <c:pt idx="90">
                  <c:v>0.1013684606504917</c:v>
                </c:pt>
                <c:pt idx="91">
                  <c:v>0.10369899193682071</c:v>
                </c:pt>
                <c:pt idx="92">
                  <c:v>0.10605038925321868</c:v>
                </c:pt>
                <c:pt idx="93">
                  <c:v>0.1084608865926842</c:v>
                </c:pt>
                <c:pt idx="94">
                  <c:v>0.11096801775117229</c:v>
                </c:pt>
                <c:pt idx="95">
                  <c:v>0.11359627588185468</c:v>
                </c:pt>
                <c:pt idx="96">
                  <c:v>0.11612483355683474</c:v>
                </c:pt>
                <c:pt idx="97">
                  <c:v>0.1187049705166171</c:v>
                </c:pt>
                <c:pt idx="98">
                  <c:v>0.12135508644381378</c:v>
                </c:pt>
                <c:pt idx="99">
                  <c:v>0.1240828476965212</c:v>
                </c:pt>
                <c:pt idx="100">
                  <c:v>0.12689652398964921</c:v>
                </c:pt>
              </c:numCache>
            </c:numRef>
          </c:val>
        </c:ser>
        <c:dLbls>
          <c:showLegendKey val="0"/>
          <c:showVal val="0"/>
          <c:showCatName val="0"/>
          <c:showSerName val="0"/>
          <c:showPercent val="0"/>
          <c:showBubbleSize val="0"/>
        </c:dLbls>
        <c:axId val="195630208"/>
        <c:axId val="195632128"/>
      </c:areaChart>
      <c:catAx>
        <c:axId val="195630208"/>
        <c:scaling>
          <c:orientation val="minMax"/>
        </c:scaling>
        <c:delete val="0"/>
        <c:axPos val="b"/>
        <c:title>
          <c:tx>
            <c:rich>
              <a:bodyPr/>
              <a:lstStyle/>
              <a:p>
                <a:pPr>
                  <a:defRPr b="0"/>
                </a:pPr>
                <a:r>
                  <a:rPr lang="en-US" b="0" dirty="0" smtClean="0"/>
                  <a:t>Year</a:t>
                </a:r>
                <a:endParaRPr lang="en-US" b="0" dirty="0"/>
              </a:p>
            </c:rich>
          </c:tx>
          <c:layout>
            <c:manualLayout>
              <c:xMode val="edge"/>
              <c:yMode val="edge"/>
              <c:x val="0.50491954276743445"/>
              <c:y val="0.93354978354978357"/>
            </c:manualLayout>
          </c:layout>
          <c:overlay val="0"/>
        </c:title>
        <c:numFmt formatCode="0" sourceLinked="1"/>
        <c:majorTickMark val="out"/>
        <c:minorTickMark val="none"/>
        <c:tickLblPos val="nextTo"/>
        <c:crossAx val="195632128"/>
        <c:crosses val="autoZero"/>
        <c:auto val="1"/>
        <c:lblAlgn val="ctr"/>
        <c:lblOffset val="100"/>
        <c:tickLblSkip val="10"/>
        <c:tickMarkSkip val="5"/>
        <c:noMultiLvlLbl val="0"/>
      </c:catAx>
      <c:valAx>
        <c:axId val="195632128"/>
        <c:scaling>
          <c:orientation val="minMax"/>
          <c:max val="2"/>
        </c:scaling>
        <c:delete val="0"/>
        <c:axPos val="l"/>
        <c:title>
          <c:tx>
            <c:rich>
              <a:bodyPr rot="-5400000" vert="horz"/>
              <a:lstStyle/>
              <a:p>
                <a:pPr>
                  <a:defRPr b="0"/>
                </a:pPr>
                <a:r>
                  <a:rPr lang="en-US" b="0" dirty="0" smtClean="0"/>
                  <a:t>Number of consumers per worker</a:t>
                </a:r>
                <a:endParaRPr lang="en-US" b="0" dirty="0"/>
              </a:p>
            </c:rich>
          </c:tx>
          <c:layout>
            <c:manualLayout>
              <c:xMode val="edge"/>
              <c:yMode val="edge"/>
              <c:x val="2.6479750778816199E-2"/>
              <c:y val="0.18366397382145414"/>
            </c:manualLayout>
          </c:layout>
          <c:overlay val="0"/>
        </c:title>
        <c:numFmt formatCode="0.0" sourceLinked="0"/>
        <c:majorTickMark val="out"/>
        <c:minorTickMark val="none"/>
        <c:tickLblPos val="nextTo"/>
        <c:crossAx val="195630208"/>
        <c:crosses val="autoZero"/>
        <c:crossBetween val="midCat"/>
      </c:valAx>
    </c:plotArea>
    <c:legend>
      <c:legendPos val="t"/>
      <c:layout>
        <c:manualLayout>
          <c:xMode val="edge"/>
          <c:yMode val="edge"/>
          <c:x val="0.14579929845217945"/>
          <c:y val="0.12337662337662338"/>
          <c:w val="0.85108543675031278"/>
          <c:h val="5.6079865016872892E-2"/>
        </c:manualLayout>
      </c:layout>
      <c:overlay val="0"/>
    </c:legend>
    <c:plotVisOnly val="1"/>
    <c:dispBlanksAs val="zero"/>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363607566295593"/>
          <c:y val="0.10299108992954828"/>
          <c:w val="0.73633360485111776"/>
          <c:h val="0.71241815167840861"/>
        </c:manualLayout>
      </c:layout>
      <c:areaChart>
        <c:grouping val="stacked"/>
        <c:varyColors val="0"/>
        <c:ser>
          <c:idx val="0"/>
          <c:order val="0"/>
          <c:tx>
            <c:strRef>
              <c:f>'Sidney Mozambique'!$B$1</c:f>
              <c:strCache>
                <c:ptCount val="1"/>
                <c:pt idx="0">
                  <c:v>Consumers 25–59</c:v>
                </c:pt>
              </c:strCache>
            </c:strRef>
          </c:tx>
          <c:spPr>
            <a:solidFill>
              <a:srgbClr val="00B050"/>
            </a:solidFill>
            <a:ln>
              <a:noFill/>
            </a:ln>
          </c:spPr>
          <c:cat>
            <c:numRef>
              <c:f>'Sidney Mozambique'!$A$2:$A$102</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'Sidney Mozambique'!$B$2:$B$102</c:f>
              <c:numCache>
                <c:formatCode>0.00</c:formatCode>
                <c:ptCount val="101"/>
                <c:pt idx="0">
                  <c:v>0.82534960255330592</c:v>
                </c:pt>
                <c:pt idx="1">
                  <c:v>0.82521550821367606</c:v>
                </c:pt>
                <c:pt idx="2">
                  <c:v>0.82499097314324421</c:v>
                </c:pt>
                <c:pt idx="3">
                  <c:v>0.82468037482691048</c:v>
                </c:pt>
                <c:pt idx="4">
                  <c:v>0.8243507817267508</c:v>
                </c:pt>
                <c:pt idx="5">
                  <c:v>0.82409499212314485</c:v>
                </c:pt>
                <c:pt idx="6">
                  <c:v>0.82392788583561405</c:v>
                </c:pt>
                <c:pt idx="7">
                  <c:v>0.82372778571750194</c:v>
                </c:pt>
                <c:pt idx="8">
                  <c:v>0.82347222678639154</c:v>
                </c:pt>
                <c:pt idx="9">
                  <c:v>0.82318446010157642</c:v>
                </c:pt>
                <c:pt idx="10">
                  <c:v>0.82292629407434115</c:v>
                </c:pt>
                <c:pt idx="11">
                  <c:v>0.82272814306967945</c:v>
                </c:pt>
                <c:pt idx="12">
                  <c:v>0.82244505914327337</c:v>
                </c:pt>
                <c:pt idx="13">
                  <c:v>0.82208997300885189</c:v>
                </c:pt>
                <c:pt idx="14">
                  <c:v>0.82173306132071056</c:v>
                </c:pt>
                <c:pt idx="15">
                  <c:v>0.82145240564185684</c:v>
                </c:pt>
                <c:pt idx="16">
                  <c:v>0.82127774773904227</c:v>
                </c:pt>
                <c:pt idx="17">
                  <c:v>0.82108829724505594</c:v>
                </c:pt>
                <c:pt idx="18">
                  <c:v>0.82078937031866284</c:v>
                </c:pt>
                <c:pt idx="19">
                  <c:v>0.82029409073021287</c:v>
                </c:pt>
                <c:pt idx="20">
                  <c:v>0.8196064767526392</c:v>
                </c:pt>
                <c:pt idx="21">
                  <c:v>0.81881166733742639</c:v>
                </c:pt>
                <c:pt idx="22">
                  <c:v>0.81779944340853783</c:v>
                </c:pt>
                <c:pt idx="23">
                  <c:v>0.81661544114596141</c:v>
                </c:pt>
                <c:pt idx="24">
                  <c:v>0.81536415732888201</c:v>
                </c:pt>
                <c:pt idx="25">
                  <c:v>0.8141558150697682</c:v>
                </c:pt>
                <c:pt idx="26">
                  <c:v>0.81321040293135505</c:v>
                </c:pt>
                <c:pt idx="27">
                  <c:v>0.81236057467322587</c:v>
                </c:pt>
                <c:pt idx="28">
                  <c:v>0.81162776712763729</c:v>
                </c:pt>
                <c:pt idx="29">
                  <c:v>0.81112974193251119</c:v>
                </c:pt>
                <c:pt idx="30">
                  <c:v>0.81098052972709023</c:v>
                </c:pt>
                <c:pt idx="31">
                  <c:v>0.81034295544666846</c:v>
                </c:pt>
                <c:pt idx="32">
                  <c:v>0.80940375750104698</c:v>
                </c:pt>
                <c:pt idx="33">
                  <c:v>0.80807028469539</c:v>
                </c:pt>
                <c:pt idx="34">
                  <c:v>0.80630581616205366</c:v>
                </c:pt>
                <c:pt idx="35">
                  <c:v>0.80417813708156727</c:v>
                </c:pt>
                <c:pt idx="36">
                  <c:v>0.80180597313169788</c:v>
                </c:pt>
                <c:pt idx="37">
                  <c:v>0.7977687975979898</c:v>
                </c:pt>
                <c:pt idx="38">
                  <c:v>0.79195149387488006</c:v>
                </c:pt>
                <c:pt idx="39">
                  <c:v>0.78451213498869921</c:v>
                </c:pt>
                <c:pt idx="40">
                  <c:v>0.77574751914962203</c:v>
                </c:pt>
                <c:pt idx="41">
                  <c:v>0.77807189196559157</c:v>
                </c:pt>
                <c:pt idx="42">
                  <c:v>0.78155472507241774</c:v>
                </c:pt>
                <c:pt idx="43">
                  <c:v>0.78586531929421721</c:v>
                </c:pt>
                <c:pt idx="44">
                  <c:v>0.79083060929397686</c:v>
                </c:pt>
                <c:pt idx="45">
                  <c:v>0.79629226310806089</c:v>
                </c:pt>
                <c:pt idx="46">
                  <c:v>0.79687654977444766</c:v>
                </c:pt>
                <c:pt idx="47">
                  <c:v>0.79779811998829464</c:v>
                </c:pt>
                <c:pt idx="48">
                  <c:v>0.79895274139295025</c:v>
                </c:pt>
                <c:pt idx="49">
                  <c:v>0.80022198642039022</c:v>
                </c:pt>
                <c:pt idx="50">
                  <c:v>0.80155858091338805</c:v>
                </c:pt>
                <c:pt idx="51">
                  <c:v>0.80226372698394</c:v>
                </c:pt>
                <c:pt idx="52">
                  <c:v>0.80280752431228553</c:v>
                </c:pt>
                <c:pt idx="53">
                  <c:v>0.80316261356812602</c:v>
                </c:pt>
                <c:pt idx="54">
                  <c:v>0.80330426928907583</c:v>
                </c:pt>
                <c:pt idx="55">
                  <c:v>0.80327687272968262</c:v>
                </c:pt>
                <c:pt idx="56">
                  <c:v>0.80303067174857379</c:v>
                </c:pt>
                <c:pt idx="57">
                  <c:v>0.80256857758240852</c:v>
                </c:pt>
                <c:pt idx="58">
                  <c:v>0.80194682827308805</c:v>
                </c:pt>
                <c:pt idx="59">
                  <c:v>0.80121152909784288</c:v>
                </c:pt>
                <c:pt idx="60">
                  <c:v>0.80042632562427651</c:v>
                </c:pt>
                <c:pt idx="61">
                  <c:v>0.79979565338441583</c:v>
                </c:pt>
                <c:pt idx="62">
                  <c:v>0.7990847128270121</c:v>
                </c:pt>
                <c:pt idx="63">
                  <c:v>0.79835043211203005</c:v>
                </c:pt>
                <c:pt idx="64">
                  <c:v>0.79764470667271548</c:v>
                </c:pt>
                <c:pt idx="65">
                  <c:v>0.79703057725718074</c:v>
                </c:pt>
                <c:pt idx="66">
                  <c:v>0.79667362583188339</c:v>
                </c:pt>
                <c:pt idx="67">
                  <c:v>0.7964136400644849</c:v>
                </c:pt>
                <c:pt idx="68">
                  <c:v>0.79629675588759841</c:v>
                </c:pt>
                <c:pt idx="69">
                  <c:v>0.79635427418817906</c:v>
                </c:pt>
                <c:pt idx="70">
                  <c:v>0.79663854864179373</c:v>
                </c:pt>
                <c:pt idx="71">
                  <c:v>0.79708873792177748</c:v>
                </c:pt>
                <c:pt idx="72">
                  <c:v>0.79755935969533842</c:v>
                </c:pt>
                <c:pt idx="73">
                  <c:v>0.79839343426136888</c:v>
                </c:pt>
                <c:pt idx="74">
                  <c:v>0.80006974903887973</c:v>
                </c:pt>
                <c:pt idx="75">
                  <c:v>0.80280432106266852</c:v>
                </c:pt>
                <c:pt idx="76">
                  <c:v>0.8064658223702903</c:v>
                </c:pt>
                <c:pt idx="77">
                  <c:v>0.81093117518531954</c:v>
                </c:pt>
                <c:pt idx="78">
                  <c:v>0.81567584728357911</c:v>
                </c:pt>
                <c:pt idx="79">
                  <c:v>0.81997091174504888</c:v>
                </c:pt>
                <c:pt idx="80">
                  <c:v>0.82342039080813434</c:v>
                </c:pt>
                <c:pt idx="81">
                  <c:v>0.82618299924100302</c:v>
                </c:pt>
                <c:pt idx="82">
                  <c:v>0.82823913720825748</c:v>
                </c:pt>
                <c:pt idx="83">
                  <c:v>0.82976220553879088</c:v>
                </c:pt>
                <c:pt idx="84">
                  <c:v>0.8309880417829808</c:v>
                </c:pt>
                <c:pt idx="85">
                  <c:v>0.83207949933445025</c:v>
                </c:pt>
                <c:pt idx="86">
                  <c:v>0.83304189007980223</c:v>
                </c:pt>
                <c:pt idx="87">
                  <c:v>0.83379395910782417</c:v>
                </c:pt>
                <c:pt idx="88">
                  <c:v>0.83442702021334492</c:v>
                </c:pt>
                <c:pt idx="89">
                  <c:v>0.83505326195334617</c:v>
                </c:pt>
                <c:pt idx="90">
                  <c:v>0.83575105323496757</c:v>
                </c:pt>
                <c:pt idx="91">
                  <c:v>0.83656603143709563</c:v>
                </c:pt>
                <c:pt idx="92">
                  <c:v>0.83742278930766745</c:v>
                </c:pt>
                <c:pt idx="93">
                  <c:v>0.83836293374585857</c:v>
                </c:pt>
                <c:pt idx="94">
                  <c:v>0.83941597069928819</c:v>
                </c:pt>
                <c:pt idx="95">
                  <c:v>0.84059435873925537</c:v>
                </c:pt>
                <c:pt idx="96">
                  <c:v>0.84192745640988353</c:v>
                </c:pt>
                <c:pt idx="97">
                  <c:v>0.84330976813385417</c:v>
                </c:pt>
                <c:pt idx="98">
                  <c:v>0.84474464040755537</c:v>
                </c:pt>
                <c:pt idx="99">
                  <c:v>0.84623326809945787</c:v>
                </c:pt>
                <c:pt idx="100">
                  <c:v>0.8477710281769103</c:v>
                </c:pt>
              </c:numCache>
            </c:numRef>
          </c:val>
        </c:ser>
        <c:ser>
          <c:idx val="1"/>
          <c:order val="1"/>
          <c:tx>
            <c:strRef>
              <c:f>'Sidney Mozambique'!$C$1</c:f>
              <c:strCache>
                <c:ptCount val="1"/>
                <c:pt idx="0">
                  <c:v>Consumers 0–24</c:v>
                </c:pt>
              </c:strCache>
            </c:strRef>
          </c:tx>
          <c:spPr>
            <a:solidFill>
              <a:srgbClr val="FFC000"/>
            </a:solidFill>
            <a:ln>
              <a:noFill/>
            </a:ln>
          </c:spPr>
          <c:cat>
            <c:numRef>
              <c:f>'Sidney Mozambique'!$A$2:$A$102</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'Sidney Mozambique'!$C$2:$C$102</c:f>
              <c:numCache>
                <c:formatCode>0.00</c:formatCode>
                <c:ptCount val="101"/>
                <c:pt idx="0">
                  <c:v>1.0025629717108138</c:v>
                </c:pt>
                <c:pt idx="1">
                  <c:v>1.0065260880369835</c:v>
                </c:pt>
                <c:pt idx="2">
                  <c:v>1.0088662545196483</c:v>
                </c:pt>
                <c:pt idx="3">
                  <c:v>1.0097688571128278</c:v>
                </c:pt>
                <c:pt idx="4">
                  <c:v>1.0094577932760445</c:v>
                </c:pt>
                <c:pt idx="5">
                  <c:v>1.0080984350560023</c:v>
                </c:pt>
                <c:pt idx="6">
                  <c:v>1.0127219868889079</c:v>
                </c:pt>
                <c:pt idx="7">
                  <c:v>1.0158974523919599</c:v>
                </c:pt>
                <c:pt idx="8">
                  <c:v>1.0178091362163195</c:v>
                </c:pt>
                <c:pt idx="9">
                  <c:v>1.0186040557753677</c:v>
                </c:pt>
                <c:pt idx="10">
                  <c:v>1.0183980893562332</c:v>
                </c:pt>
                <c:pt idx="11">
                  <c:v>1.0238235372852182</c:v>
                </c:pt>
                <c:pt idx="12">
                  <c:v>1.0277764038873753</c:v>
                </c:pt>
                <c:pt idx="13">
                  <c:v>1.0304827293184562</c:v>
                </c:pt>
                <c:pt idx="14">
                  <c:v>1.0321127804639534</c:v>
                </c:pt>
                <c:pt idx="15">
                  <c:v>1.0327613211745503</c:v>
                </c:pt>
                <c:pt idx="16">
                  <c:v>1.0383832829611537</c:v>
                </c:pt>
                <c:pt idx="17">
                  <c:v>1.0426469339732858</c:v>
                </c:pt>
                <c:pt idx="18">
                  <c:v>1.0457762687490952</c:v>
                </c:pt>
                <c:pt idx="19">
                  <c:v>1.0479880442996421</c:v>
                </c:pt>
                <c:pt idx="20">
                  <c:v>1.0494285184442713</c:v>
                </c:pt>
                <c:pt idx="21">
                  <c:v>1.0557910520173672</c:v>
                </c:pt>
                <c:pt idx="22">
                  <c:v>1.0609165635041538</c:v>
                </c:pt>
                <c:pt idx="23">
                  <c:v>1.0649624414773782</c:v>
                </c:pt>
                <c:pt idx="24">
                  <c:v>1.0681525741842306</c:v>
                </c:pt>
                <c:pt idx="25">
                  <c:v>1.0706537514247854</c:v>
                </c:pt>
                <c:pt idx="26">
                  <c:v>1.0763892765756946</c:v>
                </c:pt>
                <c:pt idx="27">
                  <c:v>1.0804809059723588</c:v>
                </c:pt>
                <c:pt idx="28">
                  <c:v>1.0828928154427211</c:v>
                </c:pt>
                <c:pt idx="29">
                  <c:v>1.0834070022996001</c:v>
                </c:pt>
                <c:pt idx="30">
                  <c:v>1.0819075680692254</c:v>
                </c:pt>
                <c:pt idx="31">
                  <c:v>1.0900098049723339</c:v>
                </c:pt>
                <c:pt idx="32">
                  <c:v>1.0978579753924449</c:v>
                </c:pt>
                <c:pt idx="33">
                  <c:v>1.1054765807145768</c:v>
                </c:pt>
                <c:pt idx="34">
                  <c:v>1.1125282718817036</c:v>
                </c:pt>
                <c:pt idx="35">
                  <c:v>1.1184308774362222</c:v>
                </c:pt>
                <c:pt idx="36">
                  <c:v>1.1351335300790792</c:v>
                </c:pt>
                <c:pt idx="37">
                  <c:v>1.1543486789235544</c:v>
                </c:pt>
                <c:pt idx="38">
                  <c:v>1.1765663405647189</c:v>
                </c:pt>
                <c:pt idx="39">
                  <c:v>1.2029360495073174</c:v>
                </c:pt>
                <c:pt idx="40">
                  <c:v>1.2346458182766831</c:v>
                </c:pt>
                <c:pt idx="41">
                  <c:v>1.2187441187345878</c:v>
                </c:pt>
                <c:pt idx="42">
                  <c:v>1.2004900013344588</c:v>
                </c:pt>
                <c:pt idx="43">
                  <c:v>1.1810831927592036</c:v>
                </c:pt>
                <c:pt idx="44">
                  <c:v>1.1604629059597187</c:v>
                </c:pt>
                <c:pt idx="45">
                  <c:v>1.138371082191044</c:v>
                </c:pt>
                <c:pt idx="46">
                  <c:v>1.1377401046348974</c:v>
                </c:pt>
                <c:pt idx="47">
                  <c:v>1.1355596204665213</c:v>
                </c:pt>
                <c:pt idx="48">
                  <c:v>1.1317977387106364</c:v>
                </c:pt>
                <c:pt idx="49">
                  <c:v>1.1270991434240449</c:v>
                </c:pt>
                <c:pt idx="50">
                  <c:v>1.1221046933216516</c:v>
                </c:pt>
                <c:pt idx="51">
                  <c:v>1.1235639431969473</c:v>
                </c:pt>
                <c:pt idx="52">
                  <c:v>1.1254778207504492</c:v>
                </c:pt>
                <c:pt idx="53">
                  <c:v>1.1274683648130177</c:v>
                </c:pt>
                <c:pt idx="54">
                  <c:v>1.1287259281950524</c:v>
                </c:pt>
                <c:pt idx="55">
                  <c:v>1.1286905406423289</c:v>
                </c:pt>
                <c:pt idx="56">
                  <c:v>1.1326866504109196</c:v>
                </c:pt>
                <c:pt idx="57">
                  <c:v>1.1345238321640945</c:v>
                </c:pt>
                <c:pt idx="58">
                  <c:v>1.134845339702885</c:v>
                </c:pt>
                <c:pt idx="59">
                  <c:v>1.1345842675700817</c:v>
                </c:pt>
                <c:pt idx="60">
                  <c:v>1.1340048099239413</c:v>
                </c:pt>
                <c:pt idx="61">
                  <c:v>1.1323537842134346</c:v>
                </c:pt>
                <c:pt idx="62">
                  <c:v>1.1307657608079429</c:v>
                </c:pt>
                <c:pt idx="63">
                  <c:v>1.1286517662075792</c:v>
                </c:pt>
                <c:pt idx="64">
                  <c:v>1.1252790323944217</c:v>
                </c:pt>
                <c:pt idx="65">
                  <c:v>1.1204419478529613</c:v>
                </c:pt>
                <c:pt idx="66">
                  <c:v>1.1165611283665591</c:v>
                </c:pt>
                <c:pt idx="67">
                  <c:v>1.1114358149453349</c:v>
                </c:pt>
                <c:pt idx="68">
                  <c:v>1.105125474420587</c:v>
                </c:pt>
                <c:pt idx="69">
                  <c:v>1.0978752107145111</c:v>
                </c:pt>
                <c:pt idx="70">
                  <c:v>1.0897428387255741</c:v>
                </c:pt>
                <c:pt idx="71">
                  <c:v>1.0825540003083802</c:v>
                </c:pt>
                <c:pt idx="72">
                  <c:v>1.0745982447064411</c:v>
                </c:pt>
                <c:pt idx="73">
                  <c:v>1.065619776785661</c:v>
                </c:pt>
                <c:pt idx="74">
                  <c:v>1.0551651808370768</c:v>
                </c:pt>
                <c:pt idx="75">
                  <c:v>1.0430658415180238</c:v>
                </c:pt>
                <c:pt idx="76">
                  <c:v>1.0308529024514295</c:v>
                </c:pt>
                <c:pt idx="77">
                  <c:v>1.0174435914324529</c:v>
                </c:pt>
                <c:pt idx="78">
                  <c:v>1.0034303357119432</c:v>
                </c:pt>
                <c:pt idx="79">
                  <c:v>0.98958645161064462</c:v>
                </c:pt>
                <c:pt idx="80">
                  <c:v>0.97633299195404943</c:v>
                </c:pt>
                <c:pt idx="81">
                  <c:v>0.96458252750714835</c:v>
                </c:pt>
                <c:pt idx="82">
                  <c:v>0.95345350157238196</c:v>
                </c:pt>
                <c:pt idx="83">
                  <c:v>0.94281667998723373</c:v>
                </c:pt>
                <c:pt idx="84">
                  <c:v>0.93247104702829275</c:v>
                </c:pt>
                <c:pt idx="85">
                  <c:v>0.92227035867164975</c:v>
                </c:pt>
                <c:pt idx="86">
                  <c:v>0.91293550405155122</c:v>
                </c:pt>
                <c:pt idx="87">
                  <c:v>0.90388296255854739</c:v>
                </c:pt>
                <c:pt idx="88">
                  <c:v>0.89495876324696355</c:v>
                </c:pt>
                <c:pt idx="89">
                  <c:v>0.88601694886639937</c:v>
                </c:pt>
                <c:pt idx="90">
                  <c:v>0.87696427440687885</c:v>
                </c:pt>
                <c:pt idx="91">
                  <c:v>0.86838424461619257</c:v>
                </c:pt>
                <c:pt idx="92">
                  <c:v>0.85981080615099614</c:v>
                </c:pt>
                <c:pt idx="93">
                  <c:v>0.85114856507405168</c:v>
                </c:pt>
                <c:pt idx="94">
                  <c:v>0.84231485193363809</c:v>
                </c:pt>
                <c:pt idx="95">
                  <c:v>0.83325996217856357</c:v>
                </c:pt>
                <c:pt idx="96">
                  <c:v>0.82450467857417031</c:v>
                </c:pt>
                <c:pt idx="97">
                  <c:v>0.81563927643600376</c:v>
                </c:pt>
                <c:pt idx="98">
                  <c:v>0.80664836320171784</c:v>
                </c:pt>
                <c:pt idx="99">
                  <c:v>0.79752493503098809</c:v>
                </c:pt>
                <c:pt idx="100">
                  <c:v>0.78826633973919136</c:v>
                </c:pt>
              </c:numCache>
            </c:numRef>
          </c:val>
        </c:ser>
        <c:ser>
          <c:idx val="2"/>
          <c:order val="2"/>
          <c:tx>
            <c:strRef>
              <c:f>'Sidney Mozambique'!$D$1</c:f>
              <c:strCache>
                <c:ptCount val="1"/>
                <c:pt idx="0">
                  <c:v>Consumers 60+</c:v>
                </c:pt>
              </c:strCache>
            </c:strRef>
          </c:tx>
          <c:spPr>
            <a:solidFill>
              <a:schemeClr val="tx1"/>
            </a:solidFill>
            <a:ln>
              <a:noFill/>
            </a:ln>
          </c:spPr>
          <c:cat>
            <c:numRef>
              <c:f>'Sidney Mozambique'!$A$2:$A$102</c:f>
              <c:numCache>
                <c:formatCode>0</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cat>
          <c:val>
            <c:numRef>
              <c:f>'Sidney Mozambique'!$D$2:$D$102</c:f>
              <c:numCache>
                <c:formatCode>0.00</c:formatCode>
                <c:ptCount val="101"/>
                <c:pt idx="0">
                  <c:v>7.7226843629484329E-2</c:v>
                </c:pt>
                <c:pt idx="1">
                  <c:v>7.7693066581136491E-2</c:v>
                </c:pt>
                <c:pt idx="2">
                  <c:v>7.7924905567253039E-2</c:v>
                </c:pt>
                <c:pt idx="3">
                  <c:v>7.7936106837528107E-2</c:v>
                </c:pt>
                <c:pt idx="4">
                  <c:v>7.7743812554630337E-2</c:v>
                </c:pt>
                <c:pt idx="5">
                  <c:v>7.7370101329126958E-2</c:v>
                </c:pt>
                <c:pt idx="6">
                  <c:v>7.8046343749407041E-2</c:v>
                </c:pt>
                <c:pt idx="7">
                  <c:v>7.8507483550070659E-2</c:v>
                </c:pt>
                <c:pt idx="8">
                  <c:v>7.8773488951181428E-2</c:v>
                </c:pt>
                <c:pt idx="9">
                  <c:v>7.8868832546329676E-2</c:v>
                </c:pt>
                <c:pt idx="10">
                  <c:v>7.8814944343007134E-2</c:v>
                </c:pt>
                <c:pt idx="11">
                  <c:v>7.958136114712773E-2</c:v>
                </c:pt>
                <c:pt idx="12">
                  <c:v>8.0155864637934837E-2</c:v>
                </c:pt>
                <c:pt idx="13">
                  <c:v>8.0555580373830885E-2</c:v>
                </c:pt>
                <c:pt idx="14">
                  <c:v>8.0797329278739366E-2</c:v>
                </c:pt>
                <c:pt idx="15">
                  <c:v>8.090050535902911E-2</c:v>
                </c:pt>
                <c:pt idx="16">
                  <c:v>8.1640730333041173E-2</c:v>
                </c:pt>
                <c:pt idx="17">
                  <c:v>8.2193942363295677E-2</c:v>
                </c:pt>
                <c:pt idx="18">
                  <c:v>8.2581573053855689E-2</c:v>
                </c:pt>
                <c:pt idx="19">
                  <c:v>8.2820996398085239E-2</c:v>
                </c:pt>
                <c:pt idx="20">
                  <c:v>8.2933419681396087E-2</c:v>
                </c:pt>
                <c:pt idx="21">
                  <c:v>8.3623377890399489E-2</c:v>
                </c:pt>
                <c:pt idx="22">
                  <c:v>8.4137186263274294E-2</c:v>
                </c:pt>
                <c:pt idx="23">
                  <c:v>8.4495661376166847E-2</c:v>
                </c:pt>
                <c:pt idx="24">
                  <c:v>8.4716712163293129E-2</c:v>
                </c:pt>
                <c:pt idx="25">
                  <c:v>8.4820783217445753E-2</c:v>
                </c:pt>
                <c:pt idx="26">
                  <c:v>8.5173295185338102E-2</c:v>
                </c:pt>
                <c:pt idx="27">
                  <c:v>8.5351419850078478E-2</c:v>
                </c:pt>
                <c:pt idx="28">
                  <c:v>8.5379079303869329E-2</c:v>
                </c:pt>
                <c:pt idx="29">
                  <c:v>8.5278921873269159E-2</c:v>
                </c:pt>
                <c:pt idx="30">
                  <c:v>8.5075130388694742E-2</c:v>
                </c:pt>
                <c:pt idx="31">
                  <c:v>8.5996154652667731E-2</c:v>
                </c:pt>
                <c:pt idx="32">
                  <c:v>8.6761765185882411E-2</c:v>
                </c:pt>
                <c:pt idx="33">
                  <c:v>8.7376288455480816E-2</c:v>
                </c:pt>
                <c:pt idx="34">
                  <c:v>8.7844444551345241E-2</c:v>
                </c:pt>
                <c:pt idx="35">
                  <c:v>8.8170554748851743E-2</c:v>
                </c:pt>
                <c:pt idx="36">
                  <c:v>9.0188791674804772E-2</c:v>
                </c:pt>
                <c:pt idx="37">
                  <c:v>9.2106265744349047E-2</c:v>
                </c:pt>
                <c:pt idx="38">
                  <c:v>9.3903088949239266E-2</c:v>
                </c:pt>
                <c:pt idx="39">
                  <c:v>9.5552276802483141E-2</c:v>
                </c:pt>
                <c:pt idx="40">
                  <c:v>9.7016998441278562E-2</c:v>
                </c:pt>
                <c:pt idx="41">
                  <c:v>9.523736720567115E-2</c:v>
                </c:pt>
                <c:pt idx="42">
                  <c:v>9.3378182155007955E-2</c:v>
                </c:pt>
                <c:pt idx="43">
                  <c:v>9.1491795225694561E-2</c:v>
                </c:pt>
                <c:pt idx="44">
                  <c:v>8.9618799277232722E-2</c:v>
                </c:pt>
                <c:pt idx="45">
                  <c:v>8.7796660112611002E-2</c:v>
                </c:pt>
                <c:pt idx="46">
                  <c:v>8.7760057401389674E-2</c:v>
                </c:pt>
                <c:pt idx="47">
                  <c:v>8.7594842937056272E-2</c:v>
                </c:pt>
                <c:pt idx="48">
                  <c:v>8.7332674882946409E-2</c:v>
                </c:pt>
                <c:pt idx="49">
                  <c:v>8.700464762989428E-2</c:v>
                </c:pt>
                <c:pt idx="50">
                  <c:v>8.6632982656978053E-2</c:v>
                </c:pt>
                <c:pt idx="51">
                  <c:v>8.6971974204336097E-2</c:v>
                </c:pt>
                <c:pt idx="52">
                  <c:v>8.724091120682638E-2</c:v>
                </c:pt>
                <c:pt idx="53">
                  <c:v>8.7437954032009893E-2</c:v>
                </c:pt>
                <c:pt idx="54">
                  <c:v>8.7555626104176484E-2</c:v>
                </c:pt>
                <c:pt idx="55">
                  <c:v>8.7594866763658435E-2</c:v>
                </c:pt>
                <c:pt idx="56">
                  <c:v>8.7970994577166992E-2</c:v>
                </c:pt>
                <c:pt idx="57">
                  <c:v>8.8251591232911861E-2</c:v>
                </c:pt>
                <c:pt idx="58">
                  <c:v>8.8459735211367851E-2</c:v>
                </c:pt>
                <c:pt idx="59">
                  <c:v>8.8621367913628027E-2</c:v>
                </c:pt>
                <c:pt idx="60">
                  <c:v>8.8750083335894264E-2</c:v>
                </c:pt>
                <c:pt idx="61">
                  <c:v>8.9081248859284257E-2</c:v>
                </c:pt>
                <c:pt idx="62">
                  <c:v>8.9350284587572798E-2</c:v>
                </c:pt>
                <c:pt idx="63">
                  <c:v>8.9556458532202649E-2</c:v>
                </c:pt>
                <c:pt idx="64">
                  <c:v>8.9698280888105289E-2</c:v>
                </c:pt>
                <c:pt idx="65">
                  <c:v>8.9777236449224446E-2</c:v>
                </c:pt>
                <c:pt idx="66">
                  <c:v>9.0013802035799451E-2</c:v>
                </c:pt>
                <c:pt idx="67">
                  <c:v>9.0176327347326238E-2</c:v>
                </c:pt>
                <c:pt idx="68">
                  <c:v>9.0263709673229151E-2</c:v>
                </c:pt>
                <c:pt idx="69">
                  <c:v>9.0272591858438708E-2</c:v>
                </c:pt>
                <c:pt idx="70">
                  <c:v>9.0201521078075886E-2</c:v>
                </c:pt>
                <c:pt idx="71">
                  <c:v>9.0303244693229145E-2</c:v>
                </c:pt>
                <c:pt idx="72">
                  <c:v>9.0328811009128859E-2</c:v>
                </c:pt>
                <c:pt idx="73">
                  <c:v>9.0272009811046189E-2</c:v>
                </c:pt>
                <c:pt idx="74">
                  <c:v>9.0122074611273056E-2</c:v>
                </c:pt>
                <c:pt idx="75">
                  <c:v>8.9878746972711546E-2</c:v>
                </c:pt>
                <c:pt idx="76">
                  <c:v>8.9755046892788362E-2</c:v>
                </c:pt>
                <c:pt idx="77">
                  <c:v>8.9566712156444447E-2</c:v>
                </c:pt>
                <c:pt idx="78">
                  <c:v>8.933799093526186E-2</c:v>
                </c:pt>
                <c:pt idx="79">
                  <c:v>8.9095919592938125E-2</c:v>
                </c:pt>
                <c:pt idx="80">
                  <c:v>8.8854274816131562E-2</c:v>
                </c:pt>
                <c:pt idx="81">
                  <c:v>8.8797374349889033E-2</c:v>
                </c:pt>
                <c:pt idx="82">
                  <c:v>8.8752285743657164E-2</c:v>
                </c:pt>
                <c:pt idx="83">
                  <c:v>8.872244286515521E-2</c:v>
                </c:pt>
                <c:pt idx="84">
                  <c:v>8.8709895562426325E-2</c:v>
                </c:pt>
                <c:pt idx="85">
                  <c:v>8.8715185584870251E-2</c:v>
                </c:pt>
                <c:pt idx="86">
                  <c:v>8.8930915961930743E-2</c:v>
                </c:pt>
                <c:pt idx="87">
                  <c:v>8.9177041569496962E-2</c:v>
                </c:pt>
                <c:pt idx="88">
                  <c:v>8.945855837607837E-2</c:v>
                </c:pt>
                <c:pt idx="89">
                  <c:v>8.9785553058370174E-2</c:v>
                </c:pt>
                <c:pt idx="90">
                  <c:v>9.0164610537773873E-2</c:v>
                </c:pt>
                <c:pt idx="91">
                  <c:v>9.0806494971247279E-2</c:v>
                </c:pt>
                <c:pt idx="92">
                  <c:v>9.1508862137361729E-2</c:v>
                </c:pt>
                <c:pt idx="93">
                  <c:v>9.2280590997937784E-2</c:v>
                </c:pt>
                <c:pt idx="94">
                  <c:v>9.3133533174744085E-2</c:v>
                </c:pt>
                <c:pt idx="95">
                  <c:v>9.4072187067272911E-2</c:v>
                </c:pt>
                <c:pt idx="96">
                  <c:v>9.5292297992954356E-2</c:v>
                </c:pt>
                <c:pt idx="97">
                  <c:v>9.6607172377094194E-2</c:v>
                </c:pt>
                <c:pt idx="98">
                  <c:v>9.800946385106836E-2</c:v>
                </c:pt>
                <c:pt idx="99">
                  <c:v>9.9488138412335086E-2</c:v>
                </c:pt>
                <c:pt idx="100">
                  <c:v>0.10103718549811812</c:v>
                </c:pt>
              </c:numCache>
            </c:numRef>
          </c:val>
        </c:ser>
        <c:dLbls>
          <c:showLegendKey val="0"/>
          <c:showVal val="0"/>
          <c:showCatName val="0"/>
          <c:showSerName val="0"/>
          <c:showPercent val="0"/>
          <c:showBubbleSize val="0"/>
        </c:dLbls>
        <c:axId val="199558656"/>
        <c:axId val="199560576"/>
      </c:areaChart>
      <c:catAx>
        <c:axId val="199558656"/>
        <c:scaling>
          <c:orientation val="minMax"/>
        </c:scaling>
        <c:delete val="0"/>
        <c:axPos val="b"/>
        <c:title>
          <c:tx>
            <c:rich>
              <a:bodyPr/>
              <a:lstStyle/>
              <a:p>
                <a:pPr>
                  <a:defRPr b="0"/>
                </a:pPr>
                <a:r>
                  <a:rPr lang="en-US" b="0" dirty="0" smtClean="0"/>
                  <a:t>Year</a:t>
                </a:r>
                <a:endParaRPr lang="en-US" b="0" dirty="0"/>
              </a:p>
            </c:rich>
          </c:tx>
          <c:layout>
            <c:manualLayout>
              <c:xMode val="edge"/>
              <c:yMode val="edge"/>
              <c:x val="0.5013646031315051"/>
              <c:y val="0.89320175438596494"/>
            </c:manualLayout>
          </c:layout>
          <c:overlay val="0"/>
        </c:title>
        <c:numFmt formatCode="0" sourceLinked="1"/>
        <c:majorTickMark val="out"/>
        <c:minorTickMark val="none"/>
        <c:tickLblPos val="nextTo"/>
        <c:crossAx val="199560576"/>
        <c:crosses val="autoZero"/>
        <c:auto val="1"/>
        <c:lblAlgn val="ctr"/>
        <c:lblOffset val="100"/>
        <c:tickLblSkip val="10"/>
        <c:tickMarkSkip val="5"/>
        <c:noMultiLvlLbl val="0"/>
      </c:catAx>
      <c:valAx>
        <c:axId val="199560576"/>
        <c:scaling>
          <c:orientation val="minMax"/>
        </c:scaling>
        <c:delete val="0"/>
        <c:axPos val="l"/>
        <c:title>
          <c:tx>
            <c:rich>
              <a:bodyPr rot="-5400000" vert="horz"/>
              <a:lstStyle/>
              <a:p>
                <a:pPr>
                  <a:defRPr b="0"/>
                </a:pPr>
                <a:r>
                  <a:rPr lang="en-US" b="0" dirty="0" smtClean="0"/>
                  <a:t>Number of consumers per worker</a:t>
                </a:r>
                <a:endParaRPr lang="en-US" b="0" dirty="0"/>
              </a:p>
            </c:rich>
          </c:tx>
          <c:layout>
            <c:manualLayout>
              <c:xMode val="edge"/>
              <c:yMode val="edge"/>
              <c:x val="3.3310367454068242E-2"/>
              <c:y val="0.17401920154717501"/>
            </c:manualLayout>
          </c:layout>
          <c:overlay val="0"/>
        </c:title>
        <c:numFmt formatCode="0.0" sourceLinked="0"/>
        <c:majorTickMark val="out"/>
        <c:minorTickMark val="none"/>
        <c:tickLblPos val="nextTo"/>
        <c:crossAx val="199558656"/>
        <c:crosses val="autoZero"/>
        <c:crossBetween val="midCat"/>
      </c:valAx>
    </c:plotArea>
    <c:legend>
      <c:legendPos val="t"/>
      <c:layout>
        <c:manualLayout>
          <c:xMode val="edge"/>
          <c:yMode val="edge"/>
          <c:x val="0.16292481220019911"/>
          <c:y val="9.2105263157894732E-2"/>
          <c:w val="0.75173658249615338"/>
          <c:h val="5.6817757977621217E-2"/>
        </c:manualLayout>
      </c:layout>
      <c:overlay val="0"/>
    </c:legend>
    <c:plotVisOnly val="1"/>
    <c:dispBlanksAs val="zero"/>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66587683484009"/>
          <c:y val="9.8654555448080369E-2"/>
          <c:w val="0.80571388645863717"/>
          <c:h val="0.74272914129031287"/>
        </c:manualLayout>
      </c:layout>
      <c:lineChart>
        <c:grouping val="standard"/>
        <c:varyColors val="0"/>
        <c:ser>
          <c:idx val="0"/>
          <c:order val="0"/>
          <c:tx>
            <c:strRef>
              <c:f>'Nigeria Sidney'!$B$1</c:f>
              <c:strCache>
                <c:ptCount val="1"/>
                <c:pt idx="0">
                  <c:v>Low fertility</c:v>
                </c:pt>
              </c:strCache>
            </c:strRef>
          </c:tx>
          <c:spPr>
            <a:ln w="41275">
              <a:solidFill>
                <a:schemeClr val="tx1"/>
              </a:solidFill>
            </a:ln>
          </c:spPr>
          <c:marker>
            <c:symbol val="none"/>
          </c:marker>
          <c:cat>
            <c:numRef>
              <c:f>'Nigeria Sidney'!$A$2:$A$52</c:f>
              <c:numCache>
                <c:formatCode>General</c:formatCode>
                <c:ptCount val="5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1">
                  <c:v>2041</c:v>
                </c:pt>
                <c:pt idx="42">
                  <c:v>2042</c:v>
                </c:pt>
                <c:pt idx="43">
                  <c:v>2043</c:v>
                </c:pt>
                <c:pt idx="44">
                  <c:v>2044</c:v>
                </c:pt>
                <c:pt idx="45">
                  <c:v>2045</c:v>
                </c:pt>
                <c:pt idx="46">
                  <c:v>2046</c:v>
                </c:pt>
                <c:pt idx="47">
                  <c:v>2047</c:v>
                </c:pt>
                <c:pt idx="48">
                  <c:v>2048</c:v>
                </c:pt>
                <c:pt idx="49">
                  <c:v>2049</c:v>
                </c:pt>
                <c:pt idx="50">
                  <c:v>2050</c:v>
                </c:pt>
              </c:numCache>
            </c:numRef>
          </c:cat>
          <c:val>
            <c:numRef>
              <c:f>'Nigeria Sidney'!$B$2:$B$52</c:f>
              <c:numCache>
                <c:formatCode>General</c:formatCode>
                <c:ptCount val="51"/>
                <c:pt idx="0">
                  <c:v>-7.7470999999999998E-2</c:v>
                </c:pt>
                <c:pt idx="1">
                  <c:v>-5.8560000000000001E-2</c:v>
                </c:pt>
                <c:pt idx="2">
                  <c:v>-3.6575999999999997E-2</c:v>
                </c:pt>
                <c:pt idx="3">
                  <c:v>-1.1519E-2</c:v>
                </c:pt>
                <c:pt idx="4">
                  <c:v>1.6611999999999998E-2</c:v>
                </c:pt>
                <c:pt idx="5">
                  <c:v>6.3367999999999994E-2</c:v>
                </c:pt>
                <c:pt idx="6">
                  <c:v>8.7919999999999998E-2</c:v>
                </c:pt>
                <c:pt idx="7">
                  <c:v>0.12194000000000001</c:v>
                </c:pt>
                <c:pt idx="8">
                  <c:v>0.15681999999999999</c:v>
                </c:pt>
                <c:pt idx="9">
                  <c:v>0.19255</c:v>
                </c:pt>
                <c:pt idx="10">
                  <c:v>0.24281</c:v>
                </c:pt>
                <c:pt idx="11">
                  <c:v>0.27805999999999997</c:v>
                </c:pt>
                <c:pt idx="12">
                  <c:v>0.30979000000000001</c:v>
                </c:pt>
                <c:pt idx="13">
                  <c:v>0.33800000000000002</c:v>
                </c:pt>
                <c:pt idx="14">
                  <c:v>0.36269000000000001</c:v>
                </c:pt>
                <c:pt idx="15">
                  <c:v>0.37429000000000001</c:v>
                </c:pt>
                <c:pt idx="16">
                  <c:v>0.39345999999999998</c:v>
                </c:pt>
                <c:pt idx="17">
                  <c:v>0.41217999999999999</c:v>
                </c:pt>
                <c:pt idx="18">
                  <c:v>0.43043999999999999</c:v>
                </c:pt>
                <c:pt idx="19">
                  <c:v>0.44824000000000003</c:v>
                </c:pt>
                <c:pt idx="20">
                  <c:v>0.46303</c:v>
                </c:pt>
                <c:pt idx="21">
                  <c:v>0.48032000000000002</c:v>
                </c:pt>
                <c:pt idx="22">
                  <c:v>0.49797000000000002</c:v>
                </c:pt>
                <c:pt idx="23">
                  <c:v>0.51597999999999999</c:v>
                </c:pt>
                <c:pt idx="24">
                  <c:v>0.53434999999999999</c:v>
                </c:pt>
                <c:pt idx="25">
                  <c:v>0.56037000000000003</c:v>
                </c:pt>
                <c:pt idx="26">
                  <c:v>0.57828000000000002</c:v>
                </c:pt>
                <c:pt idx="27">
                  <c:v>0.59421999999999997</c:v>
                </c:pt>
                <c:pt idx="28">
                  <c:v>0.60819000000000001</c:v>
                </c:pt>
                <c:pt idx="29">
                  <c:v>0.62017</c:v>
                </c:pt>
                <c:pt idx="30">
                  <c:v>0.62817999999999996</c:v>
                </c:pt>
                <c:pt idx="31">
                  <c:v>0.63653000000000004</c:v>
                </c:pt>
                <c:pt idx="32">
                  <c:v>0.64354</c:v>
                </c:pt>
                <c:pt idx="33">
                  <c:v>0.64922000000000002</c:v>
                </c:pt>
                <c:pt idx="34">
                  <c:v>0.65356999999999998</c:v>
                </c:pt>
                <c:pt idx="35">
                  <c:v>0.65468999999999999</c:v>
                </c:pt>
                <c:pt idx="36">
                  <c:v>0.65666999999999998</c:v>
                </c:pt>
                <c:pt idx="37">
                  <c:v>0.65790999999999999</c:v>
                </c:pt>
                <c:pt idx="38">
                  <c:v>0.65842999999999996</c:v>
                </c:pt>
                <c:pt idx="39">
                  <c:v>0.65820999999999996</c:v>
                </c:pt>
                <c:pt idx="40">
                  <c:v>0.65551999999999999</c:v>
                </c:pt>
                <c:pt idx="41">
                  <c:v>0.65412000000000003</c:v>
                </c:pt>
                <c:pt idx="42">
                  <c:v>0.65256000000000003</c:v>
                </c:pt>
                <c:pt idx="43">
                  <c:v>0.65081999999999995</c:v>
                </c:pt>
                <c:pt idx="44">
                  <c:v>0.64892000000000005</c:v>
                </c:pt>
                <c:pt idx="45">
                  <c:v>0.64978000000000002</c:v>
                </c:pt>
                <c:pt idx="46">
                  <c:v>0.64705999999999997</c:v>
                </c:pt>
                <c:pt idx="47">
                  <c:v>0.64322999999999997</c:v>
                </c:pt>
                <c:pt idx="48">
                  <c:v>0.63829000000000002</c:v>
                </c:pt>
                <c:pt idx="49">
                  <c:v>0.63224000000000002</c:v>
                </c:pt>
                <c:pt idx="50">
                  <c:v>0.62289000000000005</c:v>
                </c:pt>
              </c:numCache>
            </c:numRef>
          </c:val>
          <c:smooth val="0"/>
        </c:ser>
        <c:ser>
          <c:idx val="1"/>
          <c:order val="1"/>
          <c:tx>
            <c:strRef>
              <c:f>'Nigeria Sidney'!$C$1</c:f>
              <c:strCache>
                <c:ptCount val="1"/>
                <c:pt idx="0">
                  <c:v>Medium fertility</c:v>
                </c:pt>
              </c:strCache>
            </c:strRef>
          </c:tx>
          <c:spPr>
            <a:ln w="41275">
              <a:solidFill>
                <a:srgbClr val="FFC000"/>
              </a:solidFill>
            </a:ln>
          </c:spPr>
          <c:marker>
            <c:symbol val="none"/>
          </c:marker>
          <c:cat>
            <c:numRef>
              <c:f>'Nigeria Sidney'!$A$2:$A$52</c:f>
              <c:numCache>
                <c:formatCode>General</c:formatCode>
                <c:ptCount val="5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1">
                  <c:v>2041</c:v>
                </c:pt>
                <c:pt idx="42">
                  <c:v>2042</c:v>
                </c:pt>
                <c:pt idx="43">
                  <c:v>2043</c:v>
                </c:pt>
                <c:pt idx="44">
                  <c:v>2044</c:v>
                </c:pt>
                <c:pt idx="45">
                  <c:v>2045</c:v>
                </c:pt>
                <c:pt idx="46">
                  <c:v>2046</c:v>
                </c:pt>
                <c:pt idx="47">
                  <c:v>2047</c:v>
                </c:pt>
                <c:pt idx="48">
                  <c:v>2048</c:v>
                </c:pt>
                <c:pt idx="49">
                  <c:v>2049</c:v>
                </c:pt>
                <c:pt idx="50">
                  <c:v>2050</c:v>
                </c:pt>
              </c:numCache>
            </c:numRef>
          </c:cat>
          <c:val>
            <c:numRef>
              <c:f>'Nigeria Sidney'!$C$2:$C$52</c:f>
              <c:numCache>
                <c:formatCode>General</c:formatCode>
                <c:ptCount val="51"/>
                <c:pt idx="0">
                  <c:v>-7.7469999999999997E-2</c:v>
                </c:pt>
                <c:pt idx="1">
                  <c:v>-5.8560000000000001E-2</c:v>
                </c:pt>
                <c:pt idx="2">
                  <c:v>-3.6575999999999997E-2</c:v>
                </c:pt>
                <c:pt idx="3">
                  <c:v>-1.1518E-2</c:v>
                </c:pt>
                <c:pt idx="4">
                  <c:v>1.6611999999999998E-2</c:v>
                </c:pt>
                <c:pt idx="5">
                  <c:v>6.3367999999999994E-2</c:v>
                </c:pt>
                <c:pt idx="6">
                  <c:v>9.5158000000000006E-2</c:v>
                </c:pt>
                <c:pt idx="7">
                  <c:v>0.12504000000000001</c:v>
                </c:pt>
                <c:pt idx="8">
                  <c:v>0.15303</c:v>
                </c:pt>
                <c:pt idx="9">
                  <c:v>0.17910999999999999</c:v>
                </c:pt>
                <c:pt idx="10">
                  <c:v>0.20696999999999999</c:v>
                </c:pt>
                <c:pt idx="11">
                  <c:v>0.22866</c:v>
                </c:pt>
                <c:pt idx="12">
                  <c:v>0.24726000000000001</c:v>
                </c:pt>
                <c:pt idx="13">
                  <c:v>0.26278000000000001</c:v>
                </c:pt>
                <c:pt idx="14">
                  <c:v>0.27522000000000002</c:v>
                </c:pt>
                <c:pt idx="15">
                  <c:v>0.27535999999999999</c:v>
                </c:pt>
                <c:pt idx="16">
                  <c:v>0.28310999999999997</c:v>
                </c:pt>
                <c:pt idx="17">
                  <c:v>0.29072999999999999</c:v>
                </c:pt>
                <c:pt idx="18">
                  <c:v>0.29821999999999999</c:v>
                </c:pt>
                <c:pt idx="19">
                  <c:v>0.30558000000000002</c:v>
                </c:pt>
                <c:pt idx="20">
                  <c:v>0.30914999999999998</c:v>
                </c:pt>
                <c:pt idx="21">
                  <c:v>0.31683</c:v>
                </c:pt>
                <c:pt idx="22">
                  <c:v>0.32554</c:v>
                </c:pt>
                <c:pt idx="23">
                  <c:v>0.33529999999999999</c:v>
                </c:pt>
                <c:pt idx="24">
                  <c:v>0.34609000000000001</c:v>
                </c:pt>
                <c:pt idx="25">
                  <c:v>0.36425000000000002</c:v>
                </c:pt>
                <c:pt idx="26">
                  <c:v>0.37609999999999999</c:v>
                </c:pt>
                <c:pt idx="27">
                  <c:v>0.38696000000000003</c:v>
                </c:pt>
                <c:pt idx="28">
                  <c:v>0.39683000000000002</c:v>
                </c:pt>
                <c:pt idx="29">
                  <c:v>0.40571000000000002</c:v>
                </c:pt>
                <c:pt idx="30">
                  <c:v>0.41</c:v>
                </c:pt>
                <c:pt idx="31">
                  <c:v>0.41748000000000002</c:v>
                </c:pt>
                <c:pt idx="32">
                  <c:v>0.42512</c:v>
                </c:pt>
                <c:pt idx="33">
                  <c:v>0.43292000000000003</c:v>
                </c:pt>
                <c:pt idx="34">
                  <c:v>0.44089</c:v>
                </c:pt>
                <c:pt idx="35">
                  <c:v>0.44752999999999998</c:v>
                </c:pt>
                <c:pt idx="36">
                  <c:v>0.45606999999999998</c:v>
                </c:pt>
                <c:pt idx="37">
                  <c:v>0.46525</c:v>
                </c:pt>
                <c:pt idx="38">
                  <c:v>0.47505999999999998</c:v>
                </c:pt>
                <c:pt idx="39">
                  <c:v>0.48552000000000001</c:v>
                </c:pt>
                <c:pt idx="40">
                  <c:v>0.50151000000000001</c:v>
                </c:pt>
                <c:pt idx="41">
                  <c:v>0.51246999999999998</c:v>
                </c:pt>
                <c:pt idx="42">
                  <c:v>0.52251000000000003</c:v>
                </c:pt>
                <c:pt idx="43">
                  <c:v>0.53161999999999998</c:v>
                </c:pt>
                <c:pt idx="44">
                  <c:v>0.53981000000000001</c:v>
                </c:pt>
                <c:pt idx="45">
                  <c:v>0.54820999999999998</c:v>
                </c:pt>
                <c:pt idx="46">
                  <c:v>0.55437000000000003</c:v>
                </c:pt>
                <c:pt idx="47">
                  <c:v>0.55923999999999996</c:v>
                </c:pt>
                <c:pt idx="48">
                  <c:v>0.56281999999999999</c:v>
                </c:pt>
                <c:pt idx="49">
                  <c:v>0.56511</c:v>
                </c:pt>
                <c:pt idx="50">
                  <c:v>0.56562000000000001</c:v>
                </c:pt>
              </c:numCache>
            </c:numRef>
          </c:val>
          <c:smooth val="0"/>
        </c:ser>
        <c:ser>
          <c:idx val="2"/>
          <c:order val="2"/>
          <c:tx>
            <c:strRef>
              <c:f>'Nigeria Sidney'!$D$1</c:f>
              <c:strCache>
                <c:ptCount val="1"/>
                <c:pt idx="0">
                  <c:v>High fertility</c:v>
                </c:pt>
              </c:strCache>
            </c:strRef>
          </c:tx>
          <c:spPr>
            <a:ln w="41275">
              <a:solidFill>
                <a:srgbClr val="00B050"/>
              </a:solidFill>
            </a:ln>
          </c:spPr>
          <c:marker>
            <c:symbol val="none"/>
          </c:marker>
          <c:cat>
            <c:numRef>
              <c:f>'Nigeria Sidney'!$A$2:$A$52</c:f>
              <c:numCache>
                <c:formatCode>General</c:formatCode>
                <c:ptCount val="5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1">
                  <c:v>2041</c:v>
                </c:pt>
                <c:pt idx="42">
                  <c:v>2042</c:v>
                </c:pt>
                <c:pt idx="43">
                  <c:v>2043</c:v>
                </c:pt>
                <c:pt idx="44">
                  <c:v>2044</c:v>
                </c:pt>
                <c:pt idx="45">
                  <c:v>2045</c:v>
                </c:pt>
                <c:pt idx="46">
                  <c:v>2046</c:v>
                </c:pt>
                <c:pt idx="47">
                  <c:v>2047</c:v>
                </c:pt>
                <c:pt idx="48">
                  <c:v>2048</c:v>
                </c:pt>
                <c:pt idx="49">
                  <c:v>2049</c:v>
                </c:pt>
                <c:pt idx="50">
                  <c:v>2050</c:v>
                </c:pt>
              </c:numCache>
            </c:numRef>
          </c:cat>
          <c:val>
            <c:numRef>
              <c:f>'Nigeria Sidney'!$D$2:$D$52</c:f>
              <c:numCache>
                <c:formatCode>General</c:formatCode>
                <c:ptCount val="51"/>
                <c:pt idx="0">
                  <c:v>-7.7469999999999997E-2</c:v>
                </c:pt>
                <c:pt idx="1">
                  <c:v>-5.8560000000000001E-2</c:v>
                </c:pt>
                <c:pt idx="2">
                  <c:v>-3.6575999999999997E-2</c:v>
                </c:pt>
                <c:pt idx="3">
                  <c:v>-1.1518E-2</c:v>
                </c:pt>
                <c:pt idx="4">
                  <c:v>1.6611999999999998E-2</c:v>
                </c:pt>
                <c:pt idx="5">
                  <c:v>6.3367999999999994E-2</c:v>
                </c:pt>
                <c:pt idx="6">
                  <c:v>0.10234</c:v>
                </c:pt>
                <c:pt idx="7">
                  <c:v>0.12812000000000001</c:v>
                </c:pt>
                <c:pt idx="8">
                  <c:v>0.14927000000000001</c:v>
                </c:pt>
                <c:pt idx="9">
                  <c:v>0.16577</c:v>
                </c:pt>
                <c:pt idx="10">
                  <c:v>0.17130000000000001</c:v>
                </c:pt>
                <c:pt idx="11">
                  <c:v>0.17954000000000001</c:v>
                </c:pt>
                <c:pt idx="12">
                  <c:v>0.18518000000000001</c:v>
                </c:pt>
                <c:pt idx="13">
                  <c:v>0.18820999999999999</c:v>
                </c:pt>
                <c:pt idx="14">
                  <c:v>0.18862999999999999</c:v>
                </c:pt>
                <c:pt idx="15">
                  <c:v>0.17749999999999999</c:v>
                </c:pt>
                <c:pt idx="16">
                  <c:v>0.17413999999999999</c:v>
                </c:pt>
                <c:pt idx="17">
                  <c:v>0.17102000000000001</c:v>
                </c:pt>
                <c:pt idx="18">
                  <c:v>0.16816</c:v>
                </c:pt>
                <c:pt idx="19">
                  <c:v>0.16555</c:v>
                </c:pt>
                <c:pt idx="20">
                  <c:v>0.15837999999999999</c:v>
                </c:pt>
                <c:pt idx="21">
                  <c:v>0.15705</c:v>
                </c:pt>
                <c:pt idx="22">
                  <c:v>0.15751000000000001</c:v>
                </c:pt>
                <c:pt idx="23">
                  <c:v>0.15976000000000001</c:v>
                </c:pt>
                <c:pt idx="24">
                  <c:v>0.16381000000000001</c:v>
                </c:pt>
                <c:pt idx="25">
                  <c:v>0.17541999999999999</c:v>
                </c:pt>
                <c:pt idx="26">
                  <c:v>0.18214</c:v>
                </c:pt>
                <c:pt idx="27">
                  <c:v>0.18881000000000001</c:v>
                </c:pt>
                <c:pt idx="28">
                  <c:v>0.19542000000000001</c:v>
                </c:pt>
                <c:pt idx="29">
                  <c:v>0.20197999999999999</c:v>
                </c:pt>
                <c:pt idx="30">
                  <c:v>0.20338000000000001</c:v>
                </c:pt>
                <c:pt idx="31">
                  <c:v>0.21065999999999999</c:v>
                </c:pt>
                <c:pt idx="32">
                  <c:v>0.21951999999999999</c:v>
                </c:pt>
                <c:pt idx="33">
                  <c:v>0.22996</c:v>
                </c:pt>
                <c:pt idx="34">
                  <c:v>0.24199000000000001</c:v>
                </c:pt>
                <c:pt idx="35">
                  <c:v>0.25474000000000002</c:v>
                </c:pt>
                <c:pt idx="36">
                  <c:v>0.27006999999999998</c:v>
                </c:pt>
                <c:pt idx="37">
                  <c:v>0.28726000000000002</c:v>
                </c:pt>
                <c:pt idx="38">
                  <c:v>0.30631999999999998</c:v>
                </c:pt>
                <c:pt idx="39">
                  <c:v>0.32723999999999998</c:v>
                </c:pt>
                <c:pt idx="40">
                  <c:v>0.36137000000000002</c:v>
                </c:pt>
                <c:pt idx="41">
                  <c:v>0.38418999999999998</c:v>
                </c:pt>
                <c:pt idx="42">
                  <c:v>0.40523999999999999</c:v>
                </c:pt>
                <c:pt idx="43">
                  <c:v>0.42452000000000001</c:v>
                </c:pt>
                <c:pt idx="44">
                  <c:v>0.44202000000000002</c:v>
                </c:pt>
                <c:pt idx="45">
                  <c:v>0.45698</c:v>
                </c:pt>
                <c:pt idx="46">
                  <c:v>0.47105999999999998</c:v>
                </c:pt>
                <c:pt idx="47">
                  <c:v>0.48361999999999999</c:v>
                </c:pt>
                <c:pt idx="48">
                  <c:v>0.49464999999999998</c:v>
                </c:pt>
                <c:pt idx="49">
                  <c:v>0.50414999999999999</c:v>
                </c:pt>
                <c:pt idx="50">
                  <c:v>0.51322000000000001</c:v>
                </c:pt>
              </c:numCache>
            </c:numRef>
          </c:val>
          <c:smooth val="0"/>
        </c:ser>
        <c:dLbls>
          <c:showLegendKey val="0"/>
          <c:showVal val="0"/>
          <c:showCatName val="0"/>
          <c:showSerName val="0"/>
          <c:showPercent val="0"/>
          <c:showBubbleSize val="0"/>
        </c:dLbls>
        <c:marker val="1"/>
        <c:smooth val="0"/>
        <c:axId val="200726400"/>
        <c:axId val="200740864"/>
      </c:lineChart>
      <c:catAx>
        <c:axId val="200726400"/>
        <c:scaling>
          <c:orientation val="minMax"/>
        </c:scaling>
        <c:delete val="0"/>
        <c:axPos val="b"/>
        <c:title>
          <c:tx>
            <c:rich>
              <a:bodyPr/>
              <a:lstStyle/>
              <a:p>
                <a:pPr>
                  <a:defRPr b="0"/>
                </a:pPr>
                <a:r>
                  <a:rPr lang="en-US" b="0" dirty="0" smtClean="0"/>
                  <a:t>Year</a:t>
                </a:r>
                <a:endParaRPr lang="en-US" b="0" dirty="0"/>
              </a:p>
            </c:rich>
          </c:tx>
          <c:layout>
            <c:manualLayout>
              <c:xMode val="edge"/>
              <c:yMode val="edge"/>
              <c:x val="0.52852082725770388"/>
              <c:y val="0.92384615384615387"/>
            </c:manualLayout>
          </c:layout>
          <c:overlay val="0"/>
        </c:title>
        <c:numFmt formatCode="General" sourceLinked="1"/>
        <c:majorTickMark val="out"/>
        <c:minorTickMark val="none"/>
        <c:tickLblPos val="low"/>
        <c:crossAx val="200740864"/>
        <c:crosses val="autoZero"/>
        <c:auto val="1"/>
        <c:lblAlgn val="ctr"/>
        <c:lblOffset val="100"/>
        <c:tickLblSkip val="10"/>
        <c:tickMarkSkip val="5"/>
        <c:noMultiLvlLbl val="0"/>
      </c:catAx>
      <c:valAx>
        <c:axId val="200740864"/>
        <c:scaling>
          <c:orientation val="minMax"/>
          <c:min val="-0.1"/>
        </c:scaling>
        <c:delete val="0"/>
        <c:axPos val="l"/>
        <c:title>
          <c:tx>
            <c:rich>
              <a:bodyPr rot="-5400000" vert="horz"/>
              <a:lstStyle/>
              <a:p>
                <a:pPr>
                  <a:defRPr b="0"/>
                </a:pPr>
                <a:r>
                  <a:rPr lang="en-US" b="0" dirty="0" smtClean="0"/>
                  <a:t>Annual rate of growth (percent)</a:t>
                </a:r>
                <a:endParaRPr lang="en-US" b="0" dirty="0"/>
              </a:p>
            </c:rich>
          </c:tx>
          <c:layout>
            <c:manualLayout>
              <c:xMode val="edge"/>
              <c:yMode val="edge"/>
              <c:x val="2.9711038478680733E-2"/>
              <c:y val="0.15085968100141328"/>
            </c:manualLayout>
          </c:layout>
          <c:overlay val="0"/>
        </c:title>
        <c:numFmt formatCode="General" sourceLinked="1"/>
        <c:majorTickMark val="out"/>
        <c:minorTickMark val="none"/>
        <c:tickLblPos val="nextTo"/>
        <c:crossAx val="200726400"/>
        <c:crosses val="autoZero"/>
        <c:crossBetween val="between"/>
      </c:valAx>
    </c:plotArea>
    <c:legend>
      <c:legendPos val="t"/>
      <c:layout>
        <c:manualLayout>
          <c:xMode val="edge"/>
          <c:yMode val="edge"/>
          <c:x val="0.19406617575580831"/>
          <c:y val="5.3846153846153849E-2"/>
          <c:w val="0.69828740157480318"/>
          <c:h val="6.6433070866141739E-2"/>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69551375522505"/>
          <c:y val="9.442310420656877E-2"/>
          <c:w val="0.80637066200058327"/>
          <c:h val="0.7577988224444917"/>
        </c:manualLayout>
      </c:layout>
      <c:lineChart>
        <c:grouping val="standard"/>
        <c:varyColors val="0"/>
        <c:ser>
          <c:idx val="0"/>
          <c:order val="0"/>
          <c:tx>
            <c:strRef>
              <c:f>Sheet1!$B$1</c:f>
              <c:strCache>
                <c:ptCount val="1"/>
                <c:pt idx="0">
                  <c:v>Low fertility</c:v>
                </c:pt>
              </c:strCache>
            </c:strRef>
          </c:tx>
          <c:spPr>
            <a:ln w="41275">
              <a:solidFill>
                <a:schemeClr val="tx1"/>
              </a:solidFill>
            </a:ln>
          </c:spPr>
          <c:marker>
            <c:symbol val="none"/>
          </c:marker>
          <c:cat>
            <c:numRef>
              <c:f>Sheet1!$A$2:$A$52</c:f>
              <c:numCache>
                <c:formatCode>General</c:formatCode>
                <c:ptCount val="5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1">
                  <c:v>2041</c:v>
                </c:pt>
                <c:pt idx="42">
                  <c:v>2042</c:v>
                </c:pt>
                <c:pt idx="43">
                  <c:v>2043</c:v>
                </c:pt>
                <c:pt idx="44">
                  <c:v>2044</c:v>
                </c:pt>
                <c:pt idx="45">
                  <c:v>2045</c:v>
                </c:pt>
                <c:pt idx="46">
                  <c:v>2046</c:v>
                </c:pt>
                <c:pt idx="47">
                  <c:v>2047</c:v>
                </c:pt>
                <c:pt idx="48">
                  <c:v>2048</c:v>
                </c:pt>
                <c:pt idx="49">
                  <c:v>2049</c:v>
                </c:pt>
                <c:pt idx="50">
                  <c:v>2050</c:v>
                </c:pt>
              </c:numCache>
            </c:numRef>
          </c:cat>
          <c:val>
            <c:numRef>
              <c:f>Sheet1!$B$2:$B$52</c:f>
              <c:numCache>
                <c:formatCode>General</c:formatCode>
                <c:ptCount val="51"/>
                <c:pt idx="0">
                  <c:v>0.49981999999999999</c:v>
                </c:pt>
                <c:pt idx="1">
                  <c:v>0.49658999999999998</c:v>
                </c:pt>
                <c:pt idx="2">
                  <c:v>0.50421000000000005</c:v>
                </c:pt>
                <c:pt idx="3">
                  <c:v>0.52266000000000001</c:v>
                </c:pt>
                <c:pt idx="4">
                  <c:v>0.55196000000000001</c:v>
                </c:pt>
                <c:pt idx="5">
                  <c:v>0.65669999999999995</c:v>
                </c:pt>
                <c:pt idx="6">
                  <c:v>0.68679000000000001</c:v>
                </c:pt>
                <c:pt idx="7">
                  <c:v>0.72365000000000002</c:v>
                </c:pt>
                <c:pt idx="8">
                  <c:v>0.75470999999999999</c:v>
                </c:pt>
                <c:pt idx="9">
                  <c:v>0.77997000000000005</c:v>
                </c:pt>
                <c:pt idx="10">
                  <c:v>0.81489999999999996</c:v>
                </c:pt>
                <c:pt idx="11">
                  <c:v>0.82608000000000004</c:v>
                </c:pt>
                <c:pt idx="12">
                  <c:v>0.82650000000000001</c:v>
                </c:pt>
                <c:pt idx="13">
                  <c:v>0.81616</c:v>
                </c:pt>
                <c:pt idx="14">
                  <c:v>0.79507000000000005</c:v>
                </c:pt>
                <c:pt idx="15">
                  <c:v>0.71682999999999997</c:v>
                </c:pt>
                <c:pt idx="16">
                  <c:v>0.68164999999999998</c:v>
                </c:pt>
                <c:pt idx="17">
                  <c:v>0.65056000000000003</c:v>
                </c:pt>
                <c:pt idx="18">
                  <c:v>0.62356</c:v>
                </c:pt>
                <c:pt idx="19">
                  <c:v>0.60063999999999995</c:v>
                </c:pt>
                <c:pt idx="20">
                  <c:v>0.58953</c:v>
                </c:pt>
                <c:pt idx="21">
                  <c:v>0.57355999999999996</c:v>
                </c:pt>
                <c:pt idx="22">
                  <c:v>0.55920999999999998</c:v>
                </c:pt>
                <c:pt idx="23">
                  <c:v>0.54647999999999997</c:v>
                </c:pt>
                <c:pt idx="24">
                  <c:v>0.53537000000000001</c:v>
                </c:pt>
                <c:pt idx="25">
                  <c:v>0.52324000000000004</c:v>
                </c:pt>
                <c:pt idx="26">
                  <c:v>0.51580000000000004</c:v>
                </c:pt>
                <c:pt idx="27">
                  <c:v>0.51082000000000005</c:v>
                </c:pt>
                <c:pt idx="28">
                  <c:v>0.50831000000000004</c:v>
                </c:pt>
                <c:pt idx="29">
                  <c:v>0.50827999999999995</c:v>
                </c:pt>
                <c:pt idx="30">
                  <c:v>0.52673999999999999</c:v>
                </c:pt>
                <c:pt idx="31">
                  <c:v>0.52907000000000004</c:v>
                </c:pt>
                <c:pt idx="32">
                  <c:v>0.52873999999999999</c:v>
                </c:pt>
                <c:pt idx="33">
                  <c:v>0.52575000000000005</c:v>
                </c:pt>
                <c:pt idx="34">
                  <c:v>0.52010000000000001</c:v>
                </c:pt>
                <c:pt idx="35">
                  <c:v>0.51139000000000001</c:v>
                </c:pt>
                <c:pt idx="36">
                  <c:v>0.50048000000000004</c:v>
                </c:pt>
                <c:pt idx="37">
                  <c:v>0.48703000000000002</c:v>
                </c:pt>
                <c:pt idx="38">
                  <c:v>0.47104000000000001</c:v>
                </c:pt>
                <c:pt idx="39">
                  <c:v>0.45252999999999999</c:v>
                </c:pt>
                <c:pt idx="40">
                  <c:v>0.42570999999999998</c:v>
                </c:pt>
                <c:pt idx="41">
                  <c:v>0.40305000000000002</c:v>
                </c:pt>
                <c:pt idx="42">
                  <c:v>0.37969000000000003</c:v>
                </c:pt>
                <c:pt idx="43">
                  <c:v>0.35564000000000001</c:v>
                </c:pt>
                <c:pt idx="44">
                  <c:v>0.33090000000000003</c:v>
                </c:pt>
                <c:pt idx="45">
                  <c:v>0.29564000000000001</c:v>
                </c:pt>
                <c:pt idx="46">
                  <c:v>0.27109</c:v>
                </c:pt>
                <c:pt idx="47">
                  <c:v>0.249</c:v>
                </c:pt>
                <c:pt idx="48">
                  <c:v>0.22936000000000001</c:v>
                </c:pt>
                <c:pt idx="49">
                  <c:v>0.21218000000000001</c:v>
                </c:pt>
                <c:pt idx="50">
                  <c:v>0.20372000000000001</c:v>
                </c:pt>
              </c:numCache>
            </c:numRef>
          </c:val>
          <c:smooth val="0"/>
        </c:ser>
        <c:ser>
          <c:idx val="1"/>
          <c:order val="1"/>
          <c:tx>
            <c:strRef>
              <c:f>Sheet1!$C$1</c:f>
              <c:strCache>
                <c:ptCount val="1"/>
                <c:pt idx="0">
                  <c:v>Medium fertility</c:v>
                </c:pt>
              </c:strCache>
            </c:strRef>
          </c:tx>
          <c:spPr>
            <a:ln w="41275">
              <a:solidFill>
                <a:srgbClr val="FFC000"/>
              </a:solidFill>
            </a:ln>
          </c:spPr>
          <c:marker>
            <c:symbol val="none"/>
          </c:marker>
          <c:cat>
            <c:numRef>
              <c:f>Sheet1!$A$2:$A$52</c:f>
              <c:numCache>
                <c:formatCode>General</c:formatCode>
                <c:ptCount val="5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1">
                  <c:v>2041</c:v>
                </c:pt>
                <c:pt idx="42">
                  <c:v>2042</c:v>
                </c:pt>
                <c:pt idx="43">
                  <c:v>2043</c:v>
                </c:pt>
                <c:pt idx="44">
                  <c:v>2044</c:v>
                </c:pt>
                <c:pt idx="45">
                  <c:v>2045</c:v>
                </c:pt>
                <c:pt idx="46">
                  <c:v>2046</c:v>
                </c:pt>
                <c:pt idx="47">
                  <c:v>2047</c:v>
                </c:pt>
                <c:pt idx="48">
                  <c:v>2048</c:v>
                </c:pt>
                <c:pt idx="49">
                  <c:v>2049</c:v>
                </c:pt>
                <c:pt idx="50">
                  <c:v>2050</c:v>
                </c:pt>
              </c:numCache>
            </c:numRef>
          </c:cat>
          <c:val>
            <c:numRef>
              <c:f>Sheet1!$C$2:$C$52</c:f>
              <c:numCache>
                <c:formatCode>General</c:formatCode>
                <c:ptCount val="51"/>
                <c:pt idx="0">
                  <c:v>0.49981999999999999</c:v>
                </c:pt>
                <c:pt idx="1">
                  <c:v>0.49658999999999998</c:v>
                </c:pt>
                <c:pt idx="2">
                  <c:v>0.50421000000000005</c:v>
                </c:pt>
                <c:pt idx="3">
                  <c:v>0.52266000000000001</c:v>
                </c:pt>
                <c:pt idx="4">
                  <c:v>0.55196000000000001</c:v>
                </c:pt>
                <c:pt idx="5">
                  <c:v>0.65669999999999995</c:v>
                </c:pt>
                <c:pt idx="6">
                  <c:v>0.69735000000000003</c:v>
                </c:pt>
                <c:pt idx="7">
                  <c:v>0.72818000000000005</c:v>
                </c:pt>
                <c:pt idx="8">
                  <c:v>0.74917999999999996</c:v>
                </c:pt>
                <c:pt idx="9">
                  <c:v>0.76036000000000004</c:v>
                </c:pt>
                <c:pt idx="10">
                  <c:v>0.76014000000000004</c:v>
                </c:pt>
                <c:pt idx="11">
                  <c:v>0.75192999999999999</c:v>
                </c:pt>
                <c:pt idx="12">
                  <c:v>0.73438999999999999</c:v>
                </c:pt>
                <c:pt idx="13">
                  <c:v>0.70752999999999999</c:v>
                </c:pt>
                <c:pt idx="14">
                  <c:v>0.67135999999999996</c:v>
                </c:pt>
                <c:pt idx="15">
                  <c:v>0.58240000000000003</c:v>
                </c:pt>
                <c:pt idx="16">
                  <c:v>0.53452999999999995</c:v>
                </c:pt>
                <c:pt idx="17">
                  <c:v>0.49125999999999997</c:v>
                </c:pt>
                <c:pt idx="18">
                  <c:v>0.45257999999999998</c:v>
                </c:pt>
                <c:pt idx="19">
                  <c:v>0.41848000000000002</c:v>
                </c:pt>
                <c:pt idx="20">
                  <c:v>0.39440999999999998</c:v>
                </c:pt>
                <c:pt idx="21">
                  <c:v>0.36862</c:v>
                </c:pt>
                <c:pt idx="22">
                  <c:v>0.34569</c:v>
                </c:pt>
                <c:pt idx="23">
                  <c:v>0.3256</c:v>
                </c:pt>
                <c:pt idx="24">
                  <c:v>0.30836999999999998</c:v>
                </c:pt>
                <c:pt idx="25">
                  <c:v>0.28903000000000001</c:v>
                </c:pt>
                <c:pt idx="26">
                  <c:v>0.27828999999999998</c:v>
                </c:pt>
                <c:pt idx="27">
                  <c:v>0.27198</c:v>
                </c:pt>
                <c:pt idx="28">
                  <c:v>0.27011000000000002</c:v>
                </c:pt>
                <c:pt idx="29">
                  <c:v>0.27267000000000002</c:v>
                </c:pt>
                <c:pt idx="30">
                  <c:v>0.29432000000000003</c:v>
                </c:pt>
                <c:pt idx="31">
                  <c:v>0.3034</c:v>
                </c:pt>
                <c:pt idx="32">
                  <c:v>0.31224000000000002</c:v>
                </c:pt>
                <c:pt idx="33">
                  <c:v>0.32080999999999998</c:v>
                </c:pt>
                <c:pt idx="34">
                  <c:v>0.32912999999999998</c:v>
                </c:pt>
                <c:pt idx="35">
                  <c:v>0.34516000000000002</c:v>
                </c:pt>
                <c:pt idx="36">
                  <c:v>0.35170000000000001</c:v>
                </c:pt>
                <c:pt idx="37">
                  <c:v>0.35543999999999998</c:v>
                </c:pt>
                <c:pt idx="38">
                  <c:v>0.35637999999999997</c:v>
                </c:pt>
                <c:pt idx="39">
                  <c:v>0.35450999999999999</c:v>
                </c:pt>
                <c:pt idx="40">
                  <c:v>0.34350000000000003</c:v>
                </c:pt>
                <c:pt idx="41">
                  <c:v>0.33705000000000002</c:v>
                </c:pt>
                <c:pt idx="42">
                  <c:v>0.32982</c:v>
                </c:pt>
                <c:pt idx="43">
                  <c:v>0.32181999999999999</c:v>
                </c:pt>
                <c:pt idx="44">
                  <c:v>0.31304999999999999</c:v>
                </c:pt>
                <c:pt idx="45">
                  <c:v>0.30118</c:v>
                </c:pt>
                <c:pt idx="46">
                  <c:v>0.29124</c:v>
                </c:pt>
                <c:pt idx="47">
                  <c:v>0.28127000000000002</c:v>
                </c:pt>
                <c:pt idx="48">
                  <c:v>0.27127000000000001</c:v>
                </c:pt>
                <c:pt idx="49">
                  <c:v>0.26124999999999998</c:v>
                </c:pt>
                <c:pt idx="50">
                  <c:v>0.24979000000000001</c:v>
                </c:pt>
              </c:numCache>
            </c:numRef>
          </c:val>
          <c:smooth val="0"/>
        </c:ser>
        <c:ser>
          <c:idx val="2"/>
          <c:order val="2"/>
          <c:tx>
            <c:strRef>
              <c:f>Sheet1!$D$1</c:f>
              <c:strCache>
                <c:ptCount val="1"/>
                <c:pt idx="0">
                  <c:v>High fertility</c:v>
                </c:pt>
              </c:strCache>
            </c:strRef>
          </c:tx>
          <c:spPr>
            <a:ln w="41275">
              <a:solidFill>
                <a:srgbClr val="00B050"/>
              </a:solidFill>
            </a:ln>
          </c:spPr>
          <c:marker>
            <c:symbol val="none"/>
          </c:marker>
          <c:cat>
            <c:numRef>
              <c:f>Sheet1!$A$2:$A$52</c:f>
              <c:numCache>
                <c:formatCode>General</c:formatCode>
                <c:ptCount val="5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1">
                  <c:v>2041</c:v>
                </c:pt>
                <c:pt idx="42">
                  <c:v>2042</c:v>
                </c:pt>
                <c:pt idx="43">
                  <c:v>2043</c:v>
                </c:pt>
                <c:pt idx="44">
                  <c:v>2044</c:v>
                </c:pt>
                <c:pt idx="45">
                  <c:v>2045</c:v>
                </c:pt>
                <c:pt idx="46">
                  <c:v>2046</c:v>
                </c:pt>
                <c:pt idx="47">
                  <c:v>2047</c:v>
                </c:pt>
                <c:pt idx="48">
                  <c:v>2048</c:v>
                </c:pt>
                <c:pt idx="49">
                  <c:v>2049</c:v>
                </c:pt>
                <c:pt idx="50">
                  <c:v>2050</c:v>
                </c:pt>
              </c:numCache>
            </c:numRef>
          </c:cat>
          <c:val>
            <c:numRef>
              <c:f>Sheet1!$D$2:$D$52</c:f>
              <c:numCache>
                <c:formatCode>General</c:formatCode>
                <c:ptCount val="51"/>
                <c:pt idx="0">
                  <c:v>0.49981999999999999</c:v>
                </c:pt>
                <c:pt idx="1">
                  <c:v>0.49658999999999998</c:v>
                </c:pt>
                <c:pt idx="2">
                  <c:v>0.50421000000000005</c:v>
                </c:pt>
                <c:pt idx="3">
                  <c:v>0.52266000000000001</c:v>
                </c:pt>
                <c:pt idx="4">
                  <c:v>0.55196000000000001</c:v>
                </c:pt>
                <c:pt idx="5">
                  <c:v>0.65669999999999995</c:v>
                </c:pt>
                <c:pt idx="6">
                  <c:v>0.70779000000000003</c:v>
                </c:pt>
                <c:pt idx="7">
                  <c:v>0.73265000000000002</c:v>
                </c:pt>
                <c:pt idx="8">
                  <c:v>0.74372000000000005</c:v>
                </c:pt>
                <c:pt idx="9">
                  <c:v>0.74097999999999997</c:v>
                </c:pt>
                <c:pt idx="10">
                  <c:v>0.70587</c:v>
                </c:pt>
                <c:pt idx="11">
                  <c:v>0.67849999999999999</c:v>
                </c:pt>
                <c:pt idx="12">
                  <c:v>0.64327999999999996</c:v>
                </c:pt>
                <c:pt idx="13">
                  <c:v>0.60019</c:v>
                </c:pt>
                <c:pt idx="14">
                  <c:v>0.54923999999999995</c:v>
                </c:pt>
                <c:pt idx="15">
                  <c:v>0.44967000000000001</c:v>
                </c:pt>
                <c:pt idx="16">
                  <c:v>0.38952999999999999</c:v>
                </c:pt>
                <c:pt idx="17">
                  <c:v>0.33456999999999998</c:v>
                </c:pt>
                <c:pt idx="18">
                  <c:v>0.2848</c:v>
                </c:pt>
                <c:pt idx="19">
                  <c:v>0.24021999999999999</c:v>
                </c:pt>
                <c:pt idx="20">
                  <c:v>0.20391999999999999</c:v>
                </c:pt>
                <c:pt idx="21">
                  <c:v>0.16921</c:v>
                </c:pt>
                <c:pt idx="22">
                  <c:v>0.13869999999999999</c:v>
                </c:pt>
                <c:pt idx="23">
                  <c:v>0.11237999999999999</c:v>
                </c:pt>
                <c:pt idx="24">
                  <c:v>9.0257000000000004E-2</c:v>
                </c:pt>
                <c:pt idx="25">
                  <c:v>6.5911999999999998E-2</c:v>
                </c:pt>
                <c:pt idx="26">
                  <c:v>5.3206999999999997E-2</c:v>
                </c:pt>
                <c:pt idx="27">
                  <c:v>4.6748999999999999E-2</c:v>
                </c:pt>
                <c:pt idx="28">
                  <c:v>4.6539999999999998E-2</c:v>
                </c:pt>
                <c:pt idx="29">
                  <c:v>5.2579000000000001E-2</c:v>
                </c:pt>
                <c:pt idx="30">
                  <c:v>7.8364000000000003E-2</c:v>
                </c:pt>
                <c:pt idx="31">
                  <c:v>9.4741000000000006E-2</c:v>
                </c:pt>
                <c:pt idx="32">
                  <c:v>0.11305</c:v>
                </c:pt>
                <c:pt idx="33">
                  <c:v>0.13328000000000001</c:v>
                </c:pt>
                <c:pt idx="34">
                  <c:v>0.15545</c:v>
                </c:pt>
                <c:pt idx="35">
                  <c:v>0.19600999999999999</c:v>
                </c:pt>
                <c:pt idx="36">
                  <c:v>0.21940000000000001</c:v>
                </c:pt>
                <c:pt idx="37">
                  <c:v>0.23945</c:v>
                </c:pt>
                <c:pt idx="38">
                  <c:v>0.25614999999999999</c:v>
                </c:pt>
                <c:pt idx="39">
                  <c:v>0.26951000000000003</c:v>
                </c:pt>
                <c:pt idx="40">
                  <c:v>0.27261999999999997</c:v>
                </c:pt>
                <c:pt idx="41">
                  <c:v>0.28039999999999998</c:v>
                </c:pt>
                <c:pt idx="42">
                  <c:v>0.28705999999999998</c:v>
                </c:pt>
                <c:pt idx="43">
                  <c:v>0.29259000000000002</c:v>
                </c:pt>
                <c:pt idx="44">
                  <c:v>0.29698999999999998</c:v>
                </c:pt>
                <c:pt idx="45">
                  <c:v>0.30435000000000001</c:v>
                </c:pt>
                <c:pt idx="46">
                  <c:v>0.30584</c:v>
                </c:pt>
                <c:pt idx="47">
                  <c:v>0.30488999999999999</c:v>
                </c:pt>
                <c:pt idx="48">
                  <c:v>0.30151</c:v>
                </c:pt>
                <c:pt idx="49">
                  <c:v>0.29570000000000002</c:v>
                </c:pt>
                <c:pt idx="50">
                  <c:v>0.27790999999999999</c:v>
                </c:pt>
              </c:numCache>
            </c:numRef>
          </c:val>
          <c:smooth val="0"/>
        </c:ser>
        <c:dLbls>
          <c:showLegendKey val="0"/>
          <c:showVal val="0"/>
          <c:showCatName val="0"/>
          <c:showSerName val="0"/>
          <c:showPercent val="0"/>
          <c:showBubbleSize val="0"/>
        </c:dLbls>
        <c:marker val="1"/>
        <c:smooth val="0"/>
        <c:axId val="200788224"/>
        <c:axId val="200868224"/>
      </c:lineChart>
      <c:catAx>
        <c:axId val="200788224"/>
        <c:scaling>
          <c:orientation val="minMax"/>
        </c:scaling>
        <c:delete val="0"/>
        <c:axPos val="b"/>
        <c:title>
          <c:tx>
            <c:rich>
              <a:bodyPr/>
              <a:lstStyle/>
              <a:p>
                <a:pPr>
                  <a:defRPr b="0"/>
                </a:pPr>
                <a:r>
                  <a:rPr lang="en-US" b="0" dirty="0" smtClean="0"/>
                  <a:t>Year</a:t>
                </a:r>
                <a:endParaRPr lang="en-US" b="0" dirty="0"/>
              </a:p>
            </c:rich>
          </c:tx>
          <c:layout>
            <c:manualLayout>
              <c:xMode val="edge"/>
              <c:yMode val="edge"/>
              <c:x val="0.51895948770292599"/>
              <c:y val="0.93204139178548628"/>
            </c:manualLayout>
          </c:layout>
          <c:overlay val="0"/>
        </c:title>
        <c:numFmt formatCode="General" sourceLinked="1"/>
        <c:majorTickMark val="out"/>
        <c:minorTickMark val="none"/>
        <c:tickLblPos val="nextTo"/>
        <c:crossAx val="200868224"/>
        <c:crosses val="autoZero"/>
        <c:auto val="1"/>
        <c:lblAlgn val="ctr"/>
        <c:lblOffset val="100"/>
        <c:tickLblSkip val="10"/>
        <c:tickMarkSkip val="5"/>
        <c:noMultiLvlLbl val="0"/>
      </c:catAx>
      <c:valAx>
        <c:axId val="200868224"/>
        <c:scaling>
          <c:orientation val="minMax"/>
        </c:scaling>
        <c:delete val="0"/>
        <c:axPos val="l"/>
        <c:title>
          <c:tx>
            <c:rich>
              <a:bodyPr rot="-5400000" vert="horz"/>
              <a:lstStyle/>
              <a:p>
                <a:pPr>
                  <a:defRPr b="0"/>
                </a:pPr>
                <a:r>
                  <a:rPr lang="en-US" b="0" dirty="0" smtClean="0"/>
                  <a:t>Annual rate of growth (percent)</a:t>
                </a:r>
                <a:endParaRPr lang="en-US" b="0" dirty="0"/>
              </a:p>
            </c:rich>
          </c:tx>
          <c:layout>
            <c:manualLayout>
              <c:xMode val="edge"/>
              <c:yMode val="edge"/>
              <c:x val="1.8868474773986586E-2"/>
              <c:y val="0.14425196850393701"/>
            </c:manualLayout>
          </c:layout>
          <c:overlay val="0"/>
        </c:title>
        <c:numFmt formatCode="General" sourceLinked="1"/>
        <c:majorTickMark val="out"/>
        <c:minorTickMark val="none"/>
        <c:tickLblPos val="nextTo"/>
        <c:crossAx val="200788224"/>
        <c:crosses val="autoZero"/>
        <c:crossBetween val="between"/>
      </c:valAx>
    </c:plotArea>
    <c:legend>
      <c:legendPos val="t"/>
      <c:layout>
        <c:manualLayout>
          <c:xMode val="edge"/>
          <c:yMode val="edge"/>
          <c:x val="0.1925229658792651"/>
          <c:y val="6.5315315315315314E-2"/>
          <c:w val="0.69828740157480318"/>
          <c:h val="5.8353373058097464E-2"/>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924188295907455"/>
          <c:y val="0.10721224846894138"/>
          <c:w val="0.80306515505006326"/>
          <c:h val="0.74696080489938754"/>
        </c:manualLayout>
      </c:layout>
      <c:lineChart>
        <c:grouping val="standard"/>
        <c:varyColors val="0"/>
        <c:ser>
          <c:idx val="0"/>
          <c:order val="0"/>
          <c:tx>
            <c:strRef>
              <c:f>Sheet1!$B$1</c:f>
              <c:strCache>
                <c:ptCount val="1"/>
                <c:pt idx="0">
                  <c:v>Low fertility</c:v>
                </c:pt>
              </c:strCache>
            </c:strRef>
          </c:tx>
          <c:spPr>
            <a:ln w="41275">
              <a:solidFill>
                <a:schemeClr val="tx1"/>
              </a:solidFill>
            </a:ln>
          </c:spPr>
          <c:marker>
            <c:symbol val="none"/>
          </c:marker>
          <c:cat>
            <c:numRef>
              <c:f>Sheet1!$A$2:$A$52</c:f>
              <c:numCache>
                <c:formatCode>General</c:formatCode>
                <c:ptCount val="5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1">
                  <c:v>2041</c:v>
                </c:pt>
                <c:pt idx="42">
                  <c:v>2042</c:v>
                </c:pt>
                <c:pt idx="43">
                  <c:v>2043</c:v>
                </c:pt>
                <c:pt idx="44">
                  <c:v>2044</c:v>
                </c:pt>
                <c:pt idx="45">
                  <c:v>2045</c:v>
                </c:pt>
                <c:pt idx="46">
                  <c:v>2046</c:v>
                </c:pt>
                <c:pt idx="47">
                  <c:v>2047</c:v>
                </c:pt>
                <c:pt idx="48">
                  <c:v>2048</c:v>
                </c:pt>
                <c:pt idx="49">
                  <c:v>2049</c:v>
                </c:pt>
                <c:pt idx="50">
                  <c:v>2050</c:v>
                </c:pt>
              </c:numCache>
            </c:numRef>
          </c:cat>
          <c:val>
            <c:numRef>
              <c:f>Sheet1!$B$2:$B$52</c:f>
              <c:numCache>
                <c:formatCode>General</c:formatCode>
                <c:ptCount val="51"/>
                <c:pt idx="0">
                  <c:v>0.53266999999999998</c:v>
                </c:pt>
                <c:pt idx="1">
                  <c:v>0.49437999999999999</c:v>
                </c:pt>
                <c:pt idx="2">
                  <c:v>0.46073999999999998</c:v>
                </c:pt>
                <c:pt idx="3">
                  <c:v>0.43175999999999998</c:v>
                </c:pt>
                <c:pt idx="4">
                  <c:v>0.40744000000000002</c:v>
                </c:pt>
                <c:pt idx="5">
                  <c:v>0.39779999999999999</c:v>
                </c:pt>
                <c:pt idx="6">
                  <c:v>0.38118000000000002</c:v>
                </c:pt>
                <c:pt idx="7">
                  <c:v>0.36601</c:v>
                </c:pt>
                <c:pt idx="8">
                  <c:v>0.35228999999999999</c:v>
                </c:pt>
                <c:pt idx="9">
                  <c:v>0.35807</c:v>
                </c:pt>
                <c:pt idx="10">
                  <c:v>0.37722</c:v>
                </c:pt>
                <c:pt idx="11">
                  <c:v>0.38607999999999998</c:v>
                </c:pt>
                <c:pt idx="12">
                  <c:v>0.39583000000000002</c:v>
                </c:pt>
                <c:pt idx="13">
                  <c:v>0.40645999999999999</c:v>
                </c:pt>
                <c:pt idx="14">
                  <c:v>0.41798999999999997</c:v>
                </c:pt>
                <c:pt idx="15">
                  <c:v>0.43232999999999999</c:v>
                </c:pt>
                <c:pt idx="16">
                  <c:v>0.44531999999999999</c:v>
                </c:pt>
                <c:pt idx="17">
                  <c:v>0.45859</c:v>
                </c:pt>
                <c:pt idx="18">
                  <c:v>0.47214</c:v>
                </c:pt>
                <c:pt idx="19">
                  <c:v>0.48594999999999999</c:v>
                </c:pt>
                <c:pt idx="20">
                  <c:v>0.49497999999999998</c:v>
                </c:pt>
                <c:pt idx="21">
                  <c:v>0.51014999999999999</c:v>
                </c:pt>
                <c:pt idx="22">
                  <c:v>0.52722000000000002</c:v>
                </c:pt>
                <c:pt idx="23">
                  <c:v>0.54618999999999995</c:v>
                </c:pt>
                <c:pt idx="24">
                  <c:v>0.56705000000000005</c:v>
                </c:pt>
                <c:pt idx="25">
                  <c:v>0.61095999999999995</c:v>
                </c:pt>
                <c:pt idx="26">
                  <c:v>0.63222999999999996</c:v>
                </c:pt>
                <c:pt idx="27">
                  <c:v>0.64861999999999997</c:v>
                </c:pt>
                <c:pt idx="28">
                  <c:v>0.66013999999999995</c:v>
                </c:pt>
                <c:pt idx="29">
                  <c:v>0.66678999999999999</c:v>
                </c:pt>
                <c:pt idx="30">
                  <c:v>0.67318999999999996</c:v>
                </c:pt>
                <c:pt idx="31">
                  <c:v>0.66934000000000005</c:v>
                </c:pt>
                <c:pt idx="32">
                  <c:v>0.65913999999999995</c:v>
                </c:pt>
                <c:pt idx="33">
                  <c:v>0.64258000000000004</c:v>
                </c:pt>
                <c:pt idx="34">
                  <c:v>0.61967000000000005</c:v>
                </c:pt>
                <c:pt idx="35">
                  <c:v>0.58721000000000001</c:v>
                </c:pt>
                <c:pt idx="36">
                  <c:v>0.55210000000000004</c:v>
                </c:pt>
                <c:pt idx="37">
                  <c:v>0.51163999999999998</c:v>
                </c:pt>
                <c:pt idx="38">
                  <c:v>0.46583999999999998</c:v>
                </c:pt>
                <c:pt idx="39">
                  <c:v>0.41471000000000002</c:v>
                </c:pt>
                <c:pt idx="40">
                  <c:v>0.33539999999999998</c:v>
                </c:pt>
                <c:pt idx="41">
                  <c:v>0.27723999999999999</c:v>
                </c:pt>
                <c:pt idx="42">
                  <c:v>0.22105</c:v>
                </c:pt>
                <c:pt idx="43">
                  <c:v>0.16683000000000001</c:v>
                </c:pt>
                <c:pt idx="44">
                  <c:v>0.11458</c:v>
                </c:pt>
                <c:pt idx="45">
                  <c:v>5.4332999999999999E-2</c:v>
                </c:pt>
                <c:pt idx="46">
                  <c:v>7.6119999999999998E-3</c:v>
                </c:pt>
                <c:pt idx="47">
                  <c:v>-3.3952999999999997E-2</c:v>
                </c:pt>
                <c:pt idx="48">
                  <c:v>-7.0361000000000007E-2</c:v>
                </c:pt>
                <c:pt idx="49">
                  <c:v>-0.10161000000000001</c:v>
                </c:pt>
                <c:pt idx="50">
                  <c:v>-0.11552999999999999</c:v>
                </c:pt>
              </c:numCache>
            </c:numRef>
          </c:val>
          <c:smooth val="0"/>
        </c:ser>
        <c:ser>
          <c:idx val="1"/>
          <c:order val="1"/>
          <c:tx>
            <c:strRef>
              <c:f>Sheet1!$C$1</c:f>
              <c:strCache>
                <c:ptCount val="1"/>
                <c:pt idx="0">
                  <c:v>Medium fertility</c:v>
                </c:pt>
              </c:strCache>
            </c:strRef>
          </c:tx>
          <c:spPr>
            <a:ln w="41275">
              <a:solidFill>
                <a:srgbClr val="FFC000"/>
              </a:solidFill>
            </a:ln>
          </c:spPr>
          <c:marker>
            <c:symbol val="none"/>
          </c:marker>
          <c:cat>
            <c:numRef>
              <c:f>Sheet1!$A$2:$A$52</c:f>
              <c:numCache>
                <c:formatCode>General</c:formatCode>
                <c:ptCount val="5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1">
                  <c:v>2041</c:v>
                </c:pt>
                <c:pt idx="42">
                  <c:v>2042</c:v>
                </c:pt>
                <c:pt idx="43">
                  <c:v>2043</c:v>
                </c:pt>
                <c:pt idx="44">
                  <c:v>2044</c:v>
                </c:pt>
                <c:pt idx="45">
                  <c:v>2045</c:v>
                </c:pt>
                <c:pt idx="46">
                  <c:v>2046</c:v>
                </c:pt>
                <c:pt idx="47">
                  <c:v>2047</c:v>
                </c:pt>
                <c:pt idx="48">
                  <c:v>2048</c:v>
                </c:pt>
                <c:pt idx="49">
                  <c:v>2049</c:v>
                </c:pt>
                <c:pt idx="50">
                  <c:v>2050</c:v>
                </c:pt>
              </c:numCache>
            </c:numRef>
          </c:cat>
          <c:val>
            <c:numRef>
              <c:f>Sheet1!$C$2:$C$52</c:f>
              <c:numCache>
                <c:formatCode>General</c:formatCode>
                <c:ptCount val="51"/>
                <c:pt idx="0">
                  <c:v>0.53266999999999998</c:v>
                </c:pt>
                <c:pt idx="1">
                  <c:v>0.49437999999999999</c:v>
                </c:pt>
                <c:pt idx="2">
                  <c:v>0.46073999999999998</c:v>
                </c:pt>
                <c:pt idx="3">
                  <c:v>0.43175999999999998</c:v>
                </c:pt>
                <c:pt idx="4">
                  <c:v>0.40744000000000002</c:v>
                </c:pt>
                <c:pt idx="5">
                  <c:v>0.39779999999999999</c:v>
                </c:pt>
                <c:pt idx="6">
                  <c:v>0.38118000000000002</c:v>
                </c:pt>
                <c:pt idx="7">
                  <c:v>0.36601</c:v>
                </c:pt>
                <c:pt idx="8">
                  <c:v>0.35228999999999999</c:v>
                </c:pt>
                <c:pt idx="9">
                  <c:v>0.34000999999999998</c:v>
                </c:pt>
                <c:pt idx="10">
                  <c:v>0.33074999999999999</c:v>
                </c:pt>
                <c:pt idx="11">
                  <c:v>0.32112000000000002</c:v>
                </c:pt>
                <c:pt idx="12">
                  <c:v>0.31244</c:v>
                </c:pt>
                <c:pt idx="13">
                  <c:v>0.30470999999999998</c:v>
                </c:pt>
                <c:pt idx="14">
                  <c:v>0.29792000000000002</c:v>
                </c:pt>
                <c:pt idx="15">
                  <c:v>0.29265000000000002</c:v>
                </c:pt>
                <c:pt idx="16">
                  <c:v>0.28766000000000003</c:v>
                </c:pt>
                <c:pt idx="17">
                  <c:v>0.28344000000000003</c:v>
                </c:pt>
                <c:pt idx="18">
                  <c:v>0.27997</c:v>
                </c:pt>
                <c:pt idx="19">
                  <c:v>0.27726000000000001</c:v>
                </c:pt>
                <c:pt idx="20">
                  <c:v>0.26873000000000002</c:v>
                </c:pt>
                <c:pt idx="21">
                  <c:v>0.26860000000000001</c:v>
                </c:pt>
                <c:pt idx="22">
                  <c:v>0.27134999999999998</c:v>
                </c:pt>
                <c:pt idx="23">
                  <c:v>0.27695999999999998</c:v>
                </c:pt>
                <c:pt idx="24">
                  <c:v>0.28544000000000003</c:v>
                </c:pt>
                <c:pt idx="25">
                  <c:v>0.30743999999999999</c:v>
                </c:pt>
                <c:pt idx="26">
                  <c:v>0.31996000000000002</c:v>
                </c:pt>
                <c:pt idx="27">
                  <c:v>0.33194000000000001</c:v>
                </c:pt>
                <c:pt idx="28">
                  <c:v>0.34338000000000002</c:v>
                </c:pt>
                <c:pt idx="29">
                  <c:v>0.35428999999999999</c:v>
                </c:pt>
                <c:pt idx="30">
                  <c:v>0.37745000000000001</c:v>
                </c:pt>
                <c:pt idx="31">
                  <c:v>0.38523000000000002</c:v>
                </c:pt>
                <c:pt idx="32">
                  <c:v>0.38838</c:v>
                </c:pt>
                <c:pt idx="33">
                  <c:v>0.38689000000000001</c:v>
                </c:pt>
                <c:pt idx="34">
                  <c:v>0.38077</c:v>
                </c:pt>
                <c:pt idx="35">
                  <c:v>0.36695</c:v>
                </c:pt>
                <c:pt idx="36">
                  <c:v>0.35205999999999998</c:v>
                </c:pt>
                <c:pt idx="37">
                  <c:v>0.33350000000000002</c:v>
                </c:pt>
                <c:pt idx="38">
                  <c:v>0.31130000000000002</c:v>
                </c:pt>
                <c:pt idx="39">
                  <c:v>0.28544000000000003</c:v>
                </c:pt>
                <c:pt idx="40">
                  <c:v>0.24242</c:v>
                </c:pt>
                <c:pt idx="41">
                  <c:v>0.21142</c:v>
                </c:pt>
                <c:pt idx="42">
                  <c:v>0.18107999999999999</c:v>
                </c:pt>
                <c:pt idx="43">
                  <c:v>0.15142</c:v>
                </c:pt>
                <c:pt idx="44">
                  <c:v>0.12242</c:v>
                </c:pt>
                <c:pt idx="45">
                  <c:v>8.6996000000000004E-2</c:v>
                </c:pt>
                <c:pt idx="46">
                  <c:v>6.0476000000000002E-2</c:v>
                </c:pt>
                <c:pt idx="47">
                  <c:v>3.6896999999999999E-2</c:v>
                </c:pt>
                <c:pt idx="48">
                  <c:v>1.6261000000000001E-2</c:v>
                </c:pt>
                <c:pt idx="49">
                  <c:v>-1.4333E-3</c:v>
                </c:pt>
                <c:pt idx="50">
                  <c:v>-1.1497E-2</c:v>
                </c:pt>
              </c:numCache>
            </c:numRef>
          </c:val>
          <c:smooth val="0"/>
        </c:ser>
        <c:ser>
          <c:idx val="2"/>
          <c:order val="2"/>
          <c:tx>
            <c:strRef>
              <c:f>Sheet1!$D$1</c:f>
              <c:strCache>
                <c:ptCount val="1"/>
                <c:pt idx="0">
                  <c:v>High fertility</c:v>
                </c:pt>
              </c:strCache>
            </c:strRef>
          </c:tx>
          <c:spPr>
            <a:ln w="41275">
              <a:solidFill>
                <a:srgbClr val="00B050"/>
              </a:solidFill>
            </a:ln>
          </c:spPr>
          <c:marker>
            <c:symbol val="none"/>
          </c:marker>
          <c:cat>
            <c:numRef>
              <c:f>Sheet1!$A$2:$A$52</c:f>
              <c:numCache>
                <c:formatCode>General</c:formatCode>
                <c:ptCount val="5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1">
                  <c:v>2041</c:v>
                </c:pt>
                <c:pt idx="42">
                  <c:v>2042</c:v>
                </c:pt>
                <c:pt idx="43">
                  <c:v>2043</c:v>
                </c:pt>
                <c:pt idx="44">
                  <c:v>2044</c:v>
                </c:pt>
                <c:pt idx="45">
                  <c:v>2045</c:v>
                </c:pt>
                <c:pt idx="46">
                  <c:v>2046</c:v>
                </c:pt>
                <c:pt idx="47">
                  <c:v>2047</c:v>
                </c:pt>
                <c:pt idx="48">
                  <c:v>2048</c:v>
                </c:pt>
                <c:pt idx="49">
                  <c:v>2049</c:v>
                </c:pt>
                <c:pt idx="50">
                  <c:v>2050</c:v>
                </c:pt>
              </c:numCache>
            </c:numRef>
          </c:cat>
          <c:val>
            <c:numRef>
              <c:f>Sheet1!$D$2:$D$52</c:f>
              <c:numCache>
                <c:formatCode>General</c:formatCode>
                <c:ptCount val="51"/>
                <c:pt idx="0">
                  <c:v>0.53266999999999998</c:v>
                </c:pt>
                <c:pt idx="1">
                  <c:v>0.49437999999999999</c:v>
                </c:pt>
                <c:pt idx="2">
                  <c:v>0.46073999999999998</c:v>
                </c:pt>
                <c:pt idx="3">
                  <c:v>0.43175999999999998</c:v>
                </c:pt>
                <c:pt idx="4">
                  <c:v>0.40744000000000002</c:v>
                </c:pt>
                <c:pt idx="5">
                  <c:v>0.39779999999999999</c:v>
                </c:pt>
                <c:pt idx="6">
                  <c:v>0.38118000000000002</c:v>
                </c:pt>
                <c:pt idx="7">
                  <c:v>0.36601</c:v>
                </c:pt>
                <c:pt idx="8">
                  <c:v>0.35228999999999999</c:v>
                </c:pt>
                <c:pt idx="9">
                  <c:v>0.32219999999999999</c:v>
                </c:pt>
                <c:pt idx="10">
                  <c:v>0.28505999999999998</c:v>
                </c:pt>
                <c:pt idx="11">
                  <c:v>0.25716</c:v>
                </c:pt>
                <c:pt idx="12">
                  <c:v>0.23021</c:v>
                </c:pt>
                <c:pt idx="13">
                  <c:v>0.20422000000000001</c:v>
                </c:pt>
                <c:pt idx="14">
                  <c:v>0.17918000000000001</c:v>
                </c:pt>
                <c:pt idx="15">
                  <c:v>0.15262000000000001</c:v>
                </c:pt>
                <c:pt idx="16">
                  <c:v>0.12988</c:v>
                </c:pt>
                <c:pt idx="17">
                  <c:v>0.10888</c:v>
                </c:pt>
                <c:pt idx="18">
                  <c:v>8.9619000000000004E-2</c:v>
                </c:pt>
                <c:pt idx="19">
                  <c:v>7.2097999999999995E-2</c:v>
                </c:pt>
                <c:pt idx="20">
                  <c:v>5.0259999999999999E-2</c:v>
                </c:pt>
                <c:pt idx="21">
                  <c:v>3.7190000000000001E-2</c:v>
                </c:pt>
                <c:pt idx="22">
                  <c:v>2.7799000000000001E-2</c:v>
                </c:pt>
                <c:pt idx="23">
                  <c:v>2.2086999999999999E-2</c:v>
                </c:pt>
                <c:pt idx="24">
                  <c:v>2.0055E-2</c:v>
                </c:pt>
                <c:pt idx="25">
                  <c:v>2.2282E-2</c:v>
                </c:pt>
                <c:pt idx="26">
                  <c:v>2.7515000000000001E-2</c:v>
                </c:pt>
                <c:pt idx="27">
                  <c:v>3.6242000000000003E-2</c:v>
                </c:pt>
                <c:pt idx="28">
                  <c:v>4.8462999999999999E-2</c:v>
                </c:pt>
                <c:pt idx="29">
                  <c:v>6.4176999999999998E-2</c:v>
                </c:pt>
                <c:pt idx="30">
                  <c:v>0.10390000000000001</c:v>
                </c:pt>
                <c:pt idx="31">
                  <c:v>0.12332</c:v>
                </c:pt>
                <c:pt idx="32">
                  <c:v>0.13966999999999999</c:v>
                </c:pt>
                <c:pt idx="33">
                  <c:v>0.15293999999999999</c:v>
                </c:pt>
                <c:pt idx="34">
                  <c:v>0.16314999999999999</c:v>
                </c:pt>
                <c:pt idx="35">
                  <c:v>0.16872000000000001</c:v>
                </c:pt>
                <c:pt idx="36">
                  <c:v>0.17302999999999999</c:v>
                </c:pt>
                <c:pt idx="37">
                  <c:v>0.17477000000000001</c:v>
                </c:pt>
                <c:pt idx="38">
                  <c:v>0.17394000000000001</c:v>
                </c:pt>
                <c:pt idx="39">
                  <c:v>0.17052999999999999</c:v>
                </c:pt>
                <c:pt idx="40">
                  <c:v>0.16006000000000001</c:v>
                </c:pt>
                <c:pt idx="41">
                  <c:v>0.15223</c:v>
                </c:pt>
                <c:pt idx="42">
                  <c:v>0.14326</c:v>
                </c:pt>
                <c:pt idx="43">
                  <c:v>0.13316</c:v>
                </c:pt>
                <c:pt idx="44">
                  <c:v>0.12192</c:v>
                </c:pt>
                <c:pt idx="45">
                  <c:v>0.10308</c:v>
                </c:pt>
                <c:pt idx="46">
                  <c:v>9.0609999999999996E-2</c:v>
                </c:pt>
                <c:pt idx="47">
                  <c:v>7.9079999999999998E-2</c:v>
                </c:pt>
                <c:pt idx="48">
                  <c:v>6.8488999999999994E-2</c:v>
                </c:pt>
                <c:pt idx="49">
                  <c:v>5.8834999999999998E-2</c:v>
                </c:pt>
                <c:pt idx="50">
                  <c:v>4.8108999999999999E-2</c:v>
                </c:pt>
              </c:numCache>
            </c:numRef>
          </c:val>
          <c:smooth val="0"/>
        </c:ser>
        <c:dLbls>
          <c:showLegendKey val="0"/>
          <c:showVal val="0"/>
          <c:showCatName val="0"/>
          <c:showSerName val="0"/>
          <c:showPercent val="0"/>
          <c:showBubbleSize val="0"/>
        </c:dLbls>
        <c:marker val="1"/>
        <c:smooth val="0"/>
        <c:axId val="200936064"/>
        <c:axId val="200954624"/>
      </c:lineChart>
      <c:catAx>
        <c:axId val="200936064"/>
        <c:scaling>
          <c:orientation val="minMax"/>
        </c:scaling>
        <c:delete val="0"/>
        <c:axPos val="b"/>
        <c:title>
          <c:tx>
            <c:rich>
              <a:bodyPr/>
              <a:lstStyle/>
              <a:p>
                <a:pPr>
                  <a:defRPr b="0"/>
                </a:pPr>
                <a:r>
                  <a:rPr lang="en-US" b="0" dirty="0" smtClean="0"/>
                  <a:t>Year</a:t>
                </a:r>
                <a:endParaRPr lang="en-US" b="0" dirty="0"/>
              </a:p>
            </c:rich>
          </c:tx>
          <c:layout>
            <c:manualLayout>
              <c:xMode val="edge"/>
              <c:yMode val="edge"/>
              <c:x val="0.51388729053099136"/>
              <c:y val="0.93391785486273671"/>
            </c:manualLayout>
          </c:layout>
          <c:overlay val="0"/>
        </c:title>
        <c:numFmt formatCode="General" sourceLinked="1"/>
        <c:majorTickMark val="out"/>
        <c:minorTickMark val="none"/>
        <c:tickLblPos val="low"/>
        <c:crossAx val="200954624"/>
        <c:crosses val="autoZero"/>
        <c:auto val="1"/>
        <c:lblAlgn val="ctr"/>
        <c:lblOffset val="100"/>
        <c:tickLblSkip val="10"/>
        <c:tickMarkSkip val="5"/>
        <c:noMultiLvlLbl val="0"/>
      </c:catAx>
      <c:valAx>
        <c:axId val="200954624"/>
        <c:scaling>
          <c:orientation val="minMax"/>
        </c:scaling>
        <c:delete val="0"/>
        <c:axPos val="l"/>
        <c:title>
          <c:tx>
            <c:rich>
              <a:bodyPr rot="-5400000" vert="horz"/>
              <a:lstStyle/>
              <a:p>
                <a:pPr>
                  <a:defRPr b="0"/>
                </a:pPr>
                <a:r>
                  <a:rPr lang="en-US" b="0" dirty="0" smtClean="0"/>
                  <a:t>Annual rate of growth (percent)</a:t>
                </a:r>
                <a:endParaRPr lang="en-US" b="0" dirty="0"/>
              </a:p>
            </c:rich>
          </c:tx>
          <c:layout>
            <c:manualLayout>
              <c:xMode val="edge"/>
              <c:yMode val="edge"/>
              <c:x val="1.1277340332458443E-2"/>
              <c:y val="0.13148696412948382"/>
            </c:manualLayout>
          </c:layout>
          <c:overlay val="0"/>
        </c:title>
        <c:numFmt formatCode="General" sourceLinked="1"/>
        <c:majorTickMark val="out"/>
        <c:minorTickMark val="none"/>
        <c:tickLblPos val="nextTo"/>
        <c:crossAx val="200936064"/>
        <c:crosses val="autoZero"/>
        <c:crossBetween val="between"/>
      </c:valAx>
    </c:plotArea>
    <c:legend>
      <c:legendPos val="t"/>
      <c:layout>
        <c:manualLayout>
          <c:xMode val="edge"/>
          <c:yMode val="edge"/>
          <c:x val="0.16306872097718556"/>
          <c:y val="8.1081081081081086E-2"/>
          <c:w val="0.72514460932768021"/>
          <c:h val="5.8353373058097464E-2"/>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364650441422096"/>
          <c:y val="0.11680505845860177"/>
          <c:w val="0.78840276783583862"/>
          <c:h val="0.72632614105055049"/>
        </c:manualLayout>
      </c:layout>
      <c:lineChart>
        <c:grouping val="standard"/>
        <c:varyColors val="0"/>
        <c:ser>
          <c:idx val="0"/>
          <c:order val="0"/>
          <c:tx>
            <c:strRef>
              <c:f>'Sidney Senegal'!$B$51</c:f>
              <c:strCache>
                <c:ptCount val="1"/>
                <c:pt idx="0">
                  <c:v>Low fertility</c:v>
                </c:pt>
              </c:strCache>
            </c:strRef>
          </c:tx>
          <c:spPr>
            <a:ln w="41275">
              <a:solidFill>
                <a:schemeClr val="tx1"/>
              </a:solidFill>
            </a:ln>
          </c:spPr>
          <c:marker>
            <c:symbol val="none"/>
          </c:marker>
          <c:cat>
            <c:numRef>
              <c:f>'Sidney Senegal'!$A$52:$A$102</c:f>
              <c:numCache>
                <c:formatCode>0</c:formatCode>
                <c:ptCount val="5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1">
                  <c:v>2041</c:v>
                </c:pt>
                <c:pt idx="42">
                  <c:v>2042</c:v>
                </c:pt>
                <c:pt idx="43">
                  <c:v>2043</c:v>
                </c:pt>
                <c:pt idx="44">
                  <c:v>2044</c:v>
                </c:pt>
                <c:pt idx="45">
                  <c:v>2045</c:v>
                </c:pt>
                <c:pt idx="46">
                  <c:v>2046</c:v>
                </c:pt>
                <c:pt idx="47">
                  <c:v>2047</c:v>
                </c:pt>
                <c:pt idx="48">
                  <c:v>2048</c:v>
                </c:pt>
                <c:pt idx="49">
                  <c:v>2049</c:v>
                </c:pt>
                <c:pt idx="50">
                  <c:v>2050</c:v>
                </c:pt>
              </c:numCache>
            </c:numRef>
          </c:cat>
          <c:val>
            <c:numRef>
              <c:f>'Sidney Senegal'!$B$52:$B$102</c:f>
              <c:numCache>
                <c:formatCode>General</c:formatCode>
                <c:ptCount val="51"/>
                <c:pt idx="0">
                  <c:v>0.21535000000000001</c:v>
                </c:pt>
                <c:pt idx="1">
                  <c:v>0.23078000000000001</c:v>
                </c:pt>
                <c:pt idx="2">
                  <c:v>0.24315000000000001</c:v>
                </c:pt>
                <c:pt idx="3">
                  <c:v>0.25247000000000003</c:v>
                </c:pt>
                <c:pt idx="4">
                  <c:v>0.25873000000000002</c:v>
                </c:pt>
                <c:pt idx="5">
                  <c:v>0.23955000000000001</c:v>
                </c:pt>
                <c:pt idx="6">
                  <c:v>0.24326999999999999</c:v>
                </c:pt>
                <c:pt idx="7">
                  <c:v>0.25111</c:v>
                </c:pt>
                <c:pt idx="8">
                  <c:v>0.26304</c:v>
                </c:pt>
                <c:pt idx="9">
                  <c:v>0.29709999999999998</c:v>
                </c:pt>
                <c:pt idx="10">
                  <c:v>0.37191000000000002</c:v>
                </c:pt>
                <c:pt idx="11">
                  <c:v>0.41039999999999999</c:v>
                </c:pt>
                <c:pt idx="12">
                  <c:v>0.44452999999999998</c:v>
                </c:pt>
                <c:pt idx="13">
                  <c:v>0.47428999999999999</c:v>
                </c:pt>
                <c:pt idx="14">
                  <c:v>0.49969000000000002</c:v>
                </c:pt>
                <c:pt idx="15">
                  <c:v>0.52161999999999997</c:v>
                </c:pt>
                <c:pt idx="16">
                  <c:v>0.53813999999999995</c:v>
                </c:pt>
                <c:pt idx="17">
                  <c:v>0.54998999999999998</c:v>
                </c:pt>
                <c:pt idx="18">
                  <c:v>0.55718999999999996</c:v>
                </c:pt>
                <c:pt idx="19">
                  <c:v>0.55972999999999995</c:v>
                </c:pt>
                <c:pt idx="20">
                  <c:v>0.54532999999999998</c:v>
                </c:pt>
                <c:pt idx="21">
                  <c:v>0.54052</c:v>
                </c:pt>
                <c:pt idx="22">
                  <c:v>0.53498000000000001</c:v>
                </c:pt>
                <c:pt idx="23">
                  <c:v>0.52871999999999997</c:v>
                </c:pt>
                <c:pt idx="24">
                  <c:v>0.52173000000000003</c:v>
                </c:pt>
                <c:pt idx="25">
                  <c:v>0.51105</c:v>
                </c:pt>
                <c:pt idx="26">
                  <c:v>0.50307999999999997</c:v>
                </c:pt>
                <c:pt idx="27">
                  <c:v>0.49532999999999999</c:v>
                </c:pt>
                <c:pt idx="28">
                  <c:v>0.48780000000000001</c:v>
                </c:pt>
                <c:pt idx="29">
                  <c:v>0.48049999999999998</c:v>
                </c:pt>
                <c:pt idx="30">
                  <c:v>0.47621999999999998</c:v>
                </c:pt>
                <c:pt idx="31">
                  <c:v>0.46890999999999999</c:v>
                </c:pt>
                <c:pt idx="32">
                  <c:v>0.46092</c:v>
                </c:pt>
                <c:pt idx="33">
                  <c:v>0.45224999999999999</c:v>
                </c:pt>
                <c:pt idx="34">
                  <c:v>0.44291000000000003</c:v>
                </c:pt>
                <c:pt idx="35">
                  <c:v>0.43408000000000002</c:v>
                </c:pt>
                <c:pt idx="36">
                  <c:v>0.42320000000000002</c:v>
                </c:pt>
                <c:pt idx="37">
                  <c:v>0.41126000000000001</c:v>
                </c:pt>
                <c:pt idx="38">
                  <c:v>0.39826</c:v>
                </c:pt>
                <c:pt idx="39">
                  <c:v>0.38421</c:v>
                </c:pt>
                <c:pt idx="40">
                  <c:v>0.36536000000000002</c:v>
                </c:pt>
                <c:pt idx="41">
                  <c:v>0.34978999999999999</c:v>
                </c:pt>
                <c:pt idx="42">
                  <c:v>0.33435999999999999</c:v>
                </c:pt>
                <c:pt idx="43">
                  <c:v>0.31906000000000001</c:v>
                </c:pt>
                <c:pt idx="44">
                  <c:v>0.30391000000000001</c:v>
                </c:pt>
                <c:pt idx="45">
                  <c:v>0.28749000000000002</c:v>
                </c:pt>
                <c:pt idx="46">
                  <c:v>0.27283000000000002</c:v>
                </c:pt>
                <c:pt idx="47">
                  <c:v>0.25874999999999998</c:v>
                </c:pt>
                <c:pt idx="48">
                  <c:v>0.24526000000000001</c:v>
                </c:pt>
                <c:pt idx="49">
                  <c:v>0.23235</c:v>
                </c:pt>
                <c:pt idx="50">
                  <c:v>0.21584999999999999</c:v>
                </c:pt>
              </c:numCache>
            </c:numRef>
          </c:val>
          <c:smooth val="0"/>
        </c:ser>
        <c:ser>
          <c:idx val="1"/>
          <c:order val="1"/>
          <c:tx>
            <c:strRef>
              <c:f>'Sidney Senegal'!$C$51</c:f>
              <c:strCache>
                <c:ptCount val="1"/>
                <c:pt idx="0">
                  <c:v>Medium fertility</c:v>
                </c:pt>
              </c:strCache>
            </c:strRef>
          </c:tx>
          <c:spPr>
            <a:ln w="41275">
              <a:solidFill>
                <a:srgbClr val="FFC000"/>
              </a:solidFill>
            </a:ln>
          </c:spPr>
          <c:marker>
            <c:symbol val="none"/>
          </c:marker>
          <c:cat>
            <c:numRef>
              <c:f>'Sidney Senegal'!$A$52:$A$102</c:f>
              <c:numCache>
                <c:formatCode>0</c:formatCode>
                <c:ptCount val="5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1">
                  <c:v>2041</c:v>
                </c:pt>
                <c:pt idx="42">
                  <c:v>2042</c:v>
                </c:pt>
                <c:pt idx="43">
                  <c:v>2043</c:v>
                </c:pt>
                <c:pt idx="44">
                  <c:v>2044</c:v>
                </c:pt>
                <c:pt idx="45">
                  <c:v>2045</c:v>
                </c:pt>
                <c:pt idx="46">
                  <c:v>2046</c:v>
                </c:pt>
                <c:pt idx="47">
                  <c:v>2047</c:v>
                </c:pt>
                <c:pt idx="48">
                  <c:v>2048</c:v>
                </c:pt>
                <c:pt idx="49">
                  <c:v>2049</c:v>
                </c:pt>
                <c:pt idx="50">
                  <c:v>2050</c:v>
                </c:pt>
              </c:numCache>
            </c:numRef>
          </c:cat>
          <c:val>
            <c:numRef>
              <c:f>'Sidney Senegal'!$C$52:$C$102</c:f>
              <c:numCache>
                <c:formatCode>General</c:formatCode>
                <c:ptCount val="51"/>
                <c:pt idx="0">
                  <c:v>0.21535000000000001</c:v>
                </c:pt>
                <c:pt idx="1">
                  <c:v>0.23078000000000001</c:v>
                </c:pt>
                <c:pt idx="2">
                  <c:v>0.24315000000000001</c:v>
                </c:pt>
                <c:pt idx="3">
                  <c:v>0.25247000000000003</c:v>
                </c:pt>
                <c:pt idx="4">
                  <c:v>0.25873000000000002</c:v>
                </c:pt>
                <c:pt idx="5">
                  <c:v>0.23955000000000001</c:v>
                </c:pt>
                <c:pt idx="6">
                  <c:v>0.24326999999999999</c:v>
                </c:pt>
                <c:pt idx="7">
                  <c:v>0.25111</c:v>
                </c:pt>
                <c:pt idx="8">
                  <c:v>0.26304</c:v>
                </c:pt>
                <c:pt idx="9">
                  <c:v>0.27909</c:v>
                </c:pt>
                <c:pt idx="10">
                  <c:v>0.31968000000000002</c:v>
                </c:pt>
                <c:pt idx="11">
                  <c:v>0.34066000000000002</c:v>
                </c:pt>
                <c:pt idx="12">
                  <c:v>0.35920000000000002</c:v>
                </c:pt>
                <c:pt idx="13">
                  <c:v>0.37531999999999999</c:v>
                </c:pt>
                <c:pt idx="14">
                  <c:v>0.38899</c:v>
                </c:pt>
                <c:pt idx="15">
                  <c:v>0.40067999999999998</c:v>
                </c:pt>
                <c:pt idx="16">
                  <c:v>0.40941</c:v>
                </c:pt>
                <c:pt idx="17">
                  <c:v>0.41555999999999998</c:v>
                </c:pt>
                <c:pt idx="18">
                  <c:v>0.41913</c:v>
                </c:pt>
                <c:pt idx="19">
                  <c:v>0.42013</c:v>
                </c:pt>
                <c:pt idx="20">
                  <c:v>0.41131000000000001</c:v>
                </c:pt>
                <c:pt idx="21">
                  <c:v>0.4083</c:v>
                </c:pt>
                <c:pt idx="22">
                  <c:v>0.40501999999999999</c:v>
                </c:pt>
                <c:pt idx="23">
                  <c:v>0.40149000000000001</c:v>
                </c:pt>
                <c:pt idx="24">
                  <c:v>0.39767999999999998</c:v>
                </c:pt>
                <c:pt idx="25">
                  <c:v>0.39317000000000002</c:v>
                </c:pt>
                <c:pt idx="26">
                  <c:v>0.38890999999999998</c:v>
                </c:pt>
                <c:pt idx="27">
                  <c:v>0.38451999999999997</c:v>
                </c:pt>
                <c:pt idx="28">
                  <c:v>0.38002000000000002</c:v>
                </c:pt>
                <c:pt idx="29">
                  <c:v>0.37539</c:v>
                </c:pt>
                <c:pt idx="30">
                  <c:v>0.37129000000000001</c:v>
                </c:pt>
                <c:pt idx="31">
                  <c:v>0.36631999999999998</c:v>
                </c:pt>
                <c:pt idx="32">
                  <c:v>0.36101</c:v>
                </c:pt>
                <c:pt idx="33">
                  <c:v>0.35537999999999997</c:v>
                </c:pt>
                <c:pt idx="34">
                  <c:v>0.34941</c:v>
                </c:pt>
                <c:pt idx="35">
                  <c:v>0.34320000000000001</c:v>
                </c:pt>
                <c:pt idx="36">
                  <c:v>0.33656000000000003</c:v>
                </c:pt>
                <c:pt idx="37">
                  <c:v>0.32956999999999997</c:v>
                </c:pt>
                <c:pt idx="38">
                  <c:v>0.32222000000000001</c:v>
                </c:pt>
                <c:pt idx="39">
                  <c:v>0.31451000000000001</c:v>
                </c:pt>
                <c:pt idx="40">
                  <c:v>0.30620000000000003</c:v>
                </c:pt>
                <c:pt idx="41">
                  <c:v>0.29782999999999998</c:v>
                </c:pt>
                <c:pt idx="42">
                  <c:v>0.28916999999999998</c:v>
                </c:pt>
                <c:pt idx="43">
                  <c:v>0.28025</c:v>
                </c:pt>
                <c:pt idx="44">
                  <c:v>0.27104</c:v>
                </c:pt>
                <c:pt idx="45">
                  <c:v>0.2596</c:v>
                </c:pt>
                <c:pt idx="46">
                  <c:v>0.25015999999999999</c:v>
                </c:pt>
                <c:pt idx="47">
                  <c:v>0.24106</c:v>
                </c:pt>
                <c:pt idx="48">
                  <c:v>0.23232</c:v>
                </c:pt>
                <c:pt idx="49">
                  <c:v>0.22392999999999999</c:v>
                </c:pt>
                <c:pt idx="50">
                  <c:v>0.21437</c:v>
                </c:pt>
              </c:numCache>
            </c:numRef>
          </c:val>
          <c:smooth val="0"/>
        </c:ser>
        <c:ser>
          <c:idx val="2"/>
          <c:order val="2"/>
          <c:tx>
            <c:strRef>
              <c:f>'Sidney Senegal'!$D$51</c:f>
              <c:strCache>
                <c:ptCount val="1"/>
                <c:pt idx="0">
                  <c:v>High fertility</c:v>
                </c:pt>
              </c:strCache>
            </c:strRef>
          </c:tx>
          <c:spPr>
            <a:ln w="41275">
              <a:solidFill>
                <a:srgbClr val="00B050"/>
              </a:solidFill>
            </a:ln>
          </c:spPr>
          <c:marker>
            <c:symbol val="none"/>
          </c:marker>
          <c:cat>
            <c:numRef>
              <c:f>'Sidney Senegal'!$A$52:$A$102</c:f>
              <c:numCache>
                <c:formatCode>0</c:formatCode>
                <c:ptCount val="5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1">
                  <c:v>2041</c:v>
                </c:pt>
                <c:pt idx="42">
                  <c:v>2042</c:v>
                </c:pt>
                <c:pt idx="43">
                  <c:v>2043</c:v>
                </c:pt>
                <c:pt idx="44">
                  <c:v>2044</c:v>
                </c:pt>
                <c:pt idx="45">
                  <c:v>2045</c:v>
                </c:pt>
                <c:pt idx="46">
                  <c:v>2046</c:v>
                </c:pt>
                <c:pt idx="47">
                  <c:v>2047</c:v>
                </c:pt>
                <c:pt idx="48">
                  <c:v>2048</c:v>
                </c:pt>
                <c:pt idx="49">
                  <c:v>2049</c:v>
                </c:pt>
                <c:pt idx="50">
                  <c:v>2050</c:v>
                </c:pt>
              </c:numCache>
            </c:numRef>
          </c:cat>
          <c:val>
            <c:numRef>
              <c:f>'Sidney Senegal'!$D$52:$D$102</c:f>
              <c:numCache>
                <c:formatCode>General</c:formatCode>
                <c:ptCount val="51"/>
                <c:pt idx="0">
                  <c:v>0.21535000000000001</c:v>
                </c:pt>
                <c:pt idx="1">
                  <c:v>0.23078000000000001</c:v>
                </c:pt>
                <c:pt idx="2">
                  <c:v>0.24315000000000001</c:v>
                </c:pt>
                <c:pt idx="3">
                  <c:v>0.25247000000000003</c:v>
                </c:pt>
                <c:pt idx="4">
                  <c:v>0.25873000000000002</c:v>
                </c:pt>
                <c:pt idx="5">
                  <c:v>0.23955000000000001</c:v>
                </c:pt>
                <c:pt idx="6">
                  <c:v>0.24326999999999999</c:v>
                </c:pt>
                <c:pt idx="7">
                  <c:v>0.25111</c:v>
                </c:pt>
                <c:pt idx="8">
                  <c:v>0.26304</c:v>
                </c:pt>
                <c:pt idx="9">
                  <c:v>0.26117000000000001</c:v>
                </c:pt>
                <c:pt idx="10">
                  <c:v>0.26719999999999999</c:v>
                </c:pt>
                <c:pt idx="11">
                  <c:v>0.27084999999999998</c:v>
                </c:pt>
                <c:pt idx="12">
                  <c:v>0.27415</c:v>
                </c:pt>
                <c:pt idx="13">
                  <c:v>0.27711999999999998</c:v>
                </c:pt>
                <c:pt idx="14">
                  <c:v>0.27973999999999999</c:v>
                </c:pt>
                <c:pt idx="15">
                  <c:v>0.28290999999999999</c:v>
                </c:pt>
                <c:pt idx="16">
                  <c:v>0.28470000000000001</c:v>
                </c:pt>
                <c:pt idx="17">
                  <c:v>0.28584999999999999</c:v>
                </c:pt>
                <c:pt idx="18">
                  <c:v>0.28638000000000002</c:v>
                </c:pt>
                <c:pt idx="19">
                  <c:v>0.28626000000000001</c:v>
                </c:pt>
                <c:pt idx="20">
                  <c:v>0.28266000000000002</c:v>
                </c:pt>
                <c:pt idx="21">
                  <c:v>0.28173999999999999</c:v>
                </c:pt>
                <c:pt idx="22">
                  <c:v>0.28110000000000002</c:v>
                </c:pt>
                <c:pt idx="23">
                  <c:v>0.28075</c:v>
                </c:pt>
                <c:pt idx="24">
                  <c:v>0.28066999999999998</c:v>
                </c:pt>
                <c:pt idx="25">
                  <c:v>0.28326000000000001</c:v>
                </c:pt>
                <c:pt idx="26">
                  <c:v>0.28337000000000001</c:v>
                </c:pt>
                <c:pt idx="27">
                  <c:v>0.28299999999999997</c:v>
                </c:pt>
                <c:pt idx="28">
                  <c:v>0.28216000000000002</c:v>
                </c:pt>
                <c:pt idx="29">
                  <c:v>0.28083999999999998</c:v>
                </c:pt>
                <c:pt idx="30">
                  <c:v>0.27817999999999998</c:v>
                </c:pt>
                <c:pt idx="31">
                  <c:v>0.27604000000000001</c:v>
                </c:pt>
                <c:pt idx="32">
                  <c:v>0.27371000000000001</c:v>
                </c:pt>
                <c:pt idx="33">
                  <c:v>0.27117000000000002</c:v>
                </c:pt>
                <c:pt idx="34">
                  <c:v>0.26843</c:v>
                </c:pt>
                <c:pt idx="35">
                  <c:v>0.26473000000000002</c:v>
                </c:pt>
                <c:pt idx="36">
                  <c:v>0.26171</c:v>
                </c:pt>
                <c:pt idx="37">
                  <c:v>0.25874000000000003</c:v>
                </c:pt>
                <c:pt idx="38">
                  <c:v>0.25581999999999999</c:v>
                </c:pt>
                <c:pt idx="39">
                  <c:v>0.25295000000000001</c:v>
                </c:pt>
                <c:pt idx="40">
                  <c:v>0.25135000000000002</c:v>
                </c:pt>
                <c:pt idx="41">
                  <c:v>0.24837000000000001</c:v>
                </c:pt>
                <c:pt idx="42">
                  <c:v>0.24504000000000001</c:v>
                </c:pt>
                <c:pt idx="43">
                  <c:v>0.24135999999999999</c:v>
                </c:pt>
                <c:pt idx="44">
                  <c:v>0.23733000000000001</c:v>
                </c:pt>
                <c:pt idx="45">
                  <c:v>0.23208999999999999</c:v>
                </c:pt>
                <c:pt idx="46">
                  <c:v>0.22750000000000001</c:v>
                </c:pt>
                <c:pt idx="47">
                  <c:v>0.22284000000000001</c:v>
                </c:pt>
                <c:pt idx="48">
                  <c:v>0.21809999999999999</c:v>
                </c:pt>
                <c:pt idx="49">
                  <c:v>0.21329999999999999</c:v>
                </c:pt>
                <c:pt idx="50">
                  <c:v>0.20830000000000001</c:v>
                </c:pt>
              </c:numCache>
            </c:numRef>
          </c:val>
          <c:smooth val="0"/>
        </c:ser>
        <c:dLbls>
          <c:showLegendKey val="0"/>
          <c:showVal val="0"/>
          <c:showCatName val="0"/>
          <c:showSerName val="0"/>
          <c:showPercent val="0"/>
          <c:showBubbleSize val="0"/>
        </c:dLbls>
        <c:marker val="1"/>
        <c:smooth val="0"/>
        <c:axId val="201051136"/>
        <c:axId val="201061504"/>
      </c:lineChart>
      <c:catAx>
        <c:axId val="201051136"/>
        <c:scaling>
          <c:orientation val="minMax"/>
        </c:scaling>
        <c:delete val="0"/>
        <c:axPos val="b"/>
        <c:title>
          <c:tx>
            <c:rich>
              <a:bodyPr/>
              <a:lstStyle/>
              <a:p>
                <a:pPr>
                  <a:defRPr b="0"/>
                </a:pPr>
                <a:r>
                  <a:rPr lang="en-US" b="0" dirty="0" smtClean="0"/>
                  <a:t>Year</a:t>
                </a:r>
                <a:endParaRPr lang="en-US" b="0" dirty="0"/>
              </a:p>
            </c:rich>
          </c:tx>
          <c:layout>
            <c:manualLayout>
              <c:xMode val="edge"/>
              <c:yMode val="edge"/>
              <c:x val="0.5280220711047483"/>
              <c:y val="0.92207792207792205"/>
            </c:manualLayout>
          </c:layout>
          <c:overlay val="0"/>
        </c:title>
        <c:numFmt formatCode="0" sourceLinked="1"/>
        <c:majorTickMark val="out"/>
        <c:minorTickMark val="none"/>
        <c:tickLblPos val="nextTo"/>
        <c:crossAx val="201061504"/>
        <c:crosses val="autoZero"/>
        <c:auto val="1"/>
        <c:lblAlgn val="ctr"/>
        <c:lblOffset val="100"/>
        <c:tickLblSkip val="10"/>
        <c:tickMarkSkip val="5"/>
        <c:noMultiLvlLbl val="0"/>
      </c:catAx>
      <c:valAx>
        <c:axId val="201061504"/>
        <c:scaling>
          <c:orientation val="minMax"/>
          <c:max val="0.70000000000000007"/>
        </c:scaling>
        <c:delete val="0"/>
        <c:axPos val="l"/>
        <c:title>
          <c:tx>
            <c:rich>
              <a:bodyPr rot="-5400000" vert="horz"/>
              <a:lstStyle/>
              <a:p>
                <a:pPr>
                  <a:defRPr b="0"/>
                </a:pPr>
                <a:r>
                  <a:rPr lang="en-US" b="0" dirty="0" smtClean="0"/>
                  <a:t>Annual rate</a:t>
                </a:r>
                <a:r>
                  <a:rPr lang="en-US" b="0" baseline="0" dirty="0" smtClean="0"/>
                  <a:t> of growth (percent)</a:t>
                </a:r>
                <a:endParaRPr lang="en-US" b="0" dirty="0"/>
              </a:p>
            </c:rich>
          </c:tx>
          <c:layout>
            <c:manualLayout>
              <c:xMode val="edge"/>
              <c:yMode val="edge"/>
              <c:x val="3.6818181818181819E-2"/>
              <c:y val="0.19304172205747008"/>
            </c:manualLayout>
          </c:layout>
          <c:overlay val="0"/>
        </c:title>
        <c:numFmt formatCode="General" sourceLinked="1"/>
        <c:majorTickMark val="out"/>
        <c:minorTickMark val="none"/>
        <c:tickLblPos val="nextTo"/>
        <c:crossAx val="201051136"/>
        <c:crosses val="autoZero"/>
        <c:crossBetween val="between"/>
      </c:valAx>
    </c:plotArea>
    <c:legend>
      <c:legendPos val="t"/>
      <c:layout>
        <c:manualLayout>
          <c:xMode val="edge"/>
          <c:yMode val="edge"/>
          <c:x val="0.19962860892388454"/>
          <c:y val="0.12987012987012986"/>
          <c:w val="0.68559126700071582"/>
          <c:h val="5.6079865016872892E-2"/>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US" b="0" dirty="0" smtClean="0"/>
              <a:t>Per capita</a:t>
            </a:r>
            <a:endParaRPr lang="en-US" b="0" dirty="0"/>
          </a:p>
        </c:rich>
      </c:tx>
      <c:layout>
        <c:manualLayout>
          <c:xMode val="edge"/>
          <c:yMode val="edge"/>
          <c:x val="0.46722727272727271"/>
          <c:y val="2.136752136752137E-3"/>
        </c:manualLayout>
      </c:layout>
      <c:overlay val="0"/>
    </c:title>
    <c:autoTitleDeleted val="0"/>
    <c:plotArea>
      <c:layout>
        <c:manualLayout>
          <c:layoutTarget val="inner"/>
          <c:xMode val="edge"/>
          <c:yMode val="edge"/>
          <c:x val="0.18141923168694823"/>
          <c:y val="3.5845331833520809E-2"/>
          <c:w val="0.79077809591982806"/>
          <c:h val="0.80991402516993072"/>
        </c:manualLayout>
      </c:layout>
      <c:lineChart>
        <c:grouping val="standard"/>
        <c:varyColors val="0"/>
        <c:ser>
          <c:idx val="0"/>
          <c:order val="0"/>
          <c:tx>
            <c:strRef>
              <c:f>Sheet1!$A$2</c:f>
              <c:strCache>
                <c:ptCount val="1"/>
                <c:pt idx="0">
                  <c:v>Consumption</c:v>
                </c:pt>
              </c:strCache>
            </c:strRef>
          </c:tx>
          <c:spPr>
            <a:ln w="38100">
              <a:solidFill>
                <a:srgbClr val="FFC000"/>
              </a:solidFill>
            </a:ln>
          </c:spPr>
          <c:marker>
            <c:symbol val="none"/>
          </c:marker>
          <c:cat>
            <c:strRef>
              <c:f>Sheet1!$B$1:$CD$1</c:f>
              <c:strCache>
                <c:ptCount val="8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strCache>
            </c:strRef>
          </c:cat>
          <c:val>
            <c:numRef>
              <c:f>Sheet1!$B$2:$CD$2</c:f>
              <c:numCache>
                <c:formatCode>#,##0</c:formatCode>
                <c:ptCount val="81"/>
                <c:pt idx="0">
                  <c:v>6567.8246558164301</c:v>
                </c:pt>
                <c:pt idx="1">
                  <c:v>6600.7739709124198</c:v>
                </c:pt>
                <c:pt idx="2">
                  <c:v>6526.1936445422198</c:v>
                </c:pt>
                <c:pt idx="3">
                  <c:v>6548.1949096991302</c:v>
                </c:pt>
                <c:pt idx="4">
                  <c:v>6689.4590301483404</c:v>
                </c:pt>
                <c:pt idx="5">
                  <c:v>7127.7133079226796</c:v>
                </c:pt>
                <c:pt idx="6">
                  <c:v>7633.4409406896593</c:v>
                </c:pt>
                <c:pt idx="7">
                  <c:v>8259.2894186626108</c:v>
                </c:pt>
                <c:pt idx="8">
                  <c:v>8345.5401274405504</c:v>
                </c:pt>
                <c:pt idx="9">
                  <c:v>8879.092916611391</c:v>
                </c:pt>
                <c:pt idx="10">
                  <c:v>9041.9023838254489</c:v>
                </c:pt>
                <c:pt idx="11">
                  <c:v>9154.6209585608904</c:v>
                </c:pt>
                <c:pt idx="12">
                  <c:v>9331.1578839022914</c:v>
                </c:pt>
                <c:pt idx="13">
                  <c:v>9795.7419290125108</c:v>
                </c:pt>
                <c:pt idx="14">
                  <c:v>10106.696444364499</c:v>
                </c:pt>
                <c:pt idx="15">
                  <c:v>10643.5773376539</c:v>
                </c:pt>
                <c:pt idx="16">
                  <c:v>11350.387946896599</c:v>
                </c:pt>
                <c:pt idx="17">
                  <c:v>11991.270151581399</c:v>
                </c:pt>
                <c:pt idx="18">
                  <c:v>12207.295713728399</c:v>
                </c:pt>
                <c:pt idx="19">
                  <c:v>13102.2425439206</c:v>
                </c:pt>
                <c:pt idx="20">
                  <c:v>13280.7120480917</c:v>
                </c:pt>
                <c:pt idx="21">
                  <c:v>13922.904182796899</c:v>
                </c:pt>
                <c:pt idx="22">
                  <c:v>14164.567883736501</c:v>
                </c:pt>
                <c:pt idx="23">
                  <c:v>14781.518935787401</c:v>
                </c:pt>
                <c:pt idx="24">
                  <c:v>15221.7365191717</c:v>
                </c:pt>
                <c:pt idx="25">
                  <c:v>15761.2955572557</c:v>
                </c:pt>
                <c:pt idx="26">
                  <c:v>15924.616229900201</c:v>
                </c:pt>
                <c:pt idx="27">
                  <c:v>16222.320525184599</c:v>
                </c:pt>
                <c:pt idx="28">
                  <c:v>16275.253147334899</c:v>
                </c:pt>
                <c:pt idx="29">
                  <c:v>16284.8665961556</c:v>
                </c:pt>
                <c:pt idx="30">
                  <c:v>16347.375522391601</c:v>
                </c:pt>
                <c:pt idx="31">
                  <c:v>16171.6147459737</c:v>
                </c:pt>
                <c:pt idx="32">
                  <c:v>15974.9801994686</c:v>
                </c:pt>
                <c:pt idx="33">
                  <c:v>15634.372658714401</c:v>
                </c:pt>
                <c:pt idx="34">
                  <c:v>15459.422133326399</c:v>
                </c:pt>
                <c:pt idx="35">
                  <c:v>15123.322065717201</c:v>
                </c:pt>
                <c:pt idx="36">
                  <c:v>14770.2364161645</c:v>
                </c:pt>
                <c:pt idx="37">
                  <c:v>14160.9026983617</c:v>
                </c:pt>
                <c:pt idx="38">
                  <c:v>14011.709483300401</c:v>
                </c:pt>
                <c:pt idx="39">
                  <c:v>13679.8658352566</c:v>
                </c:pt>
                <c:pt idx="40">
                  <c:v>13313.639011170899</c:v>
                </c:pt>
                <c:pt idx="41">
                  <c:v>13070.816013337</c:v>
                </c:pt>
                <c:pt idx="42">
                  <c:v>12829.332251189999</c:v>
                </c:pt>
                <c:pt idx="43">
                  <c:v>12631.8626854541</c:v>
                </c:pt>
                <c:pt idx="44">
                  <c:v>12534.5372598588</c:v>
                </c:pt>
                <c:pt idx="45">
                  <c:v>12465.8269786121</c:v>
                </c:pt>
                <c:pt idx="46">
                  <c:v>12612.241289720001</c:v>
                </c:pt>
                <c:pt idx="47">
                  <c:v>12279.374082480499</c:v>
                </c:pt>
                <c:pt idx="48">
                  <c:v>12400.293273909399</c:v>
                </c:pt>
                <c:pt idx="49">
                  <c:v>12566.206307930001</c:v>
                </c:pt>
                <c:pt idx="50">
                  <c:v>12739.5317518433</c:v>
                </c:pt>
                <c:pt idx="51">
                  <c:v>12854.6490102804</c:v>
                </c:pt>
                <c:pt idx="52">
                  <c:v>12958.9556750098</c:v>
                </c:pt>
                <c:pt idx="53">
                  <c:v>13344.6319359186</c:v>
                </c:pt>
                <c:pt idx="54">
                  <c:v>13201.820351262999</c:v>
                </c:pt>
                <c:pt idx="55">
                  <c:v>13394.714547023899</c:v>
                </c:pt>
                <c:pt idx="56">
                  <c:v>13483.5753981302</c:v>
                </c:pt>
                <c:pt idx="57">
                  <c:v>13370.308747901101</c:v>
                </c:pt>
                <c:pt idx="58">
                  <c:v>13537.584446504601</c:v>
                </c:pt>
                <c:pt idx="59">
                  <c:v>13601.6362318353</c:v>
                </c:pt>
                <c:pt idx="60">
                  <c:v>13712.488489748501</c:v>
                </c:pt>
                <c:pt idx="61">
                  <c:v>13703.559548177</c:v>
                </c:pt>
                <c:pt idx="62">
                  <c:v>13712.324983398899</c:v>
                </c:pt>
                <c:pt idx="63">
                  <c:v>13986.5010530286</c:v>
                </c:pt>
                <c:pt idx="64">
                  <c:v>14188.2401552181</c:v>
                </c:pt>
                <c:pt idx="65">
                  <c:v>14203.3519758496</c:v>
                </c:pt>
                <c:pt idx="66">
                  <c:v>14470.681068255701</c:v>
                </c:pt>
                <c:pt idx="67">
                  <c:v>14297.3722184289</c:v>
                </c:pt>
                <c:pt idx="68">
                  <c:v>14312.6359845753</c:v>
                </c:pt>
                <c:pt idx="69">
                  <c:v>14391.7137223106</c:v>
                </c:pt>
                <c:pt idx="70">
                  <c:v>14559.895228326301</c:v>
                </c:pt>
                <c:pt idx="71">
                  <c:v>14563.774167244499</c:v>
                </c:pt>
                <c:pt idx="72">
                  <c:v>14634.068959754299</c:v>
                </c:pt>
                <c:pt idx="73">
                  <c:v>14461.984958875901</c:v>
                </c:pt>
                <c:pt idx="74">
                  <c:v>14444.559845477999</c:v>
                </c:pt>
                <c:pt idx="75">
                  <c:v>14525.1744093667</c:v>
                </c:pt>
                <c:pt idx="76">
                  <c:v>14678.0052418498</c:v>
                </c:pt>
                <c:pt idx="77">
                  <c:v>15323.907906793</c:v>
                </c:pt>
                <c:pt idx="78">
                  <c:v>14695.0284910263</c:v>
                </c:pt>
                <c:pt idx="79">
                  <c:v>14680.3250406269</c:v>
                </c:pt>
                <c:pt idx="80">
                  <c:v>14723.1933277478</c:v>
                </c:pt>
              </c:numCache>
            </c:numRef>
          </c:val>
          <c:smooth val="0"/>
        </c:ser>
        <c:ser>
          <c:idx val="1"/>
          <c:order val="1"/>
          <c:tx>
            <c:strRef>
              <c:f>Sheet1!$A$3</c:f>
              <c:strCache>
                <c:ptCount val="1"/>
                <c:pt idx="0">
                  <c:v>Labor income</c:v>
                </c:pt>
              </c:strCache>
            </c:strRef>
          </c:tx>
          <c:spPr>
            <a:ln w="38100">
              <a:solidFill>
                <a:srgbClr val="00B050"/>
              </a:solidFill>
            </a:ln>
          </c:spPr>
          <c:marker>
            <c:symbol val="none"/>
          </c:marker>
          <c:cat>
            <c:strRef>
              <c:f>Sheet1!$B$1:$CD$1</c:f>
              <c:strCache>
                <c:ptCount val="8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strCache>
            </c:strRef>
          </c:cat>
          <c:val>
            <c:numRef>
              <c:f>Sheet1!$B$3:$CD$3</c:f>
              <c:numCache>
                <c:formatCode>#,##0</c:formatCode>
                <c:ptCount val="81"/>
                <c:pt idx="0">
                  <c:v>0</c:v>
                </c:pt>
                <c:pt idx="1">
                  <c:v>0</c:v>
                </c:pt>
                <c:pt idx="2">
                  <c:v>0</c:v>
                </c:pt>
                <c:pt idx="3">
                  <c:v>0</c:v>
                </c:pt>
                <c:pt idx="4">
                  <c:v>0</c:v>
                </c:pt>
                <c:pt idx="5">
                  <c:v>0</c:v>
                </c:pt>
                <c:pt idx="6">
                  <c:v>0</c:v>
                </c:pt>
                <c:pt idx="7">
                  <c:v>0</c:v>
                </c:pt>
                <c:pt idx="8">
                  <c:v>0</c:v>
                </c:pt>
                <c:pt idx="9">
                  <c:v>0</c:v>
                </c:pt>
                <c:pt idx="10">
                  <c:v>8.3475939035562412</c:v>
                </c:pt>
                <c:pt idx="11">
                  <c:v>12.624504548334901</c:v>
                </c:pt>
                <c:pt idx="12">
                  <c:v>25.890217037663902</c:v>
                </c:pt>
                <c:pt idx="13">
                  <c:v>50.905553513186803</c:v>
                </c:pt>
                <c:pt idx="14">
                  <c:v>242.91434378692401</c:v>
                </c:pt>
                <c:pt idx="15">
                  <c:v>482.409803931277</c:v>
                </c:pt>
                <c:pt idx="16">
                  <c:v>1070.7809194326501</c:v>
                </c:pt>
                <c:pt idx="17">
                  <c:v>1653.53089205028</c:v>
                </c:pt>
                <c:pt idx="18">
                  <c:v>2500.7673389840497</c:v>
                </c:pt>
                <c:pt idx="19">
                  <c:v>3589.8419390957797</c:v>
                </c:pt>
                <c:pt idx="20">
                  <c:v>5563.4837464072198</c:v>
                </c:pt>
                <c:pt idx="21">
                  <c:v>7846.15628104384</c:v>
                </c:pt>
                <c:pt idx="22">
                  <c:v>11183.8310701792</c:v>
                </c:pt>
                <c:pt idx="23">
                  <c:v>14024.235742950001</c:v>
                </c:pt>
                <c:pt idx="24">
                  <c:v>18060.670113269898</c:v>
                </c:pt>
                <c:pt idx="25">
                  <c:v>23891.546055516199</c:v>
                </c:pt>
                <c:pt idx="26">
                  <c:v>25717.8085835934</c:v>
                </c:pt>
                <c:pt idx="27">
                  <c:v>27965.987533411397</c:v>
                </c:pt>
                <c:pt idx="28">
                  <c:v>29359.0083427965</c:v>
                </c:pt>
                <c:pt idx="29">
                  <c:v>30190.925771824899</c:v>
                </c:pt>
                <c:pt idx="30">
                  <c:v>33358.366385666297</c:v>
                </c:pt>
                <c:pt idx="31">
                  <c:v>35391.768060192597</c:v>
                </c:pt>
                <c:pt idx="32">
                  <c:v>35133.605936849999</c:v>
                </c:pt>
                <c:pt idx="33">
                  <c:v>41308.277673217293</c:v>
                </c:pt>
                <c:pt idx="34">
                  <c:v>41186.931281294703</c:v>
                </c:pt>
                <c:pt idx="35">
                  <c:v>38028.6329229935</c:v>
                </c:pt>
                <c:pt idx="36">
                  <c:v>41281.598129207996</c:v>
                </c:pt>
                <c:pt idx="37">
                  <c:v>40596.632359109797</c:v>
                </c:pt>
                <c:pt idx="38">
                  <c:v>46220.7624854971</c:v>
                </c:pt>
                <c:pt idx="39">
                  <c:v>47515.4851526329</c:v>
                </c:pt>
                <c:pt idx="40">
                  <c:v>46340.177106560797</c:v>
                </c:pt>
                <c:pt idx="41">
                  <c:v>41901.131268950798</c:v>
                </c:pt>
                <c:pt idx="42">
                  <c:v>36411.704274797296</c:v>
                </c:pt>
                <c:pt idx="43">
                  <c:v>30149.9471701486</c:v>
                </c:pt>
                <c:pt idx="44">
                  <c:v>31885.251355071599</c:v>
                </c:pt>
                <c:pt idx="45">
                  <c:v>33307.360061445201</c:v>
                </c:pt>
                <c:pt idx="46">
                  <c:v>33689.8477143696</c:v>
                </c:pt>
                <c:pt idx="47">
                  <c:v>35719.925741516199</c:v>
                </c:pt>
                <c:pt idx="48">
                  <c:v>34091.133293950603</c:v>
                </c:pt>
                <c:pt idx="49">
                  <c:v>32628.5983052622</c:v>
                </c:pt>
                <c:pt idx="50">
                  <c:v>26836.549548323899</c:v>
                </c:pt>
                <c:pt idx="51">
                  <c:v>25582.015476625202</c:v>
                </c:pt>
                <c:pt idx="52">
                  <c:v>26434.879162952901</c:v>
                </c:pt>
                <c:pt idx="53">
                  <c:v>22584.9187167237</c:v>
                </c:pt>
                <c:pt idx="54">
                  <c:v>21381.090555770697</c:v>
                </c:pt>
                <c:pt idx="55">
                  <c:v>22574.561463485799</c:v>
                </c:pt>
                <c:pt idx="56">
                  <c:v>19887.417232734198</c:v>
                </c:pt>
                <c:pt idx="57">
                  <c:v>16391.605137954801</c:v>
                </c:pt>
                <c:pt idx="58">
                  <c:v>17415.1218077093</c:v>
                </c:pt>
                <c:pt idx="59">
                  <c:v>14979.554638408999</c:v>
                </c:pt>
                <c:pt idx="60">
                  <c:v>11532.3405896476</c:v>
                </c:pt>
                <c:pt idx="61">
                  <c:v>9921.4572819916102</c:v>
                </c:pt>
                <c:pt idx="62">
                  <c:v>10242.879944767799</c:v>
                </c:pt>
                <c:pt idx="63">
                  <c:v>7142.0579592212698</c:v>
                </c:pt>
                <c:pt idx="64">
                  <c:v>7400.0264872224498</c:v>
                </c:pt>
                <c:pt idx="65">
                  <c:v>7982.9414244649797</c:v>
                </c:pt>
                <c:pt idx="66">
                  <c:v>6906.3589733293802</c:v>
                </c:pt>
                <c:pt idx="67">
                  <c:v>6450.7244458280993</c:v>
                </c:pt>
                <c:pt idx="68">
                  <c:v>6582.6634642178096</c:v>
                </c:pt>
                <c:pt idx="69">
                  <c:v>7450.8388944849694</c:v>
                </c:pt>
                <c:pt idx="70">
                  <c:v>6218.3868828744498</c:v>
                </c:pt>
                <c:pt idx="71">
                  <c:v>5659.1333911964102</c:v>
                </c:pt>
                <c:pt idx="72">
                  <c:v>5224.3995333447401</c:v>
                </c:pt>
                <c:pt idx="73">
                  <c:v>4666.4972702669102</c:v>
                </c:pt>
                <c:pt idx="74">
                  <c:v>3503.1306619405</c:v>
                </c:pt>
                <c:pt idx="75">
                  <c:v>3354.74307840957</c:v>
                </c:pt>
                <c:pt idx="76">
                  <c:v>2417.9344988381204</c:v>
                </c:pt>
                <c:pt idx="77">
                  <c:v>1293.8253424966001</c:v>
                </c:pt>
                <c:pt idx="78">
                  <c:v>514.84703871380395</c:v>
                </c:pt>
                <c:pt idx="79">
                  <c:v>931.040752643122</c:v>
                </c:pt>
                <c:pt idx="80">
                  <c:v>1177.0091056947101</c:v>
                </c:pt>
              </c:numCache>
            </c:numRef>
          </c:val>
          <c:smooth val="0"/>
        </c:ser>
        <c:dLbls>
          <c:showLegendKey val="0"/>
          <c:showVal val="0"/>
          <c:showCatName val="0"/>
          <c:showSerName val="0"/>
          <c:showPercent val="0"/>
          <c:showBubbleSize val="0"/>
        </c:dLbls>
        <c:marker val="1"/>
        <c:smooth val="0"/>
        <c:axId val="162646272"/>
        <c:axId val="162652544"/>
      </c:lineChart>
      <c:catAx>
        <c:axId val="162646272"/>
        <c:scaling>
          <c:orientation val="minMax"/>
        </c:scaling>
        <c:delete val="0"/>
        <c:axPos val="b"/>
        <c:title>
          <c:tx>
            <c:rich>
              <a:bodyPr/>
              <a:lstStyle/>
              <a:p>
                <a:pPr>
                  <a:defRPr b="0"/>
                </a:pPr>
                <a:r>
                  <a:rPr lang="en-US" b="0" dirty="0" smtClean="0"/>
                  <a:t>Age</a:t>
                </a:r>
                <a:endParaRPr lang="en-US" b="0" dirty="0"/>
              </a:p>
            </c:rich>
          </c:tx>
          <c:layout>
            <c:manualLayout>
              <c:xMode val="edge"/>
              <c:yMode val="edge"/>
              <c:x val="0.56061978048198524"/>
              <c:y val="0.91301012854162455"/>
            </c:manualLayout>
          </c:layout>
          <c:overlay val="0"/>
        </c:title>
        <c:majorTickMark val="out"/>
        <c:minorTickMark val="none"/>
        <c:tickLblPos val="nextTo"/>
        <c:crossAx val="162652544"/>
        <c:crosses val="autoZero"/>
        <c:auto val="1"/>
        <c:lblAlgn val="ctr"/>
        <c:lblOffset val="100"/>
        <c:tickLblSkip val="10"/>
        <c:tickMarkSkip val="5"/>
        <c:noMultiLvlLbl val="0"/>
      </c:catAx>
      <c:valAx>
        <c:axId val="162652544"/>
        <c:scaling>
          <c:orientation val="minMax"/>
        </c:scaling>
        <c:delete val="0"/>
        <c:axPos val="l"/>
        <c:title>
          <c:tx>
            <c:rich>
              <a:bodyPr rot="-5400000" vert="horz"/>
              <a:lstStyle/>
              <a:p>
                <a:pPr>
                  <a:defRPr b="0"/>
                </a:pPr>
                <a:r>
                  <a:rPr lang="en-US" b="0" dirty="0" smtClean="0"/>
                  <a:t>Kenya shillings</a:t>
                </a:r>
                <a:endParaRPr lang="en-US" b="0" dirty="0"/>
              </a:p>
            </c:rich>
          </c:tx>
          <c:layout>
            <c:manualLayout>
              <c:xMode val="edge"/>
              <c:yMode val="edge"/>
              <c:x val="2.2727272727272728E-2"/>
              <c:y val="0.31252776095295781"/>
            </c:manualLayout>
          </c:layout>
          <c:overlay val="0"/>
        </c:title>
        <c:numFmt formatCode="#,##0" sourceLinked="1"/>
        <c:majorTickMark val="out"/>
        <c:minorTickMark val="none"/>
        <c:tickLblPos val="nextTo"/>
        <c:crossAx val="162646272"/>
        <c:crosses val="autoZero"/>
        <c:crossBetween val="between"/>
      </c:valAx>
    </c:plotArea>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257087205449419"/>
          <c:y val="0.20597726086123527"/>
          <c:w val="0.7576649258642304"/>
          <c:h val="0.75089792124346377"/>
        </c:manualLayout>
      </c:layout>
      <c:lineChart>
        <c:grouping val="standard"/>
        <c:varyColors val="0"/>
        <c:ser>
          <c:idx val="0"/>
          <c:order val="0"/>
          <c:tx>
            <c:strRef>
              <c:f>'Sidney Mozambique'!$E$55</c:f>
              <c:strCache>
                <c:ptCount val="1"/>
                <c:pt idx="0">
                  <c:v>Low fertility</c:v>
                </c:pt>
              </c:strCache>
            </c:strRef>
          </c:tx>
          <c:spPr>
            <a:ln w="41275">
              <a:solidFill>
                <a:schemeClr val="tx1"/>
              </a:solidFill>
            </a:ln>
          </c:spPr>
          <c:marker>
            <c:symbol val="none"/>
          </c:marker>
          <c:cat>
            <c:numRef>
              <c:f>'Sidney Mozambique'!$D$56:$D$106</c:f>
              <c:numCache>
                <c:formatCode>General</c:formatCode>
                <c:ptCount val="51"/>
                <c:pt idx="0">
                  <c:v>2000</c:v>
                </c:pt>
                <c:pt idx="1">
                  <c:v>2001</c:v>
                </c:pt>
                <c:pt idx="2">
                  <c:v>2002</c:v>
                </c:pt>
                <c:pt idx="3">
                  <c:v>2003</c:v>
                </c:pt>
                <c:pt idx="4">
                  <c:v>2004</c:v>
                </c:pt>
                <c:pt idx="5">
                  <c:v>2005</c:v>
                </c:pt>
                <c:pt idx="6">
                  <c:v>2006</c:v>
                </c:pt>
                <c:pt idx="7">
                  <c:v>2007</c:v>
                </c:pt>
                <c:pt idx="8">
                  <c:v>2008</c:v>
                </c:pt>
                <c:pt idx="9">
                  <c:v>2009</c:v>
                </c:pt>
                <c:pt idx="10" formatCode="0">
                  <c:v>2010</c:v>
                </c:pt>
                <c:pt idx="11" formatCode="0">
                  <c:v>2011</c:v>
                </c:pt>
                <c:pt idx="12" formatCode="0">
                  <c:v>2012</c:v>
                </c:pt>
                <c:pt idx="13" formatCode="0">
                  <c:v>2013</c:v>
                </c:pt>
                <c:pt idx="14" formatCode="0">
                  <c:v>2014</c:v>
                </c:pt>
                <c:pt idx="15" formatCode="0">
                  <c:v>2015</c:v>
                </c:pt>
                <c:pt idx="16" formatCode="0">
                  <c:v>2016</c:v>
                </c:pt>
                <c:pt idx="17" formatCode="0">
                  <c:v>2017</c:v>
                </c:pt>
                <c:pt idx="18" formatCode="0">
                  <c:v>2018</c:v>
                </c:pt>
                <c:pt idx="19" formatCode="0">
                  <c:v>2019</c:v>
                </c:pt>
                <c:pt idx="20" formatCode="0">
                  <c:v>2020</c:v>
                </c:pt>
                <c:pt idx="21" formatCode="0">
                  <c:v>2021</c:v>
                </c:pt>
                <c:pt idx="22" formatCode="0">
                  <c:v>2022</c:v>
                </c:pt>
                <c:pt idx="23" formatCode="0">
                  <c:v>2023</c:v>
                </c:pt>
                <c:pt idx="24" formatCode="0">
                  <c:v>2024</c:v>
                </c:pt>
                <c:pt idx="25" formatCode="0">
                  <c:v>2025</c:v>
                </c:pt>
                <c:pt idx="26" formatCode="0">
                  <c:v>2026</c:v>
                </c:pt>
                <c:pt idx="27" formatCode="0">
                  <c:v>2027</c:v>
                </c:pt>
                <c:pt idx="28" formatCode="0">
                  <c:v>2028</c:v>
                </c:pt>
                <c:pt idx="29" formatCode="0">
                  <c:v>2029</c:v>
                </c:pt>
                <c:pt idx="30" formatCode="0">
                  <c:v>2030</c:v>
                </c:pt>
                <c:pt idx="31" formatCode="0">
                  <c:v>2031</c:v>
                </c:pt>
                <c:pt idx="32" formatCode="0">
                  <c:v>2032</c:v>
                </c:pt>
                <c:pt idx="33" formatCode="0">
                  <c:v>2033</c:v>
                </c:pt>
                <c:pt idx="34" formatCode="0">
                  <c:v>2034</c:v>
                </c:pt>
                <c:pt idx="35" formatCode="0">
                  <c:v>2035</c:v>
                </c:pt>
                <c:pt idx="36" formatCode="0">
                  <c:v>2036</c:v>
                </c:pt>
                <c:pt idx="37" formatCode="0">
                  <c:v>2037</c:v>
                </c:pt>
                <c:pt idx="38" formatCode="0">
                  <c:v>2038</c:v>
                </c:pt>
                <c:pt idx="39" formatCode="0">
                  <c:v>2039</c:v>
                </c:pt>
                <c:pt idx="40" formatCode="0">
                  <c:v>2040</c:v>
                </c:pt>
                <c:pt idx="41" formatCode="0">
                  <c:v>2041</c:v>
                </c:pt>
                <c:pt idx="42" formatCode="0">
                  <c:v>2042</c:v>
                </c:pt>
                <c:pt idx="43" formatCode="0">
                  <c:v>2043</c:v>
                </c:pt>
                <c:pt idx="44" formatCode="0">
                  <c:v>2044</c:v>
                </c:pt>
                <c:pt idx="45" formatCode="0">
                  <c:v>2045</c:v>
                </c:pt>
                <c:pt idx="46" formatCode="0">
                  <c:v>2046</c:v>
                </c:pt>
                <c:pt idx="47" formatCode="0">
                  <c:v>2047</c:v>
                </c:pt>
                <c:pt idx="48" formatCode="0">
                  <c:v>2048</c:v>
                </c:pt>
                <c:pt idx="49" formatCode="0">
                  <c:v>2049</c:v>
                </c:pt>
                <c:pt idx="50" formatCode="0">
                  <c:v>2050</c:v>
                </c:pt>
              </c:numCache>
            </c:numRef>
          </c:cat>
          <c:val>
            <c:numRef>
              <c:f>'Sidney Mozambique'!$E$56:$E$106</c:f>
              <c:numCache>
                <c:formatCode>General</c:formatCode>
                <c:ptCount val="51"/>
                <c:pt idx="0">
                  <c:v>-1.9203000000000001E-2</c:v>
                </c:pt>
                <c:pt idx="1">
                  <c:v>-5.6357999999999998E-2</c:v>
                </c:pt>
                <c:pt idx="2">
                  <c:v>-8.2761000000000001E-2</c:v>
                </c:pt>
                <c:pt idx="3">
                  <c:v>-9.8414000000000001E-2</c:v>
                </c:pt>
                <c:pt idx="4">
                  <c:v>-0.10331</c:v>
                </c:pt>
                <c:pt idx="5">
                  <c:v>-8.1103999999999996E-2</c:v>
                </c:pt>
                <c:pt idx="6">
                  <c:v>-6.7119999999999999E-2</c:v>
                </c:pt>
                <c:pt idx="7">
                  <c:v>-4.7619000000000002E-2</c:v>
                </c:pt>
                <c:pt idx="8">
                  <c:v>-1.8331E-2</c:v>
                </c:pt>
                <c:pt idx="9">
                  <c:v>2.3075999999999999E-2</c:v>
                </c:pt>
                <c:pt idx="10">
                  <c:v>0.10700999999999999</c:v>
                </c:pt>
                <c:pt idx="11">
                  <c:v>0.16023999999999999</c:v>
                </c:pt>
                <c:pt idx="12">
                  <c:v>0.21124000000000001</c:v>
                </c:pt>
                <c:pt idx="13">
                  <c:v>0.26001000000000002</c:v>
                </c:pt>
                <c:pt idx="14">
                  <c:v>0.30656</c:v>
                </c:pt>
                <c:pt idx="15">
                  <c:v>0.35299999999999998</c:v>
                </c:pt>
                <c:pt idx="16">
                  <c:v>0.39474999999999999</c:v>
                </c:pt>
                <c:pt idx="17">
                  <c:v>0.43359999999999999</c:v>
                </c:pt>
                <c:pt idx="18">
                  <c:v>0.46953</c:v>
                </c:pt>
                <c:pt idx="19">
                  <c:v>0.50256000000000001</c:v>
                </c:pt>
                <c:pt idx="20">
                  <c:v>0.53195999999999999</c:v>
                </c:pt>
                <c:pt idx="21">
                  <c:v>0.55928999999999995</c:v>
                </c:pt>
                <c:pt idx="22">
                  <c:v>0.58394999999999997</c:v>
                </c:pt>
                <c:pt idx="23">
                  <c:v>0.60592000000000001</c:v>
                </c:pt>
                <c:pt idx="24">
                  <c:v>0.62522999999999995</c:v>
                </c:pt>
                <c:pt idx="25">
                  <c:v>0.64673999999999998</c:v>
                </c:pt>
                <c:pt idx="26">
                  <c:v>0.65991</c:v>
                </c:pt>
                <c:pt idx="27">
                  <c:v>0.66883999999999999</c:v>
                </c:pt>
                <c:pt idx="28">
                  <c:v>0.67354000000000003</c:v>
                </c:pt>
                <c:pt idx="29">
                  <c:v>0.67400000000000004</c:v>
                </c:pt>
                <c:pt idx="30">
                  <c:v>0.66537000000000002</c:v>
                </c:pt>
                <c:pt idx="31">
                  <c:v>0.65812999999999999</c:v>
                </c:pt>
                <c:pt idx="32">
                  <c:v>0.64820999999999995</c:v>
                </c:pt>
                <c:pt idx="33">
                  <c:v>0.63560000000000005</c:v>
                </c:pt>
                <c:pt idx="34">
                  <c:v>0.62031000000000003</c:v>
                </c:pt>
                <c:pt idx="35">
                  <c:v>0.59506999999999999</c:v>
                </c:pt>
                <c:pt idx="36">
                  <c:v>0.57557999999999998</c:v>
                </c:pt>
                <c:pt idx="37">
                  <c:v>0.55571999999999999</c:v>
                </c:pt>
                <c:pt idx="38">
                  <c:v>0.53549999999999998</c:v>
                </c:pt>
                <c:pt idx="39">
                  <c:v>0.51493</c:v>
                </c:pt>
                <c:pt idx="40">
                  <c:v>0.48884</c:v>
                </c:pt>
                <c:pt idx="41">
                  <c:v>0.46837000000000001</c:v>
                </c:pt>
                <c:pt idx="42">
                  <c:v>0.44918999999999998</c:v>
                </c:pt>
                <c:pt idx="43">
                  <c:v>0.43129000000000001</c:v>
                </c:pt>
                <c:pt idx="44">
                  <c:v>0.41467999999999999</c:v>
                </c:pt>
                <c:pt idx="45">
                  <c:v>0.4007</c:v>
                </c:pt>
                <c:pt idx="46">
                  <c:v>0.38645000000000002</c:v>
                </c:pt>
                <c:pt idx="47">
                  <c:v>0.37306</c:v>
                </c:pt>
                <c:pt idx="48">
                  <c:v>0.36053000000000002</c:v>
                </c:pt>
                <c:pt idx="49">
                  <c:v>0.34886</c:v>
                </c:pt>
                <c:pt idx="50">
                  <c:v>0.34094000000000002</c:v>
                </c:pt>
              </c:numCache>
            </c:numRef>
          </c:val>
          <c:smooth val="0"/>
        </c:ser>
        <c:ser>
          <c:idx val="1"/>
          <c:order val="1"/>
          <c:tx>
            <c:strRef>
              <c:f>'Sidney Mozambique'!$F$55</c:f>
              <c:strCache>
                <c:ptCount val="1"/>
                <c:pt idx="0">
                  <c:v>Medium fertility</c:v>
                </c:pt>
              </c:strCache>
            </c:strRef>
          </c:tx>
          <c:spPr>
            <a:ln w="41275">
              <a:solidFill>
                <a:srgbClr val="FFC000"/>
              </a:solidFill>
            </a:ln>
          </c:spPr>
          <c:marker>
            <c:symbol val="none"/>
          </c:marker>
          <c:cat>
            <c:numRef>
              <c:f>'Sidney Mozambique'!$D$56:$D$106</c:f>
              <c:numCache>
                <c:formatCode>General</c:formatCode>
                <c:ptCount val="51"/>
                <c:pt idx="0">
                  <c:v>2000</c:v>
                </c:pt>
                <c:pt idx="1">
                  <c:v>2001</c:v>
                </c:pt>
                <c:pt idx="2">
                  <c:v>2002</c:v>
                </c:pt>
                <c:pt idx="3">
                  <c:v>2003</c:v>
                </c:pt>
                <c:pt idx="4">
                  <c:v>2004</c:v>
                </c:pt>
                <c:pt idx="5">
                  <c:v>2005</c:v>
                </c:pt>
                <c:pt idx="6">
                  <c:v>2006</c:v>
                </c:pt>
                <c:pt idx="7">
                  <c:v>2007</c:v>
                </c:pt>
                <c:pt idx="8">
                  <c:v>2008</c:v>
                </c:pt>
                <c:pt idx="9">
                  <c:v>2009</c:v>
                </c:pt>
                <c:pt idx="10" formatCode="0">
                  <c:v>2010</c:v>
                </c:pt>
                <c:pt idx="11" formatCode="0">
                  <c:v>2011</c:v>
                </c:pt>
                <c:pt idx="12" formatCode="0">
                  <c:v>2012</c:v>
                </c:pt>
                <c:pt idx="13" formatCode="0">
                  <c:v>2013</c:v>
                </c:pt>
                <c:pt idx="14" formatCode="0">
                  <c:v>2014</c:v>
                </c:pt>
                <c:pt idx="15" formatCode="0">
                  <c:v>2015</c:v>
                </c:pt>
                <c:pt idx="16" formatCode="0">
                  <c:v>2016</c:v>
                </c:pt>
                <c:pt idx="17" formatCode="0">
                  <c:v>2017</c:v>
                </c:pt>
                <c:pt idx="18" formatCode="0">
                  <c:v>2018</c:v>
                </c:pt>
                <c:pt idx="19" formatCode="0">
                  <c:v>2019</c:v>
                </c:pt>
                <c:pt idx="20" formatCode="0">
                  <c:v>2020</c:v>
                </c:pt>
                <c:pt idx="21" formatCode="0">
                  <c:v>2021</c:v>
                </c:pt>
                <c:pt idx="22" formatCode="0">
                  <c:v>2022</c:v>
                </c:pt>
                <c:pt idx="23" formatCode="0">
                  <c:v>2023</c:v>
                </c:pt>
                <c:pt idx="24" formatCode="0">
                  <c:v>2024</c:v>
                </c:pt>
                <c:pt idx="25" formatCode="0">
                  <c:v>2025</c:v>
                </c:pt>
                <c:pt idx="26" formatCode="0">
                  <c:v>2026</c:v>
                </c:pt>
                <c:pt idx="27" formatCode="0">
                  <c:v>2027</c:v>
                </c:pt>
                <c:pt idx="28" formatCode="0">
                  <c:v>2028</c:v>
                </c:pt>
                <c:pt idx="29" formatCode="0">
                  <c:v>2029</c:v>
                </c:pt>
                <c:pt idx="30" formatCode="0">
                  <c:v>2030</c:v>
                </c:pt>
                <c:pt idx="31" formatCode="0">
                  <c:v>2031</c:v>
                </c:pt>
                <c:pt idx="32" formatCode="0">
                  <c:v>2032</c:v>
                </c:pt>
                <c:pt idx="33" formatCode="0">
                  <c:v>2033</c:v>
                </c:pt>
                <c:pt idx="34" formatCode="0">
                  <c:v>2034</c:v>
                </c:pt>
                <c:pt idx="35" formatCode="0">
                  <c:v>2035</c:v>
                </c:pt>
                <c:pt idx="36" formatCode="0">
                  <c:v>2036</c:v>
                </c:pt>
                <c:pt idx="37" formatCode="0">
                  <c:v>2037</c:v>
                </c:pt>
                <c:pt idx="38" formatCode="0">
                  <c:v>2038</c:v>
                </c:pt>
                <c:pt idx="39" formatCode="0">
                  <c:v>2039</c:v>
                </c:pt>
                <c:pt idx="40" formatCode="0">
                  <c:v>2040</c:v>
                </c:pt>
                <c:pt idx="41" formatCode="0">
                  <c:v>2041</c:v>
                </c:pt>
                <c:pt idx="42" formatCode="0">
                  <c:v>2042</c:v>
                </c:pt>
                <c:pt idx="43" formatCode="0">
                  <c:v>2043</c:v>
                </c:pt>
                <c:pt idx="44" formatCode="0">
                  <c:v>2044</c:v>
                </c:pt>
                <c:pt idx="45" formatCode="0">
                  <c:v>2045</c:v>
                </c:pt>
                <c:pt idx="46" formatCode="0">
                  <c:v>2046</c:v>
                </c:pt>
                <c:pt idx="47" formatCode="0">
                  <c:v>2047</c:v>
                </c:pt>
                <c:pt idx="48" formatCode="0">
                  <c:v>2048</c:v>
                </c:pt>
                <c:pt idx="49" formatCode="0">
                  <c:v>2049</c:v>
                </c:pt>
                <c:pt idx="50" formatCode="0">
                  <c:v>2050</c:v>
                </c:pt>
              </c:numCache>
            </c:numRef>
          </c:cat>
          <c:val>
            <c:numRef>
              <c:f>'Sidney Mozambique'!$F$56:$F$106</c:f>
              <c:numCache>
                <c:formatCode>General</c:formatCode>
                <c:ptCount val="51"/>
                <c:pt idx="0">
                  <c:v>-1.9203000000000001E-2</c:v>
                </c:pt>
                <c:pt idx="1">
                  <c:v>-5.6357999999999998E-2</c:v>
                </c:pt>
                <c:pt idx="2">
                  <c:v>-8.2761000000000001E-2</c:v>
                </c:pt>
                <c:pt idx="3">
                  <c:v>-9.8414000000000001E-2</c:v>
                </c:pt>
                <c:pt idx="4">
                  <c:v>-0.10331</c:v>
                </c:pt>
                <c:pt idx="5">
                  <c:v>-8.1103999999999996E-2</c:v>
                </c:pt>
                <c:pt idx="6">
                  <c:v>-6.7119999999999999E-2</c:v>
                </c:pt>
                <c:pt idx="7">
                  <c:v>-4.7619000000000002E-2</c:v>
                </c:pt>
                <c:pt idx="8">
                  <c:v>-2.2602000000000001E-2</c:v>
                </c:pt>
                <c:pt idx="9">
                  <c:v>7.9308E-3</c:v>
                </c:pt>
                <c:pt idx="10">
                  <c:v>6.6703999999999999E-2</c:v>
                </c:pt>
                <c:pt idx="11">
                  <c:v>0.10463</c:v>
                </c:pt>
                <c:pt idx="12">
                  <c:v>0.14080999999999999</c:v>
                </c:pt>
                <c:pt idx="13">
                  <c:v>0.17523</c:v>
                </c:pt>
                <c:pt idx="14">
                  <c:v>0.20788999999999999</c:v>
                </c:pt>
                <c:pt idx="15">
                  <c:v>0.23834</c:v>
                </c:pt>
                <c:pt idx="16">
                  <c:v>0.26756000000000002</c:v>
                </c:pt>
                <c:pt idx="17">
                  <c:v>0.29519000000000001</c:v>
                </c:pt>
                <c:pt idx="18">
                  <c:v>0.32119999999999999</c:v>
                </c:pt>
                <c:pt idx="19">
                  <c:v>0.34560999999999997</c:v>
                </c:pt>
                <c:pt idx="20">
                  <c:v>0.36764000000000002</c:v>
                </c:pt>
                <c:pt idx="21">
                  <c:v>0.38895999999999997</c:v>
                </c:pt>
                <c:pt idx="22">
                  <c:v>0.40891</c:v>
                </c:pt>
                <c:pt idx="23">
                  <c:v>0.42749999999999999</c:v>
                </c:pt>
                <c:pt idx="24">
                  <c:v>0.44473000000000001</c:v>
                </c:pt>
                <c:pt idx="25">
                  <c:v>0.46644999999999998</c:v>
                </c:pt>
                <c:pt idx="26">
                  <c:v>0.48002</c:v>
                </c:pt>
                <c:pt idx="27">
                  <c:v>0.49035000000000001</c:v>
                </c:pt>
                <c:pt idx="28">
                  <c:v>0.49745</c:v>
                </c:pt>
                <c:pt idx="29">
                  <c:v>0.50131999999999999</c:v>
                </c:pt>
                <c:pt idx="30">
                  <c:v>0.49718000000000001</c:v>
                </c:pt>
                <c:pt idx="31">
                  <c:v>0.49534</c:v>
                </c:pt>
                <c:pt idx="32">
                  <c:v>0.49180000000000001</c:v>
                </c:pt>
                <c:pt idx="33">
                  <c:v>0.48655999999999999</c:v>
                </c:pt>
                <c:pt idx="34">
                  <c:v>0.47960999999999998</c:v>
                </c:pt>
                <c:pt idx="35">
                  <c:v>0.46588000000000002</c:v>
                </c:pt>
                <c:pt idx="36">
                  <c:v>0.45633000000000001</c:v>
                </c:pt>
                <c:pt idx="37">
                  <c:v>0.44671</c:v>
                </c:pt>
                <c:pt idx="38">
                  <c:v>0.437</c:v>
                </c:pt>
                <c:pt idx="39">
                  <c:v>0.42721999999999999</c:v>
                </c:pt>
                <c:pt idx="40">
                  <c:v>0.41585</c:v>
                </c:pt>
                <c:pt idx="41">
                  <c:v>0.40615000000000001</c:v>
                </c:pt>
                <c:pt idx="42">
                  <c:v>0.39683000000000002</c:v>
                </c:pt>
                <c:pt idx="43">
                  <c:v>0.38791999999999999</c:v>
                </c:pt>
                <c:pt idx="44">
                  <c:v>0.37940000000000002</c:v>
                </c:pt>
                <c:pt idx="45">
                  <c:v>0.37225999999999998</c:v>
                </c:pt>
                <c:pt idx="46">
                  <c:v>0.36437999999999998</c:v>
                </c:pt>
                <c:pt idx="47">
                  <c:v>0.35659000000000002</c:v>
                </c:pt>
                <c:pt idx="48">
                  <c:v>0.34888000000000002</c:v>
                </c:pt>
                <c:pt idx="49">
                  <c:v>0.34125</c:v>
                </c:pt>
                <c:pt idx="50">
                  <c:v>0.33549000000000001</c:v>
                </c:pt>
              </c:numCache>
            </c:numRef>
          </c:val>
          <c:smooth val="0"/>
        </c:ser>
        <c:ser>
          <c:idx val="2"/>
          <c:order val="2"/>
          <c:tx>
            <c:strRef>
              <c:f>'Sidney Mozambique'!$G$55</c:f>
              <c:strCache>
                <c:ptCount val="1"/>
                <c:pt idx="0">
                  <c:v>High fertility</c:v>
                </c:pt>
              </c:strCache>
            </c:strRef>
          </c:tx>
          <c:spPr>
            <a:ln w="41275">
              <a:solidFill>
                <a:srgbClr val="00B050"/>
              </a:solidFill>
            </a:ln>
          </c:spPr>
          <c:marker>
            <c:symbol val="none"/>
          </c:marker>
          <c:cat>
            <c:numRef>
              <c:f>'Sidney Mozambique'!$D$56:$D$106</c:f>
              <c:numCache>
                <c:formatCode>General</c:formatCode>
                <c:ptCount val="51"/>
                <c:pt idx="0">
                  <c:v>2000</c:v>
                </c:pt>
                <c:pt idx="1">
                  <c:v>2001</c:v>
                </c:pt>
                <c:pt idx="2">
                  <c:v>2002</c:v>
                </c:pt>
                <c:pt idx="3">
                  <c:v>2003</c:v>
                </c:pt>
                <c:pt idx="4">
                  <c:v>2004</c:v>
                </c:pt>
                <c:pt idx="5">
                  <c:v>2005</c:v>
                </c:pt>
                <c:pt idx="6">
                  <c:v>2006</c:v>
                </c:pt>
                <c:pt idx="7">
                  <c:v>2007</c:v>
                </c:pt>
                <c:pt idx="8">
                  <c:v>2008</c:v>
                </c:pt>
                <c:pt idx="9">
                  <c:v>2009</c:v>
                </c:pt>
                <c:pt idx="10" formatCode="0">
                  <c:v>2010</c:v>
                </c:pt>
                <c:pt idx="11" formatCode="0">
                  <c:v>2011</c:v>
                </c:pt>
                <c:pt idx="12" formatCode="0">
                  <c:v>2012</c:v>
                </c:pt>
                <c:pt idx="13" formatCode="0">
                  <c:v>2013</c:v>
                </c:pt>
                <c:pt idx="14" formatCode="0">
                  <c:v>2014</c:v>
                </c:pt>
                <c:pt idx="15" formatCode="0">
                  <c:v>2015</c:v>
                </c:pt>
                <c:pt idx="16" formatCode="0">
                  <c:v>2016</c:v>
                </c:pt>
                <c:pt idx="17" formatCode="0">
                  <c:v>2017</c:v>
                </c:pt>
                <c:pt idx="18" formatCode="0">
                  <c:v>2018</c:v>
                </c:pt>
                <c:pt idx="19" formatCode="0">
                  <c:v>2019</c:v>
                </c:pt>
                <c:pt idx="20" formatCode="0">
                  <c:v>2020</c:v>
                </c:pt>
                <c:pt idx="21" formatCode="0">
                  <c:v>2021</c:v>
                </c:pt>
                <c:pt idx="22" formatCode="0">
                  <c:v>2022</c:v>
                </c:pt>
                <c:pt idx="23" formatCode="0">
                  <c:v>2023</c:v>
                </c:pt>
                <c:pt idx="24" formatCode="0">
                  <c:v>2024</c:v>
                </c:pt>
                <c:pt idx="25" formatCode="0">
                  <c:v>2025</c:v>
                </c:pt>
                <c:pt idx="26" formatCode="0">
                  <c:v>2026</c:v>
                </c:pt>
                <c:pt idx="27" formatCode="0">
                  <c:v>2027</c:v>
                </c:pt>
                <c:pt idx="28" formatCode="0">
                  <c:v>2028</c:v>
                </c:pt>
                <c:pt idx="29" formatCode="0">
                  <c:v>2029</c:v>
                </c:pt>
                <c:pt idx="30" formatCode="0">
                  <c:v>2030</c:v>
                </c:pt>
                <c:pt idx="31" formatCode="0">
                  <c:v>2031</c:v>
                </c:pt>
                <c:pt idx="32" formatCode="0">
                  <c:v>2032</c:v>
                </c:pt>
                <c:pt idx="33" formatCode="0">
                  <c:v>2033</c:v>
                </c:pt>
                <c:pt idx="34" formatCode="0">
                  <c:v>2034</c:v>
                </c:pt>
                <c:pt idx="35" formatCode="0">
                  <c:v>2035</c:v>
                </c:pt>
                <c:pt idx="36" formatCode="0">
                  <c:v>2036</c:v>
                </c:pt>
                <c:pt idx="37" formatCode="0">
                  <c:v>2037</c:v>
                </c:pt>
                <c:pt idx="38" formatCode="0">
                  <c:v>2038</c:v>
                </c:pt>
                <c:pt idx="39" formatCode="0">
                  <c:v>2039</c:v>
                </c:pt>
                <c:pt idx="40" formatCode="0">
                  <c:v>2040</c:v>
                </c:pt>
                <c:pt idx="41" formatCode="0">
                  <c:v>2041</c:v>
                </c:pt>
                <c:pt idx="42" formatCode="0">
                  <c:v>2042</c:v>
                </c:pt>
                <c:pt idx="43" formatCode="0">
                  <c:v>2043</c:v>
                </c:pt>
                <c:pt idx="44" formatCode="0">
                  <c:v>2044</c:v>
                </c:pt>
                <c:pt idx="45" formatCode="0">
                  <c:v>2045</c:v>
                </c:pt>
                <c:pt idx="46" formatCode="0">
                  <c:v>2046</c:v>
                </c:pt>
                <c:pt idx="47" formatCode="0">
                  <c:v>2047</c:v>
                </c:pt>
                <c:pt idx="48" formatCode="0">
                  <c:v>2048</c:v>
                </c:pt>
                <c:pt idx="49" formatCode="0">
                  <c:v>2049</c:v>
                </c:pt>
                <c:pt idx="50" formatCode="0">
                  <c:v>2050</c:v>
                </c:pt>
              </c:numCache>
            </c:numRef>
          </c:cat>
          <c:val>
            <c:numRef>
              <c:f>'Sidney Mozambique'!$G$56:$G$106</c:f>
              <c:numCache>
                <c:formatCode>General</c:formatCode>
                <c:ptCount val="51"/>
                <c:pt idx="0">
                  <c:v>-1.9203000000000001E-2</c:v>
                </c:pt>
                <c:pt idx="1">
                  <c:v>-5.6357999999999998E-2</c:v>
                </c:pt>
                <c:pt idx="2">
                  <c:v>-8.2761000000000001E-2</c:v>
                </c:pt>
                <c:pt idx="3">
                  <c:v>-9.8414000000000001E-2</c:v>
                </c:pt>
                <c:pt idx="4">
                  <c:v>-0.10331</c:v>
                </c:pt>
                <c:pt idx="5">
                  <c:v>-8.1103999999999996E-2</c:v>
                </c:pt>
                <c:pt idx="6">
                  <c:v>-6.7119999999999999E-2</c:v>
                </c:pt>
                <c:pt idx="7">
                  <c:v>-4.7619000000000002E-2</c:v>
                </c:pt>
                <c:pt idx="8">
                  <c:v>-2.6825999999999999E-2</c:v>
                </c:pt>
                <c:pt idx="9">
                  <c:v>-7.0441999999999996E-3</c:v>
                </c:pt>
                <c:pt idx="10">
                  <c:v>2.6818999999999999E-2</c:v>
                </c:pt>
                <c:pt idx="11">
                  <c:v>4.9627999999999999E-2</c:v>
                </c:pt>
                <c:pt idx="12">
                  <c:v>7.1157999999999999E-2</c:v>
                </c:pt>
                <c:pt idx="13">
                  <c:v>9.1408000000000003E-2</c:v>
                </c:pt>
                <c:pt idx="14">
                  <c:v>0.11038000000000001</c:v>
                </c:pt>
                <c:pt idx="15">
                  <c:v>0.12436</c:v>
                </c:pt>
                <c:pt idx="16">
                  <c:v>0.14136000000000001</c:v>
                </c:pt>
                <c:pt idx="17">
                  <c:v>0.15828</c:v>
                </c:pt>
                <c:pt idx="18">
                  <c:v>0.17510000000000001</c:v>
                </c:pt>
                <c:pt idx="19">
                  <c:v>0.19184000000000001</c:v>
                </c:pt>
                <c:pt idx="20">
                  <c:v>0.20866999999999999</c:v>
                </c:pt>
                <c:pt idx="21">
                  <c:v>0.22519</c:v>
                </c:pt>
                <c:pt idx="22">
                  <c:v>0.24156</c:v>
                </c:pt>
                <c:pt idx="23">
                  <c:v>0.25778000000000001</c:v>
                </c:pt>
                <c:pt idx="24">
                  <c:v>0.27383999999999997</c:v>
                </c:pt>
                <c:pt idx="25">
                  <c:v>0.29570000000000002</c:v>
                </c:pt>
                <c:pt idx="26">
                  <c:v>0.31051000000000001</c:v>
                </c:pt>
                <c:pt idx="27">
                  <c:v>0.32325999999999999</c:v>
                </c:pt>
                <c:pt idx="28">
                  <c:v>0.33395000000000002</c:v>
                </c:pt>
                <c:pt idx="29">
                  <c:v>0.34258</c:v>
                </c:pt>
                <c:pt idx="30">
                  <c:v>0.34608</c:v>
                </c:pt>
                <c:pt idx="31">
                  <c:v>0.35110000000000002</c:v>
                </c:pt>
                <c:pt idx="32">
                  <c:v>0.35503000000000001</c:v>
                </c:pt>
                <c:pt idx="33">
                  <c:v>0.3579</c:v>
                </c:pt>
                <c:pt idx="34">
                  <c:v>0.35969000000000001</c:v>
                </c:pt>
                <c:pt idx="35">
                  <c:v>0.35791000000000001</c:v>
                </c:pt>
                <c:pt idx="36">
                  <c:v>0.35796</c:v>
                </c:pt>
                <c:pt idx="37">
                  <c:v>0.35772999999999999</c:v>
                </c:pt>
                <c:pt idx="38">
                  <c:v>0.35722999999999999</c:v>
                </c:pt>
                <c:pt idx="39">
                  <c:v>0.35646</c:v>
                </c:pt>
                <c:pt idx="40">
                  <c:v>0.35560999999999998</c:v>
                </c:pt>
                <c:pt idx="41">
                  <c:v>0.35426000000000002</c:v>
                </c:pt>
                <c:pt idx="42">
                  <c:v>0.35256999999999999</c:v>
                </c:pt>
                <c:pt idx="43">
                  <c:v>0.35054000000000002</c:v>
                </c:pt>
                <c:pt idx="44">
                  <c:v>0.34817999999999999</c:v>
                </c:pt>
                <c:pt idx="45">
                  <c:v>0.34672999999999998</c:v>
                </c:pt>
                <c:pt idx="46">
                  <c:v>0.34349000000000002</c:v>
                </c:pt>
                <c:pt idx="47">
                  <c:v>0.33951999999999999</c:v>
                </c:pt>
                <c:pt idx="48">
                  <c:v>0.33481</c:v>
                </c:pt>
                <c:pt idx="49">
                  <c:v>0.32937</c:v>
                </c:pt>
                <c:pt idx="50">
                  <c:v>0.32251000000000002</c:v>
                </c:pt>
              </c:numCache>
            </c:numRef>
          </c:val>
          <c:smooth val="0"/>
        </c:ser>
        <c:dLbls>
          <c:showLegendKey val="0"/>
          <c:showVal val="0"/>
          <c:showCatName val="0"/>
          <c:showSerName val="0"/>
          <c:showPercent val="0"/>
          <c:showBubbleSize val="0"/>
        </c:dLbls>
        <c:marker val="1"/>
        <c:smooth val="0"/>
        <c:axId val="192380288"/>
        <c:axId val="192386560"/>
      </c:lineChart>
      <c:catAx>
        <c:axId val="192380288"/>
        <c:scaling>
          <c:orientation val="minMax"/>
        </c:scaling>
        <c:delete val="0"/>
        <c:axPos val="b"/>
        <c:title>
          <c:tx>
            <c:rich>
              <a:bodyPr/>
              <a:lstStyle/>
              <a:p>
                <a:pPr>
                  <a:defRPr b="0"/>
                </a:pPr>
                <a:r>
                  <a:rPr lang="en-US" b="0" dirty="0" smtClean="0"/>
                  <a:t>Year</a:t>
                </a:r>
                <a:endParaRPr lang="en-US" b="0" dirty="0"/>
              </a:p>
            </c:rich>
          </c:tx>
          <c:layout>
            <c:manualLayout>
              <c:xMode val="edge"/>
              <c:yMode val="edge"/>
              <c:x val="0.51025390059689291"/>
              <c:y val="0.90407564607542501"/>
            </c:manualLayout>
          </c:layout>
          <c:overlay val="0"/>
        </c:title>
        <c:numFmt formatCode="General" sourceLinked="1"/>
        <c:majorTickMark val="out"/>
        <c:minorTickMark val="none"/>
        <c:tickLblPos val="nextTo"/>
        <c:crossAx val="192386560"/>
        <c:crosses val="autoZero"/>
        <c:auto val="1"/>
        <c:lblAlgn val="ctr"/>
        <c:lblOffset val="100"/>
        <c:tickLblSkip val="10"/>
        <c:tickMarkSkip val="5"/>
        <c:noMultiLvlLbl val="0"/>
      </c:catAx>
      <c:valAx>
        <c:axId val="192386560"/>
        <c:scaling>
          <c:orientation val="minMax"/>
          <c:max val="0.70000000000000007"/>
          <c:min val="-0.2"/>
        </c:scaling>
        <c:delete val="0"/>
        <c:axPos val="l"/>
        <c:title>
          <c:tx>
            <c:rich>
              <a:bodyPr rot="-5400000" vert="horz"/>
              <a:lstStyle/>
              <a:p>
                <a:pPr>
                  <a:defRPr b="0"/>
                </a:pPr>
                <a:r>
                  <a:rPr lang="en-US" b="0" dirty="0" smtClean="0"/>
                  <a:t>Annual rate of growth (percent)</a:t>
                </a:r>
                <a:endParaRPr lang="en-US" b="0" dirty="0"/>
              </a:p>
            </c:rich>
          </c:tx>
          <c:layout>
            <c:manualLayout>
              <c:xMode val="edge"/>
              <c:yMode val="edge"/>
              <c:x val="2.189108847157176E-2"/>
              <c:y val="0.29510696583170187"/>
            </c:manualLayout>
          </c:layout>
          <c:overlay val="0"/>
        </c:title>
        <c:numFmt formatCode="General" sourceLinked="1"/>
        <c:majorTickMark val="out"/>
        <c:minorTickMark val="none"/>
        <c:tickLblPos val="nextTo"/>
        <c:crossAx val="192380288"/>
        <c:crosses val="autoZero"/>
        <c:crossBetween val="between"/>
      </c:valAx>
    </c:plotArea>
    <c:legend>
      <c:legendPos val="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06323073252207"/>
          <c:y val="5.6418598716827049E-2"/>
          <c:w val="0.79139131472202329"/>
          <c:h val="0.77651337853601632"/>
        </c:manualLayout>
      </c:layout>
      <c:lineChart>
        <c:grouping val="standard"/>
        <c:varyColors val="0"/>
        <c:ser>
          <c:idx val="0"/>
          <c:order val="0"/>
          <c:tx>
            <c:strRef>
              <c:f>'Sidney Nigeria'!$F$59</c:f>
              <c:strCache>
                <c:ptCount val="1"/>
                <c:pt idx="0">
                  <c:v>South and Southeast Asia</c:v>
                </c:pt>
              </c:strCache>
            </c:strRef>
          </c:tx>
          <c:spPr>
            <a:ln w="41275">
              <a:solidFill>
                <a:srgbClr val="FFC000"/>
              </a:solidFill>
            </a:ln>
          </c:spPr>
          <c:marker>
            <c:symbol val="none"/>
          </c:marker>
          <c:cat>
            <c:numRef>
              <c:f>'Sidney Nigeria'!$G$58:$Z$58</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Nigeria'!$G$59:$Z$59</c:f>
              <c:numCache>
                <c:formatCode>General</c:formatCode>
                <c:ptCount val="20"/>
                <c:pt idx="0">
                  <c:v>9.3753785088686523E-2</c:v>
                </c:pt>
                <c:pt idx="1">
                  <c:v>0.14681016656864268</c:v>
                </c:pt>
                <c:pt idx="2">
                  <c:v>0.19851950427854689</c:v>
                </c:pt>
                <c:pt idx="3">
                  <c:v>0.25540813486839326</c:v>
                </c:pt>
                <c:pt idx="4">
                  <c:v>0.31640301287322442</c:v>
                </c:pt>
                <c:pt idx="5">
                  <c:v>0.38394872075062797</c:v>
                </c:pt>
                <c:pt idx="6">
                  <c:v>0.4569301880864573</c:v>
                </c:pt>
                <c:pt idx="7">
                  <c:v>0.5419840141727833</c:v>
                </c:pt>
                <c:pt idx="8">
                  <c:v>0.62743405104297989</c:v>
                </c:pt>
                <c:pt idx="9">
                  <c:v>0.70261374006689969</c:v>
                </c:pt>
                <c:pt idx="10">
                  <c:v>0.76881003492400912</c:v>
                </c:pt>
                <c:pt idx="11">
                  <c:v>0.82922193727138394</c:v>
                </c:pt>
                <c:pt idx="12">
                  <c:v>0.86749414449624895</c:v>
                </c:pt>
                <c:pt idx="13">
                  <c:v>0.8949304831193956</c:v>
                </c:pt>
                <c:pt idx="14">
                  <c:v>0.91615080370389024</c:v>
                </c:pt>
                <c:pt idx="15">
                  <c:v>0.9359052071622288</c:v>
                </c:pt>
                <c:pt idx="16">
                  <c:v>0.95115885956345403</c:v>
                </c:pt>
                <c:pt idx="17">
                  <c:v>0.96495614478503489</c:v>
                </c:pt>
                <c:pt idx="18">
                  <c:v>0.97434869758006093</c:v>
                </c:pt>
                <c:pt idx="19">
                  <c:v>0.99616506731267285</c:v>
                </c:pt>
              </c:numCache>
            </c:numRef>
          </c:val>
          <c:smooth val="0"/>
        </c:ser>
        <c:ser>
          <c:idx val="1"/>
          <c:order val="1"/>
          <c:tx>
            <c:strRef>
              <c:f>'Sidney Nigeria'!$F$60</c:f>
              <c:strCache>
                <c:ptCount val="1"/>
                <c:pt idx="0">
                  <c:v>Latin America and Caribbean</c:v>
                </c:pt>
              </c:strCache>
            </c:strRef>
          </c:tx>
          <c:spPr>
            <a:ln w="41275">
              <a:solidFill>
                <a:schemeClr val="tx1"/>
              </a:solidFill>
            </a:ln>
          </c:spPr>
          <c:marker>
            <c:symbol val="none"/>
          </c:marker>
          <c:cat>
            <c:numRef>
              <c:f>'Sidney Nigeria'!$G$58:$Z$58</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Nigeria'!$G$60:$Z$60</c:f>
              <c:numCache>
                <c:formatCode>General</c:formatCode>
                <c:ptCount val="20"/>
                <c:pt idx="0">
                  <c:v>4.8274239646261277E-2</c:v>
                </c:pt>
                <c:pt idx="1">
                  <c:v>8.098166061797489E-2</c:v>
                </c:pt>
                <c:pt idx="2">
                  <c:v>0.12633785238569847</c:v>
                </c:pt>
                <c:pt idx="3">
                  <c:v>0.18243558451005379</c:v>
                </c:pt>
                <c:pt idx="4">
                  <c:v>0.2464764328195381</c:v>
                </c:pt>
                <c:pt idx="5">
                  <c:v>0.31597014325675765</c:v>
                </c:pt>
                <c:pt idx="6">
                  <c:v>0.38848882642772636</c:v>
                </c:pt>
                <c:pt idx="7">
                  <c:v>0.46051732010108992</c:v>
                </c:pt>
                <c:pt idx="8">
                  <c:v>0.53036631118186017</c:v>
                </c:pt>
                <c:pt idx="9">
                  <c:v>0.59707799176558085</c:v>
                </c:pt>
                <c:pt idx="10">
                  <c:v>0.65825828621026361</c:v>
                </c:pt>
                <c:pt idx="11">
                  <c:v>0.71232427736933879</c:v>
                </c:pt>
                <c:pt idx="12">
                  <c:v>0.76024049346910116</c:v>
                </c:pt>
                <c:pt idx="13">
                  <c:v>0.80140065686823381</c:v>
                </c:pt>
                <c:pt idx="14">
                  <c:v>0.83753960590158538</c:v>
                </c:pt>
                <c:pt idx="15">
                  <c:v>0.86899278872096475</c:v>
                </c:pt>
                <c:pt idx="16">
                  <c:v>0.89861174182386827</c:v>
                </c:pt>
                <c:pt idx="17">
                  <c:v>0.92322380066224696</c:v>
                </c:pt>
                <c:pt idx="18">
                  <c:v>0.94563098094479381</c:v>
                </c:pt>
                <c:pt idx="19">
                  <c:v>0.96369636446839713</c:v>
                </c:pt>
              </c:numCache>
            </c:numRef>
          </c:val>
          <c:smooth val="0"/>
        </c:ser>
        <c:ser>
          <c:idx val="3"/>
          <c:order val="2"/>
          <c:tx>
            <c:strRef>
              <c:f>'Sidney Nigeria'!$F$62</c:f>
              <c:strCache>
                <c:ptCount val="1"/>
                <c:pt idx="0">
                  <c:v>Nigeria</c:v>
                </c:pt>
              </c:strCache>
            </c:strRef>
          </c:tx>
          <c:spPr>
            <a:ln w="41275">
              <a:solidFill>
                <a:srgbClr val="00B050"/>
              </a:solidFill>
            </a:ln>
          </c:spPr>
          <c:marker>
            <c:symbol val="none"/>
          </c:marker>
          <c:cat>
            <c:numRef>
              <c:f>'Sidney Nigeria'!$G$58:$Z$58</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Nigeria'!$G$62:$Z$62</c:f>
              <c:numCache>
                <c:formatCode>0.000</c:formatCode>
                <c:ptCount val="20"/>
                <c:pt idx="0">
                  <c:v>5.4024155138807477E-3</c:v>
                </c:pt>
                <c:pt idx="1">
                  <c:v>7.2325285148292055E-3</c:v>
                </c:pt>
                <c:pt idx="2">
                  <c:v>1.329897723608644E-2</c:v>
                </c:pt>
                <c:pt idx="3">
                  <c:v>2.2155846836634352E-2</c:v>
                </c:pt>
                <c:pt idx="4">
                  <c:v>3.8806574831393062E-2</c:v>
                </c:pt>
                <c:pt idx="5">
                  <c:v>5.4216005438182328E-2</c:v>
                </c:pt>
                <c:pt idx="6">
                  <c:v>8.1703839124451103E-2</c:v>
                </c:pt>
                <c:pt idx="7">
                  <c:v>0.11065022299417182</c:v>
                </c:pt>
                <c:pt idx="8">
                  <c:v>0.14606844183537504</c:v>
                </c:pt>
                <c:pt idx="9">
                  <c:v>0.19341054577778588</c:v>
                </c:pt>
                <c:pt idx="10">
                  <c:v>0.24803118666739776</c:v>
                </c:pt>
                <c:pt idx="11">
                  <c:v>0.30925679253712995</c:v>
                </c:pt>
                <c:pt idx="12">
                  <c:v>0.35609044823082325</c:v>
                </c:pt>
                <c:pt idx="13">
                  <c:v>0.42150840687842572</c:v>
                </c:pt>
                <c:pt idx="14">
                  <c:v>0.50619621336928089</c:v>
                </c:pt>
                <c:pt idx="15">
                  <c:v>0.56470303943379507</c:v>
                </c:pt>
                <c:pt idx="16">
                  <c:v>0.65631458001413112</c:v>
                </c:pt>
                <c:pt idx="17">
                  <c:v>0.69698361988243029</c:v>
                </c:pt>
                <c:pt idx="18">
                  <c:v>0.74238666678397491</c:v>
                </c:pt>
                <c:pt idx="19">
                  <c:v>0.79997390221665898</c:v>
                </c:pt>
              </c:numCache>
            </c:numRef>
          </c:val>
          <c:smooth val="0"/>
        </c:ser>
        <c:dLbls>
          <c:showLegendKey val="0"/>
          <c:showVal val="0"/>
          <c:showCatName val="0"/>
          <c:showSerName val="0"/>
          <c:showPercent val="0"/>
          <c:showBubbleSize val="0"/>
        </c:dLbls>
        <c:marker val="1"/>
        <c:smooth val="0"/>
        <c:axId val="192421888"/>
        <c:axId val="192423808"/>
      </c:lineChart>
      <c:catAx>
        <c:axId val="192421888"/>
        <c:scaling>
          <c:orientation val="minMax"/>
        </c:scaling>
        <c:delete val="0"/>
        <c:axPos val="b"/>
        <c:title>
          <c:tx>
            <c:rich>
              <a:bodyPr/>
              <a:lstStyle/>
              <a:p>
                <a:pPr>
                  <a:defRPr b="0"/>
                </a:pPr>
                <a:r>
                  <a:rPr lang="en-US" b="0" dirty="0" smtClean="0"/>
                  <a:t>Age</a:t>
                </a:r>
                <a:endParaRPr lang="en-US" b="0" dirty="0"/>
              </a:p>
            </c:rich>
          </c:tx>
          <c:layout>
            <c:manualLayout>
              <c:xMode val="edge"/>
              <c:yMode val="edge"/>
              <c:x val="0.51943688857074688"/>
              <c:y val="0.9150462962962963"/>
            </c:manualLayout>
          </c:layout>
          <c:overlay val="0"/>
        </c:title>
        <c:numFmt formatCode="General" sourceLinked="1"/>
        <c:majorTickMark val="out"/>
        <c:minorTickMark val="none"/>
        <c:tickLblPos val="nextTo"/>
        <c:crossAx val="192423808"/>
        <c:crosses val="autoZero"/>
        <c:auto val="1"/>
        <c:lblAlgn val="ctr"/>
        <c:lblOffset val="100"/>
        <c:tickLblSkip val="2"/>
        <c:noMultiLvlLbl val="0"/>
      </c:catAx>
      <c:valAx>
        <c:axId val="192423808"/>
        <c:scaling>
          <c:orientation val="minMax"/>
        </c:scaling>
        <c:delete val="0"/>
        <c:axPos val="l"/>
        <c:title>
          <c:tx>
            <c:rich>
              <a:bodyPr rot="-5400000" vert="horz"/>
              <a:lstStyle/>
              <a:p>
                <a:pPr>
                  <a:defRPr b="0"/>
                </a:pPr>
                <a:r>
                  <a:rPr lang="en-US" b="0" dirty="0" smtClean="0"/>
                  <a:t>Per capita labor income as a ratio of average labor income age 30</a:t>
                </a:r>
                <a:r>
                  <a:rPr lang="en-US" b="0" dirty="0" smtClean="0">
                    <a:latin typeface="Calibri"/>
                    <a:cs typeface="Calibri"/>
                  </a:rPr>
                  <a:t>–49</a:t>
                </a:r>
                <a:endParaRPr lang="en-US" b="0" dirty="0"/>
              </a:p>
            </c:rich>
          </c:tx>
          <c:layout>
            <c:manualLayout>
              <c:xMode val="edge"/>
              <c:yMode val="edge"/>
              <c:x val="7.575757575757576E-3"/>
              <c:y val="0.10192639982502187"/>
            </c:manualLayout>
          </c:layout>
          <c:overlay val="0"/>
        </c:title>
        <c:numFmt formatCode="#,##0.0" sourceLinked="0"/>
        <c:majorTickMark val="out"/>
        <c:minorTickMark val="none"/>
        <c:tickLblPos val="nextTo"/>
        <c:crossAx val="192421888"/>
        <c:crosses val="autoZero"/>
        <c:crossBetween val="between"/>
      </c:valAx>
    </c:plotArea>
    <c:legend>
      <c:legendPos val="t"/>
      <c:layout>
        <c:manualLayout>
          <c:xMode val="edge"/>
          <c:yMode val="edge"/>
          <c:x val="0.18919673109043189"/>
          <c:y val="0.125"/>
          <c:w val="0.34584896206156041"/>
          <c:h val="0.29240230387868182"/>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224504891434025"/>
          <c:y val="5.5649606299212596E-2"/>
          <c:w val="0.79139131472202329"/>
          <c:h val="0.80346137982752153"/>
        </c:manualLayout>
      </c:layout>
      <c:lineChart>
        <c:grouping val="standard"/>
        <c:varyColors val="0"/>
        <c:ser>
          <c:idx val="0"/>
          <c:order val="0"/>
          <c:tx>
            <c:strRef>
              <c:f>'Sidney Kenya'!$G$57</c:f>
              <c:strCache>
                <c:ptCount val="1"/>
                <c:pt idx="0">
                  <c:v>South and Southeast Asia</c:v>
                </c:pt>
              </c:strCache>
            </c:strRef>
          </c:tx>
          <c:spPr>
            <a:ln w="41275">
              <a:solidFill>
                <a:srgbClr val="FFC000"/>
              </a:solidFill>
            </a:ln>
          </c:spPr>
          <c:marker>
            <c:symbol val="none"/>
          </c:marker>
          <c:cat>
            <c:numRef>
              <c:f>'Sidney Kenya'!$H$56:$AA$56</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Kenya'!$H$57:$AA$57</c:f>
              <c:numCache>
                <c:formatCode>General</c:formatCode>
                <c:ptCount val="20"/>
                <c:pt idx="0">
                  <c:v>9.3753785088686523E-2</c:v>
                </c:pt>
                <c:pt idx="1">
                  <c:v>0.14681016656864268</c:v>
                </c:pt>
                <c:pt idx="2">
                  <c:v>0.19851950427854689</c:v>
                </c:pt>
                <c:pt idx="3">
                  <c:v>0.25540813486839326</c:v>
                </c:pt>
                <c:pt idx="4">
                  <c:v>0.31640301287322442</c:v>
                </c:pt>
                <c:pt idx="5">
                  <c:v>0.38394872075062797</c:v>
                </c:pt>
                <c:pt idx="6">
                  <c:v>0.4569301880864573</c:v>
                </c:pt>
                <c:pt idx="7">
                  <c:v>0.5419840141727833</c:v>
                </c:pt>
                <c:pt idx="8">
                  <c:v>0.62743405104297989</c:v>
                </c:pt>
                <c:pt idx="9">
                  <c:v>0.70261374006689969</c:v>
                </c:pt>
                <c:pt idx="10">
                  <c:v>0.76881003492400912</c:v>
                </c:pt>
                <c:pt idx="11">
                  <c:v>0.82922193727138394</c:v>
                </c:pt>
                <c:pt idx="12">
                  <c:v>0.86749414449624895</c:v>
                </c:pt>
                <c:pt idx="13">
                  <c:v>0.8949304831193956</c:v>
                </c:pt>
                <c:pt idx="14">
                  <c:v>0.91615080370389024</c:v>
                </c:pt>
                <c:pt idx="15">
                  <c:v>0.9359052071622288</c:v>
                </c:pt>
                <c:pt idx="16">
                  <c:v>0.95115885956345403</c:v>
                </c:pt>
                <c:pt idx="17">
                  <c:v>0.96495614478503489</c:v>
                </c:pt>
                <c:pt idx="18">
                  <c:v>0.97434869758006093</c:v>
                </c:pt>
                <c:pt idx="19">
                  <c:v>0.99616506731267285</c:v>
                </c:pt>
              </c:numCache>
            </c:numRef>
          </c:val>
          <c:smooth val="0"/>
        </c:ser>
        <c:ser>
          <c:idx val="1"/>
          <c:order val="1"/>
          <c:tx>
            <c:strRef>
              <c:f>'Sidney Kenya'!$G$58</c:f>
              <c:strCache>
                <c:ptCount val="1"/>
                <c:pt idx="0">
                  <c:v>Latin America and Caribbean</c:v>
                </c:pt>
              </c:strCache>
            </c:strRef>
          </c:tx>
          <c:spPr>
            <a:ln w="41275">
              <a:solidFill>
                <a:schemeClr val="tx1"/>
              </a:solidFill>
            </a:ln>
          </c:spPr>
          <c:marker>
            <c:symbol val="none"/>
          </c:marker>
          <c:cat>
            <c:numRef>
              <c:f>'Sidney Kenya'!$H$56:$AA$56</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Kenya'!$H$58:$AA$58</c:f>
              <c:numCache>
                <c:formatCode>General</c:formatCode>
                <c:ptCount val="20"/>
                <c:pt idx="0">
                  <c:v>4.8274239646261277E-2</c:v>
                </c:pt>
                <c:pt idx="1">
                  <c:v>8.098166061797489E-2</c:v>
                </c:pt>
                <c:pt idx="2">
                  <c:v>0.12633785238569847</c:v>
                </c:pt>
                <c:pt idx="3">
                  <c:v>0.18243558451005379</c:v>
                </c:pt>
                <c:pt idx="4">
                  <c:v>0.2464764328195381</c:v>
                </c:pt>
                <c:pt idx="5">
                  <c:v>0.31597014325675765</c:v>
                </c:pt>
                <c:pt idx="6">
                  <c:v>0.38848882642772636</c:v>
                </c:pt>
                <c:pt idx="7">
                  <c:v>0.46051732010108992</c:v>
                </c:pt>
                <c:pt idx="8">
                  <c:v>0.53036631118186017</c:v>
                </c:pt>
                <c:pt idx="9">
                  <c:v>0.59707799176558085</c:v>
                </c:pt>
                <c:pt idx="10">
                  <c:v>0.65825828621026361</c:v>
                </c:pt>
                <c:pt idx="11">
                  <c:v>0.71232427736933879</c:v>
                </c:pt>
                <c:pt idx="12">
                  <c:v>0.76024049346910116</c:v>
                </c:pt>
                <c:pt idx="13">
                  <c:v>0.80140065686823381</c:v>
                </c:pt>
                <c:pt idx="14">
                  <c:v>0.83753960590158538</c:v>
                </c:pt>
                <c:pt idx="15">
                  <c:v>0.86899278872096475</c:v>
                </c:pt>
                <c:pt idx="16">
                  <c:v>0.89861174182386827</c:v>
                </c:pt>
                <c:pt idx="17">
                  <c:v>0.92322380066224696</c:v>
                </c:pt>
                <c:pt idx="18">
                  <c:v>0.94563098094479381</c:v>
                </c:pt>
                <c:pt idx="19">
                  <c:v>0.96369636446839713</c:v>
                </c:pt>
              </c:numCache>
            </c:numRef>
          </c:val>
          <c:smooth val="0"/>
        </c:ser>
        <c:ser>
          <c:idx val="3"/>
          <c:order val="2"/>
          <c:tx>
            <c:strRef>
              <c:f>'Sidney Kenya'!$G$60</c:f>
              <c:strCache>
                <c:ptCount val="1"/>
                <c:pt idx="0">
                  <c:v>Kenya</c:v>
                </c:pt>
              </c:strCache>
            </c:strRef>
          </c:tx>
          <c:spPr>
            <a:ln w="41275">
              <a:solidFill>
                <a:srgbClr val="00B050"/>
              </a:solidFill>
            </a:ln>
          </c:spPr>
          <c:marker>
            <c:symbol val="none"/>
          </c:marker>
          <c:cat>
            <c:numRef>
              <c:f>'Sidney Kenya'!$H$56:$AA$56</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Kenya'!$H$60:$AA$60</c:f>
              <c:numCache>
                <c:formatCode>0.000</c:formatCode>
                <c:ptCount val="20"/>
                <c:pt idx="0">
                  <c:v>1.2759680769279686E-2</c:v>
                </c:pt>
                <c:pt idx="1">
                  <c:v>2.8322025370244714E-2</c:v>
                </c:pt>
                <c:pt idx="2">
                  <c:v>4.3735691424110219E-2</c:v>
                </c:pt>
                <c:pt idx="3">
                  <c:v>6.6144992625861043E-2</c:v>
                </c:pt>
                <c:pt idx="4">
                  <c:v>9.4950883629967245E-2</c:v>
                </c:pt>
                <c:pt idx="5">
                  <c:v>0.14715346991444023</c:v>
                </c:pt>
                <c:pt idx="6">
                  <c:v>0.20752988143304854</c:v>
                </c:pt>
                <c:pt idx="7">
                  <c:v>0.29581097454928013</c:v>
                </c:pt>
                <c:pt idx="8">
                  <c:v>0.37093933343580221</c:v>
                </c:pt>
                <c:pt idx="9">
                  <c:v>0.47770253267369789</c:v>
                </c:pt>
                <c:pt idx="10">
                  <c:v>0.63192849371767068</c:v>
                </c:pt>
                <c:pt idx="11">
                  <c:v>0.6802329159521816</c:v>
                </c:pt>
                <c:pt idx="12">
                  <c:v>0.73969697633843645</c:v>
                </c:pt>
                <c:pt idx="13">
                  <c:v>0.77654220769126137</c:v>
                </c:pt>
                <c:pt idx="14">
                  <c:v>0.79854632272851134</c:v>
                </c:pt>
                <c:pt idx="15">
                  <c:v>0.88232474256764271</c:v>
                </c:pt>
                <c:pt idx="16">
                  <c:v>0.93610797008755953</c:v>
                </c:pt>
                <c:pt idx="17">
                  <c:v>0.92927961325540787</c:v>
                </c:pt>
                <c:pt idx="18">
                  <c:v>1.0925989313312165</c:v>
                </c:pt>
                <c:pt idx="19">
                  <c:v>1.0893893339913259</c:v>
                </c:pt>
              </c:numCache>
            </c:numRef>
          </c:val>
          <c:smooth val="0"/>
        </c:ser>
        <c:dLbls>
          <c:showLegendKey val="0"/>
          <c:showVal val="0"/>
          <c:showCatName val="0"/>
          <c:showSerName val="0"/>
          <c:showPercent val="0"/>
          <c:showBubbleSize val="0"/>
        </c:dLbls>
        <c:marker val="1"/>
        <c:smooth val="0"/>
        <c:axId val="192463232"/>
        <c:axId val="192465152"/>
      </c:lineChart>
      <c:catAx>
        <c:axId val="192463232"/>
        <c:scaling>
          <c:orientation val="minMax"/>
        </c:scaling>
        <c:delete val="0"/>
        <c:axPos val="b"/>
        <c:title>
          <c:tx>
            <c:rich>
              <a:bodyPr/>
              <a:lstStyle/>
              <a:p>
                <a:pPr>
                  <a:defRPr b="0"/>
                </a:pPr>
                <a:r>
                  <a:rPr lang="en-US" b="0" dirty="0" smtClean="0"/>
                  <a:t>Age</a:t>
                </a:r>
                <a:endParaRPr lang="en-US" b="0" dirty="0"/>
              </a:p>
            </c:rich>
          </c:tx>
          <c:layout>
            <c:manualLayout>
              <c:xMode val="edge"/>
              <c:yMode val="edge"/>
              <c:x val="0.53307325220711044"/>
              <c:y val="0.92214285714285715"/>
            </c:manualLayout>
          </c:layout>
          <c:overlay val="0"/>
        </c:title>
        <c:numFmt formatCode="General" sourceLinked="1"/>
        <c:majorTickMark val="out"/>
        <c:minorTickMark val="none"/>
        <c:tickLblPos val="nextTo"/>
        <c:crossAx val="192465152"/>
        <c:crosses val="autoZero"/>
        <c:auto val="1"/>
        <c:lblAlgn val="ctr"/>
        <c:lblOffset val="100"/>
        <c:tickLblSkip val="2"/>
        <c:noMultiLvlLbl val="0"/>
      </c:catAx>
      <c:valAx>
        <c:axId val="192465152"/>
        <c:scaling>
          <c:orientation val="minMax"/>
        </c:scaling>
        <c:delete val="0"/>
        <c:axPos val="l"/>
        <c:title>
          <c:tx>
            <c:rich>
              <a:bodyPr rot="-5400000" vert="horz"/>
              <a:lstStyle/>
              <a:p>
                <a:pPr>
                  <a:defRPr b="0"/>
                </a:pPr>
                <a:r>
                  <a:rPr lang="en-US" b="0" dirty="0" smtClean="0"/>
                  <a:t>Per capita labor income as</a:t>
                </a:r>
                <a:r>
                  <a:rPr lang="en-US" b="0" baseline="0" dirty="0" smtClean="0"/>
                  <a:t> a</a:t>
                </a:r>
                <a:r>
                  <a:rPr lang="en-US" b="0" dirty="0" smtClean="0"/>
                  <a:t>  ratio of average</a:t>
                </a:r>
                <a:r>
                  <a:rPr lang="en-US" b="0" baseline="0" dirty="0" smtClean="0"/>
                  <a:t> labor income age 30</a:t>
                </a:r>
                <a:r>
                  <a:rPr lang="en-US" b="0" baseline="0" dirty="0" smtClean="0">
                    <a:latin typeface="Calibri"/>
                    <a:cs typeface="Calibri"/>
                  </a:rPr>
                  <a:t>–49</a:t>
                </a:r>
                <a:endParaRPr lang="en-US" b="0" dirty="0"/>
              </a:p>
            </c:rich>
          </c:tx>
          <c:layout>
            <c:manualLayout>
              <c:xMode val="edge"/>
              <c:yMode val="edge"/>
              <c:x val="1.8181818181818181E-2"/>
              <c:y val="0.18184008248968878"/>
            </c:manualLayout>
          </c:layout>
          <c:overlay val="0"/>
        </c:title>
        <c:numFmt formatCode="#,##0.0" sourceLinked="0"/>
        <c:majorTickMark val="out"/>
        <c:minorTickMark val="none"/>
        <c:tickLblPos val="nextTo"/>
        <c:crossAx val="192463232"/>
        <c:crosses val="autoZero"/>
        <c:crossBetween val="between"/>
      </c:valAx>
    </c:plotArea>
    <c:legend>
      <c:legendPos val="t"/>
      <c:layout>
        <c:manualLayout>
          <c:xMode val="edge"/>
          <c:yMode val="edge"/>
          <c:x val="0.18919673109043189"/>
          <c:y val="8.5714285714285715E-2"/>
          <c:w val="0.40948532569792406"/>
          <c:h val="0.2293280839895013"/>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101681275689594"/>
          <c:y val="2.5012535746464528E-2"/>
          <c:w val="0.77294545139404747"/>
          <c:h val="0.82171332750072912"/>
        </c:manualLayout>
      </c:layout>
      <c:lineChart>
        <c:grouping val="standard"/>
        <c:varyColors val="0"/>
        <c:ser>
          <c:idx val="0"/>
          <c:order val="0"/>
          <c:tx>
            <c:strRef>
              <c:f>'Sidney South Africa'!$F$49</c:f>
              <c:strCache>
                <c:ptCount val="1"/>
                <c:pt idx="0">
                  <c:v>South and Southeast Asia</c:v>
                </c:pt>
              </c:strCache>
            </c:strRef>
          </c:tx>
          <c:spPr>
            <a:ln w="41275">
              <a:solidFill>
                <a:srgbClr val="FFC000"/>
              </a:solidFill>
            </a:ln>
          </c:spPr>
          <c:marker>
            <c:symbol val="none"/>
          </c:marker>
          <c:cat>
            <c:numRef>
              <c:f>'Sidney South Africa'!$G$48:$Z$48</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South Africa'!$G$49:$Z$49</c:f>
              <c:numCache>
                <c:formatCode>General</c:formatCode>
                <c:ptCount val="20"/>
                <c:pt idx="0">
                  <c:v>9.3753785088686523E-2</c:v>
                </c:pt>
                <c:pt idx="1">
                  <c:v>0.14681016656864268</c:v>
                </c:pt>
                <c:pt idx="2">
                  <c:v>0.19851950427854689</c:v>
                </c:pt>
                <c:pt idx="3">
                  <c:v>0.25540813486839326</c:v>
                </c:pt>
                <c:pt idx="4">
                  <c:v>0.31640301287322442</c:v>
                </c:pt>
                <c:pt idx="5">
                  <c:v>0.38394872075062797</c:v>
                </c:pt>
                <c:pt idx="6">
                  <c:v>0.4569301880864573</c:v>
                </c:pt>
                <c:pt idx="7">
                  <c:v>0.5419840141727833</c:v>
                </c:pt>
                <c:pt idx="8">
                  <c:v>0.62743405104297989</c:v>
                </c:pt>
                <c:pt idx="9">
                  <c:v>0.70261374006689969</c:v>
                </c:pt>
                <c:pt idx="10">
                  <c:v>0.76881003492400912</c:v>
                </c:pt>
                <c:pt idx="11">
                  <c:v>0.82922193727138394</c:v>
                </c:pt>
                <c:pt idx="12">
                  <c:v>0.86749414449624895</c:v>
                </c:pt>
                <c:pt idx="13">
                  <c:v>0.8949304831193956</c:v>
                </c:pt>
                <c:pt idx="14">
                  <c:v>0.91615080370389024</c:v>
                </c:pt>
                <c:pt idx="15">
                  <c:v>0.9359052071622288</c:v>
                </c:pt>
                <c:pt idx="16">
                  <c:v>0.95115885956345403</c:v>
                </c:pt>
                <c:pt idx="17">
                  <c:v>0.96495614478503489</c:v>
                </c:pt>
                <c:pt idx="18">
                  <c:v>0.97434869758006093</c:v>
                </c:pt>
                <c:pt idx="19">
                  <c:v>0.99616506731267285</c:v>
                </c:pt>
              </c:numCache>
            </c:numRef>
          </c:val>
          <c:smooth val="0"/>
        </c:ser>
        <c:ser>
          <c:idx val="1"/>
          <c:order val="1"/>
          <c:tx>
            <c:strRef>
              <c:f>'Sidney South Africa'!$F$50</c:f>
              <c:strCache>
                <c:ptCount val="1"/>
                <c:pt idx="0">
                  <c:v>Latin America and Caribbean</c:v>
                </c:pt>
              </c:strCache>
            </c:strRef>
          </c:tx>
          <c:spPr>
            <a:ln w="41275">
              <a:solidFill>
                <a:schemeClr val="tx1"/>
              </a:solidFill>
            </a:ln>
          </c:spPr>
          <c:marker>
            <c:symbol val="none"/>
          </c:marker>
          <c:cat>
            <c:numRef>
              <c:f>'Sidney South Africa'!$G$48:$Z$48</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South Africa'!$G$50:$Z$50</c:f>
              <c:numCache>
                <c:formatCode>General</c:formatCode>
                <c:ptCount val="20"/>
                <c:pt idx="0">
                  <c:v>4.8274239646261277E-2</c:v>
                </c:pt>
                <c:pt idx="1">
                  <c:v>8.098166061797489E-2</c:v>
                </c:pt>
                <c:pt idx="2">
                  <c:v>0.12633785238569847</c:v>
                </c:pt>
                <c:pt idx="3">
                  <c:v>0.18243558451005379</c:v>
                </c:pt>
                <c:pt idx="4">
                  <c:v>0.2464764328195381</c:v>
                </c:pt>
                <c:pt idx="5">
                  <c:v>0.31597014325675765</c:v>
                </c:pt>
                <c:pt idx="6">
                  <c:v>0.38848882642772636</c:v>
                </c:pt>
                <c:pt idx="7">
                  <c:v>0.46051732010108992</c:v>
                </c:pt>
                <c:pt idx="8">
                  <c:v>0.53036631118186017</c:v>
                </c:pt>
                <c:pt idx="9">
                  <c:v>0.59707799176558085</c:v>
                </c:pt>
                <c:pt idx="10">
                  <c:v>0.65825828621026361</c:v>
                </c:pt>
                <c:pt idx="11">
                  <c:v>0.71232427736933879</c:v>
                </c:pt>
                <c:pt idx="12">
                  <c:v>0.76024049346910116</c:v>
                </c:pt>
                <c:pt idx="13">
                  <c:v>0.80140065686823381</c:v>
                </c:pt>
                <c:pt idx="14">
                  <c:v>0.83753960590158538</c:v>
                </c:pt>
                <c:pt idx="15">
                  <c:v>0.86899278872096475</c:v>
                </c:pt>
                <c:pt idx="16">
                  <c:v>0.89861174182386827</c:v>
                </c:pt>
                <c:pt idx="17">
                  <c:v>0.92322380066224696</c:v>
                </c:pt>
                <c:pt idx="18">
                  <c:v>0.94563098094479381</c:v>
                </c:pt>
                <c:pt idx="19">
                  <c:v>0.96369636446839713</c:v>
                </c:pt>
              </c:numCache>
            </c:numRef>
          </c:val>
          <c:smooth val="0"/>
        </c:ser>
        <c:ser>
          <c:idx val="3"/>
          <c:order val="2"/>
          <c:tx>
            <c:strRef>
              <c:f>'Sidney South Africa'!$F$52</c:f>
              <c:strCache>
                <c:ptCount val="1"/>
                <c:pt idx="0">
                  <c:v>South Africa</c:v>
                </c:pt>
              </c:strCache>
            </c:strRef>
          </c:tx>
          <c:spPr>
            <a:ln w="41275">
              <a:solidFill>
                <a:srgbClr val="00B050"/>
              </a:solidFill>
            </a:ln>
          </c:spPr>
          <c:marker>
            <c:symbol val="none"/>
          </c:marker>
          <c:cat>
            <c:numRef>
              <c:f>'Sidney South Africa'!$G$48:$Z$48</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South Africa'!$G$52:$Z$52</c:f>
              <c:numCache>
                <c:formatCode>0.000</c:formatCode>
                <c:ptCount val="20"/>
                <c:pt idx="0">
                  <c:v>1.1335694043665492E-3</c:v>
                </c:pt>
                <c:pt idx="1">
                  <c:v>4.4756696778168554E-3</c:v>
                </c:pt>
                <c:pt idx="2">
                  <c:v>1.2826731285225591E-2</c:v>
                </c:pt>
                <c:pt idx="3">
                  <c:v>2.7497751672906877E-2</c:v>
                </c:pt>
                <c:pt idx="4">
                  <c:v>4.7736174180761808E-2</c:v>
                </c:pt>
                <c:pt idx="5">
                  <c:v>7.7614974277225773E-2</c:v>
                </c:pt>
                <c:pt idx="6">
                  <c:v>0.1392662912483239</c:v>
                </c:pt>
                <c:pt idx="7">
                  <c:v>0.20263652338171548</c:v>
                </c:pt>
                <c:pt idx="8">
                  <c:v>0.27473052507820334</c:v>
                </c:pt>
                <c:pt idx="9">
                  <c:v>0.34387840547227883</c:v>
                </c:pt>
                <c:pt idx="10">
                  <c:v>0.41583758885478578</c:v>
                </c:pt>
                <c:pt idx="11">
                  <c:v>0.46269435048538121</c:v>
                </c:pt>
                <c:pt idx="12">
                  <c:v>0.50984603481988078</c:v>
                </c:pt>
                <c:pt idx="13">
                  <c:v>0.5396748007660781</c:v>
                </c:pt>
                <c:pt idx="14">
                  <c:v>0.59161445493448472</c:v>
                </c:pt>
                <c:pt idx="15">
                  <c:v>0.67556936252469835</c:v>
                </c:pt>
                <c:pt idx="16">
                  <c:v>0.77926966305117829</c:v>
                </c:pt>
                <c:pt idx="17">
                  <c:v>0.83875845807318627</c:v>
                </c:pt>
                <c:pt idx="18">
                  <c:v>0.9244623600069366</c:v>
                </c:pt>
                <c:pt idx="19">
                  <c:v>0.99557321265989795</c:v>
                </c:pt>
              </c:numCache>
            </c:numRef>
          </c:val>
          <c:smooth val="0"/>
        </c:ser>
        <c:dLbls>
          <c:showLegendKey val="0"/>
          <c:showVal val="0"/>
          <c:showCatName val="0"/>
          <c:showSerName val="0"/>
          <c:showPercent val="0"/>
          <c:showBubbleSize val="0"/>
        </c:dLbls>
        <c:marker val="1"/>
        <c:smooth val="0"/>
        <c:axId val="192513152"/>
        <c:axId val="192515072"/>
      </c:lineChart>
      <c:catAx>
        <c:axId val="192513152"/>
        <c:scaling>
          <c:orientation val="minMax"/>
        </c:scaling>
        <c:delete val="0"/>
        <c:axPos val="b"/>
        <c:title>
          <c:tx>
            <c:rich>
              <a:bodyPr/>
              <a:lstStyle/>
              <a:p>
                <a:pPr>
                  <a:defRPr b="0"/>
                </a:pPr>
                <a:r>
                  <a:rPr lang="en-US" b="0" dirty="0" smtClean="0"/>
                  <a:t>Age</a:t>
                </a:r>
                <a:endParaRPr lang="en-US" b="0" dirty="0"/>
              </a:p>
            </c:rich>
          </c:tx>
          <c:layout/>
          <c:overlay val="0"/>
        </c:title>
        <c:numFmt formatCode="General" sourceLinked="1"/>
        <c:majorTickMark val="out"/>
        <c:minorTickMark val="none"/>
        <c:tickLblPos val="nextTo"/>
        <c:crossAx val="192515072"/>
        <c:crosses val="autoZero"/>
        <c:auto val="1"/>
        <c:lblAlgn val="ctr"/>
        <c:lblOffset val="100"/>
        <c:tickLblSkip val="2"/>
        <c:noMultiLvlLbl val="0"/>
      </c:catAx>
      <c:valAx>
        <c:axId val="192515072"/>
        <c:scaling>
          <c:orientation val="minMax"/>
        </c:scaling>
        <c:delete val="0"/>
        <c:axPos val="l"/>
        <c:title>
          <c:tx>
            <c:rich>
              <a:bodyPr rot="-5400000" vert="horz"/>
              <a:lstStyle/>
              <a:p>
                <a:pPr>
                  <a:defRPr b="0">
                    <a:latin typeface="Arial" pitchFamily="34" charset="0"/>
                    <a:cs typeface="Arial" pitchFamily="34" charset="0"/>
                  </a:defRPr>
                </a:pPr>
                <a:r>
                  <a:rPr lang="en-US" b="0" dirty="0" smtClean="0">
                    <a:latin typeface="Arial" pitchFamily="34" charset="0"/>
                    <a:cs typeface="Arial" pitchFamily="34" charset="0"/>
                  </a:rPr>
                  <a:t>Per capita labor income as a ratio of average labor income age 30–49</a:t>
                </a:r>
                <a:endParaRPr lang="en-US" b="0" dirty="0">
                  <a:latin typeface="Arial" pitchFamily="34" charset="0"/>
                  <a:cs typeface="Arial" pitchFamily="34" charset="0"/>
                </a:endParaRPr>
              </a:p>
            </c:rich>
          </c:tx>
          <c:layout>
            <c:manualLayout>
              <c:xMode val="edge"/>
              <c:yMode val="edge"/>
              <c:x val="7.8616352201257862E-3"/>
              <c:y val="7.6778509029654871E-2"/>
            </c:manualLayout>
          </c:layout>
          <c:overlay val="0"/>
        </c:title>
        <c:numFmt formatCode="#,##0.0" sourceLinked="0"/>
        <c:majorTickMark val="out"/>
        <c:minorTickMark val="none"/>
        <c:tickLblPos val="nextTo"/>
        <c:crossAx val="192513152"/>
        <c:crosses val="autoZero"/>
        <c:crossBetween val="between"/>
      </c:valAx>
    </c:plotArea>
    <c:legend>
      <c:legendPos val="t"/>
      <c:layout>
        <c:manualLayout>
          <c:xMode val="edge"/>
          <c:yMode val="edge"/>
          <c:x val="0.18847459515673748"/>
          <c:y val="1.4925373134328358E-2"/>
          <c:w val="0.33845961471797154"/>
          <c:h val="0.35953193350831147"/>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365263037772452"/>
          <c:y val="0.13067713126768243"/>
          <c:w val="0.75158107953897069"/>
          <c:h val="0.7260904318778334"/>
        </c:manualLayout>
      </c:layout>
      <c:lineChart>
        <c:grouping val="standard"/>
        <c:varyColors val="0"/>
        <c:ser>
          <c:idx val="0"/>
          <c:order val="0"/>
          <c:tx>
            <c:strRef>
              <c:f>'Sidney Senegal'!$A$30:$C$30</c:f>
              <c:strCache>
                <c:ptCount val="1"/>
                <c:pt idx="0">
                  <c:v>South and Southeast Asia</c:v>
                </c:pt>
              </c:strCache>
            </c:strRef>
          </c:tx>
          <c:spPr>
            <a:ln w="41275">
              <a:solidFill>
                <a:srgbClr val="FFC000"/>
              </a:solidFill>
            </a:ln>
          </c:spPr>
          <c:marker>
            <c:symbol val="none"/>
          </c:marker>
          <c:cat>
            <c:numRef>
              <c:f>'Sidney Senegal'!$D$29:$W$29</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Senegal'!$D$30:$W$30</c:f>
              <c:numCache>
                <c:formatCode>General</c:formatCode>
                <c:ptCount val="20"/>
                <c:pt idx="0">
                  <c:v>9.3753785088686523E-2</c:v>
                </c:pt>
                <c:pt idx="1">
                  <c:v>0.14681016656864268</c:v>
                </c:pt>
                <c:pt idx="2">
                  <c:v>0.19851950427854689</c:v>
                </c:pt>
                <c:pt idx="3">
                  <c:v>0.25540813486839326</c:v>
                </c:pt>
                <c:pt idx="4">
                  <c:v>0.31640301287322442</c:v>
                </c:pt>
                <c:pt idx="5">
                  <c:v>0.38394872075062797</c:v>
                </c:pt>
                <c:pt idx="6">
                  <c:v>0.4569301880864573</c:v>
                </c:pt>
                <c:pt idx="7">
                  <c:v>0.5419840141727833</c:v>
                </c:pt>
                <c:pt idx="8">
                  <c:v>0.62743405104297989</c:v>
                </c:pt>
                <c:pt idx="9">
                  <c:v>0.70261374006689969</c:v>
                </c:pt>
                <c:pt idx="10">
                  <c:v>0.76881003492400912</c:v>
                </c:pt>
                <c:pt idx="11">
                  <c:v>0.82922193727138394</c:v>
                </c:pt>
                <c:pt idx="12">
                  <c:v>0.86749414449624895</c:v>
                </c:pt>
                <c:pt idx="13">
                  <c:v>0.8949304831193956</c:v>
                </c:pt>
                <c:pt idx="14">
                  <c:v>0.91615080370389024</c:v>
                </c:pt>
                <c:pt idx="15">
                  <c:v>0.9359052071622288</c:v>
                </c:pt>
                <c:pt idx="16">
                  <c:v>0.95115885956345403</c:v>
                </c:pt>
                <c:pt idx="17">
                  <c:v>0.96495614478503489</c:v>
                </c:pt>
                <c:pt idx="18">
                  <c:v>0.97434869758006093</c:v>
                </c:pt>
                <c:pt idx="19">
                  <c:v>0.99616506731267285</c:v>
                </c:pt>
              </c:numCache>
            </c:numRef>
          </c:val>
          <c:smooth val="0"/>
        </c:ser>
        <c:ser>
          <c:idx val="1"/>
          <c:order val="1"/>
          <c:tx>
            <c:strRef>
              <c:f>'Sidney Senegal'!$A$31:$C$31</c:f>
              <c:strCache>
                <c:ptCount val="1"/>
                <c:pt idx="0">
                  <c:v>Latin America and Caribbean </c:v>
                </c:pt>
              </c:strCache>
            </c:strRef>
          </c:tx>
          <c:spPr>
            <a:ln w="41275">
              <a:solidFill>
                <a:schemeClr val="tx1"/>
              </a:solidFill>
            </a:ln>
          </c:spPr>
          <c:marker>
            <c:symbol val="none"/>
          </c:marker>
          <c:cat>
            <c:numRef>
              <c:f>'Sidney Senegal'!$D$29:$W$29</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Senegal'!$D$31:$W$31</c:f>
              <c:numCache>
                <c:formatCode>General</c:formatCode>
                <c:ptCount val="20"/>
                <c:pt idx="0">
                  <c:v>4.8274239646261277E-2</c:v>
                </c:pt>
                <c:pt idx="1">
                  <c:v>8.098166061797489E-2</c:v>
                </c:pt>
                <c:pt idx="2">
                  <c:v>0.12633785238569847</c:v>
                </c:pt>
                <c:pt idx="3">
                  <c:v>0.18243558451005379</c:v>
                </c:pt>
                <c:pt idx="4">
                  <c:v>0.2464764328195381</c:v>
                </c:pt>
                <c:pt idx="5">
                  <c:v>0.31597014325675765</c:v>
                </c:pt>
                <c:pt idx="6">
                  <c:v>0.38848882642772636</c:v>
                </c:pt>
                <c:pt idx="7">
                  <c:v>0.46051732010108992</c:v>
                </c:pt>
                <c:pt idx="8">
                  <c:v>0.53036631118186017</c:v>
                </c:pt>
                <c:pt idx="9">
                  <c:v>0.59707799176558085</c:v>
                </c:pt>
                <c:pt idx="10">
                  <c:v>0.65825828621026361</c:v>
                </c:pt>
                <c:pt idx="11">
                  <c:v>0.71232427736933879</c:v>
                </c:pt>
                <c:pt idx="12">
                  <c:v>0.76024049346910116</c:v>
                </c:pt>
                <c:pt idx="13">
                  <c:v>0.80140065686823381</c:v>
                </c:pt>
                <c:pt idx="14">
                  <c:v>0.83753960590158538</c:v>
                </c:pt>
                <c:pt idx="15">
                  <c:v>0.86899278872096475</c:v>
                </c:pt>
                <c:pt idx="16">
                  <c:v>0.89861174182386827</c:v>
                </c:pt>
                <c:pt idx="17">
                  <c:v>0.92322380066224696</c:v>
                </c:pt>
                <c:pt idx="18">
                  <c:v>0.94563098094479381</c:v>
                </c:pt>
                <c:pt idx="19">
                  <c:v>0.96369636446839713</c:v>
                </c:pt>
              </c:numCache>
            </c:numRef>
          </c:val>
          <c:smooth val="0"/>
        </c:ser>
        <c:ser>
          <c:idx val="2"/>
          <c:order val="2"/>
          <c:tx>
            <c:strRef>
              <c:f>'Sidney Senegal'!$A$32:$C$32</c:f>
              <c:strCache>
                <c:ptCount val="1"/>
                <c:pt idx="0">
                  <c:v>Senegal</c:v>
                </c:pt>
              </c:strCache>
            </c:strRef>
          </c:tx>
          <c:spPr>
            <a:ln w="41275">
              <a:solidFill>
                <a:srgbClr val="00B050"/>
              </a:solidFill>
            </a:ln>
          </c:spPr>
          <c:marker>
            <c:symbol val="none"/>
          </c:marker>
          <c:cat>
            <c:numRef>
              <c:f>'Sidney Senegal'!$D$29:$W$29</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Senegal'!$D$32:$W$32</c:f>
              <c:numCache>
                <c:formatCode>0.000</c:formatCode>
                <c:ptCount val="20"/>
                <c:pt idx="0">
                  <c:v>0.34441571462338633</c:v>
                </c:pt>
                <c:pt idx="1">
                  <c:v>0.37180088709837739</c:v>
                </c:pt>
                <c:pt idx="2">
                  <c:v>0.39918605957336706</c:v>
                </c:pt>
                <c:pt idx="3">
                  <c:v>0.42802903037385459</c:v>
                </c:pt>
                <c:pt idx="4">
                  <c:v>0.47566403876874641</c:v>
                </c:pt>
                <c:pt idx="5">
                  <c:v>0.50475662502792662</c:v>
                </c:pt>
                <c:pt idx="6">
                  <c:v>0.53345439410831741</c:v>
                </c:pt>
                <c:pt idx="7">
                  <c:v>0.55773088487653577</c:v>
                </c:pt>
                <c:pt idx="8">
                  <c:v>0.57950052198783863</c:v>
                </c:pt>
                <c:pt idx="9">
                  <c:v>0.6174465442133622</c:v>
                </c:pt>
                <c:pt idx="10">
                  <c:v>0.67622846004786186</c:v>
                </c:pt>
                <c:pt idx="11">
                  <c:v>0.71852949816724021</c:v>
                </c:pt>
                <c:pt idx="12">
                  <c:v>0.75042924534484423</c:v>
                </c:pt>
                <c:pt idx="13">
                  <c:v>0.8254483707507736</c:v>
                </c:pt>
                <c:pt idx="14">
                  <c:v>0.89328143208288902</c:v>
                </c:pt>
                <c:pt idx="15">
                  <c:v>0.95007490963630203</c:v>
                </c:pt>
                <c:pt idx="16">
                  <c:v>0.95826032840426012</c:v>
                </c:pt>
                <c:pt idx="17">
                  <c:v>0.97716735361348406</c:v>
                </c:pt>
                <c:pt idx="18">
                  <c:v>0.97649846143636065</c:v>
                </c:pt>
                <c:pt idx="19">
                  <c:v>0.97471656308336019</c:v>
                </c:pt>
              </c:numCache>
            </c:numRef>
          </c:val>
          <c:smooth val="0"/>
        </c:ser>
        <c:dLbls>
          <c:showLegendKey val="0"/>
          <c:showVal val="0"/>
          <c:showCatName val="0"/>
          <c:showSerName val="0"/>
          <c:showPercent val="0"/>
          <c:showBubbleSize val="0"/>
        </c:dLbls>
        <c:marker val="1"/>
        <c:smooth val="0"/>
        <c:axId val="192542208"/>
        <c:axId val="192544128"/>
      </c:lineChart>
      <c:catAx>
        <c:axId val="192542208"/>
        <c:scaling>
          <c:orientation val="minMax"/>
        </c:scaling>
        <c:delete val="0"/>
        <c:axPos val="b"/>
        <c:title>
          <c:tx>
            <c:rich>
              <a:bodyPr/>
              <a:lstStyle/>
              <a:p>
                <a:pPr>
                  <a:defRPr b="0"/>
                </a:pPr>
                <a:r>
                  <a:rPr lang="en-US" b="0" dirty="0" smtClean="0"/>
                  <a:t>Age</a:t>
                </a:r>
                <a:endParaRPr lang="en-US" b="0" dirty="0"/>
              </a:p>
            </c:rich>
          </c:tx>
          <c:layout/>
          <c:overlay val="0"/>
        </c:title>
        <c:numFmt formatCode="General" sourceLinked="1"/>
        <c:majorTickMark val="out"/>
        <c:minorTickMark val="none"/>
        <c:tickLblPos val="nextTo"/>
        <c:crossAx val="192544128"/>
        <c:crosses val="autoZero"/>
        <c:auto val="1"/>
        <c:lblAlgn val="ctr"/>
        <c:lblOffset val="100"/>
        <c:tickLblSkip val="2"/>
        <c:noMultiLvlLbl val="0"/>
      </c:catAx>
      <c:valAx>
        <c:axId val="192544128"/>
        <c:scaling>
          <c:orientation val="minMax"/>
        </c:scaling>
        <c:delete val="0"/>
        <c:axPos val="l"/>
        <c:title>
          <c:tx>
            <c:rich>
              <a:bodyPr rot="-5400000" vert="horz"/>
              <a:lstStyle/>
              <a:p>
                <a:pPr>
                  <a:defRPr b="0">
                    <a:latin typeface="Arial" pitchFamily="34" charset="0"/>
                    <a:cs typeface="Arial" pitchFamily="34" charset="0"/>
                  </a:defRPr>
                </a:pPr>
                <a:r>
                  <a:rPr lang="en-US" b="0" dirty="0" smtClean="0">
                    <a:latin typeface="Arial" pitchFamily="34" charset="0"/>
                    <a:cs typeface="Arial" pitchFamily="34" charset="0"/>
                  </a:rPr>
                  <a:t>Per capita labor income as a ratio of average labor income age 30–49</a:t>
                </a:r>
                <a:endParaRPr lang="en-US" b="0" dirty="0">
                  <a:latin typeface="Arial" pitchFamily="34" charset="0"/>
                  <a:cs typeface="Arial" pitchFamily="34" charset="0"/>
                </a:endParaRPr>
              </a:p>
            </c:rich>
          </c:tx>
          <c:layout>
            <c:manualLayout>
              <c:xMode val="edge"/>
              <c:yMode val="edge"/>
              <c:x val="3.1626726007075202E-2"/>
              <c:y val="9.7012987012986995E-2"/>
            </c:manualLayout>
          </c:layout>
          <c:overlay val="0"/>
        </c:title>
        <c:numFmt formatCode="0.0" sourceLinked="0"/>
        <c:majorTickMark val="out"/>
        <c:minorTickMark val="none"/>
        <c:tickLblPos val="nextTo"/>
        <c:crossAx val="192542208"/>
        <c:crosses val="autoZero"/>
        <c:crossBetween val="between"/>
      </c:valAx>
    </c:plotArea>
    <c:legend>
      <c:legendPos val="t"/>
      <c:layout>
        <c:manualLayout>
          <c:xMode val="edge"/>
          <c:yMode val="edge"/>
          <c:x val="0.19057971014492753"/>
          <c:y val="0.12987012987012986"/>
          <c:w val="0.46666666666666667"/>
          <c:h val="0.19460800354501143"/>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916924446944132"/>
          <c:y val="6.7495188101487302E-2"/>
          <c:w val="0.76833075553055852"/>
          <c:h val="0.74545284339457563"/>
        </c:manualLayout>
      </c:layout>
      <c:lineChart>
        <c:grouping val="standard"/>
        <c:varyColors val="0"/>
        <c:ser>
          <c:idx val="0"/>
          <c:order val="0"/>
          <c:tx>
            <c:strRef>
              <c:f>'Sidney Mozambique'!$A$28</c:f>
              <c:strCache>
                <c:ptCount val="1"/>
                <c:pt idx="0">
                  <c:v>South and Southeast Asia</c:v>
                </c:pt>
              </c:strCache>
            </c:strRef>
          </c:tx>
          <c:spPr>
            <a:ln w="41275">
              <a:solidFill>
                <a:srgbClr val="FFC000"/>
              </a:solidFill>
            </a:ln>
          </c:spPr>
          <c:marker>
            <c:symbol val="none"/>
          </c:marker>
          <c:cat>
            <c:numRef>
              <c:f>'Sidney Mozambique'!$B$27:$U$27</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Mozambique'!$B$28:$U$28</c:f>
              <c:numCache>
                <c:formatCode>General</c:formatCode>
                <c:ptCount val="20"/>
                <c:pt idx="0">
                  <c:v>9.3753785088686523E-2</c:v>
                </c:pt>
                <c:pt idx="1">
                  <c:v>0.14681016656864268</c:v>
                </c:pt>
                <c:pt idx="2">
                  <c:v>0.19851950427854689</c:v>
                </c:pt>
                <c:pt idx="3">
                  <c:v>0.25540813486839326</c:v>
                </c:pt>
                <c:pt idx="4">
                  <c:v>0.31640301287322442</c:v>
                </c:pt>
                <c:pt idx="5">
                  <c:v>0.38394872075062797</c:v>
                </c:pt>
                <c:pt idx="6">
                  <c:v>0.4569301880864573</c:v>
                </c:pt>
                <c:pt idx="7">
                  <c:v>0.5419840141727833</c:v>
                </c:pt>
                <c:pt idx="8">
                  <c:v>0.62743405104297989</c:v>
                </c:pt>
                <c:pt idx="9">
                  <c:v>0.70261374006689969</c:v>
                </c:pt>
                <c:pt idx="10">
                  <c:v>0.76881003492400912</c:v>
                </c:pt>
                <c:pt idx="11">
                  <c:v>0.82922193727138394</c:v>
                </c:pt>
                <c:pt idx="12">
                  <c:v>0.86749414449624895</c:v>
                </c:pt>
                <c:pt idx="13">
                  <c:v>0.8949304831193956</c:v>
                </c:pt>
                <c:pt idx="14">
                  <c:v>0.91615080370389024</c:v>
                </c:pt>
                <c:pt idx="15">
                  <c:v>0.9359052071622288</c:v>
                </c:pt>
                <c:pt idx="16">
                  <c:v>0.95115885956345403</c:v>
                </c:pt>
                <c:pt idx="17">
                  <c:v>0.96495614478503489</c:v>
                </c:pt>
                <c:pt idx="18">
                  <c:v>0.97434869758006093</c:v>
                </c:pt>
                <c:pt idx="19">
                  <c:v>0.99616506731267285</c:v>
                </c:pt>
              </c:numCache>
            </c:numRef>
          </c:val>
          <c:smooth val="0"/>
        </c:ser>
        <c:ser>
          <c:idx val="1"/>
          <c:order val="1"/>
          <c:tx>
            <c:strRef>
              <c:f>'Sidney Mozambique'!$A$29</c:f>
              <c:strCache>
                <c:ptCount val="1"/>
                <c:pt idx="0">
                  <c:v>Latin America and Caribbean </c:v>
                </c:pt>
              </c:strCache>
            </c:strRef>
          </c:tx>
          <c:spPr>
            <a:ln w="41275">
              <a:solidFill>
                <a:schemeClr val="tx1"/>
              </a:solidFill>
            </a:ln>
          </c:spPr>
          <c:marker>
            <c:symbol val="none"/>
          </c:marker>
          <c:cat>
            <c:numRef>
              <c:f>'Sidney Mozambique'!$B$27:$U$27</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Mozambique'!$B$29:$U$29</c:f>
              <c:numCache>
                <c:formatCode>General</c:formatCode>
                <c:ptCount val="20"/>
                <c:pt idx="0">
                  <c:v>4.8274239646261277E-2</c:v>
                </c:pt>
                <c:pt idx="1">
                  <c:v>8.098166061797489E-2</c:v>
                </c:pt>
                <c:pt idx="2">
                  <c:v>0.12633785238569847</c:v>
                </c:pt>
                <c:pt idx="3">
                  <c:v>0.18243558451005379</c:v>
                </c:pt>
                <c:pt idx="4">
                  <c:v>0.2464764328195381</c:v>
                </c:pt>
                <c:pt idx="5">
                  <c:v>0.31597014325675765</c:v>
                </c:pt>
                <c:pt idx="6">
                  <c:v>0.38848882642772636</c:v>
                </c:pt>
                <c:pt idx="7">
                  <c:v>0.46051732010108992</c:v>
                </c:pt>
                <c:pt idx="8">
                  <c:v>0.53036631118186017</c:v>
                </c:pt>
                <c:pt idx="9">
                  <c:v>0.59707799176558085</c:v>
                </c:pt>
                <c:pt idx="10">
                  <c:v>0.65825828621026361</c:v>
                </c:pt>
                <c:pt idx="11">
                  <c:v>0.71232427736933879</c:v>
                </c:pt>
                <c:pt idx="12">
                  <c:v>0.76024049346910116</c:v>
                </c:pt>
                <c:pt idx="13">
                  <c:v>0.80140065686823381</c:v>
                </c:pt>
                <c:pt idx="14">
                  <c:v>0.83753960590158538</c:v>
                </c:pt>
                <c:pt idx="15">
                  <c:v>0.86899278872096475</c:v>
                </c:pt>
                <c:pt idx="16">
                  <c:v>0.89861174182386827</c:v>
                </c:pt>
                <c:pt idx="17">
                  <c:v>0.92322380066224696</c:v>
                </c:pt>
                <c:pt idx="18">
                  <c:v>0.94563098094479381</c:v>
                </c:pt>
                <c:pt idx="19">
                  <c:v>0.96369636446839713</c:v>
                </c:pt>
              </c:numCache>
            </c:numRef>
          </c:val>
          <c:smooth val="0"/>
        </c:ser>
        <c:ser>
          <c:idx val="3"/>
          <c:order val="2"/>
          <c:tx>
            <c:strRef>
              <c:f>'Sidney Mozambique'!$A$31</c:f>
              <c:strCache>
                <c:ptCount val="1"/>
                <c:pt idx="0">
                  <c:v>Mozambique</c:v>
                </c:pt>
              </c:strCache>
            </c:strRef>
          </c:tx>
          <c:spPr>
            <a:ln w="41275">
              <a:solidFill>
                <a:srgbClr val="00B050"/>
              </a:solidFill>
            </a:ln>
          </c:spPr>
          <c:marker>
            <c:symbol val="none"/>
          </c:marker>
          <c:cat>
            <c:numRef>
              <c:f>'Sidney Mozambique'!$B$27:$U$27</c:f>
              <c:numCache>
                <c:formatCode>General</c:formatCode>
                <c:ptCount val="20"/>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numCache>
            </c:numRef>
          </c:cat>
          <c:val>
            <c:numRef>
              <c:f>'Sidney Mozambique'!$B$31:$U$31</c:f>
              <c:numCache>
                <c:formatCode>0.000</c:formatCode>
                <c:ptCount val="20"/>
                <c:pt idx="0">
                  <c:v>0.228409790676119</c:v>
                </c:pt>
                <c:pt idx="1">
                  <c:v>0.2635119242684813</c:v>
                </c:pt>
                <c:pt idx="2">
                  <c:v>0.30404954297210685</c:v>
                </c:pt>
                <c:pt idx="3">
                  <c:v>0.34533538075180648</c:v>
                </c:pt>
                <c:pt idx="4">
                  <c:v>0.39067681752347383</c:v>
                </c:pt>
                <c:pt idx="5">
                  <c:v>0.44288292167575927</c:v>
                </c:pt>
                <c:pt idx="6">
                  <c:v>0.49956905683521019</c:v>
                </c:pt>
                <c:pt idx="7">
                  <c:v>0.56659150268942216</c:v>
                </c:pt>
                <c:pt idx="8">
                  <c:v>0.63390048221249307</c:v>
                </c:pt>
                <c:pt idx="9">
                  <c:v>0.70034851600717019</c:v>
                </c:pt>
                <c:pt idx="10">
                  <c:v>0.75754059783654371</c:v>
                </c:pt>
                <c:pt idx="11">
                  <c:v>0.82013565714929892</c:v>
                </c:pt>
                <c:pt idx="12">
                  <c:v>0.86832130657878615</c:v>
                </c:pt>
                <c:pt idx="13">
                  <c:v>0.91517619796724203</c:v>
                </c:pt>
                <c:pt idx="14">
                  <c:v>0.95711002937056966</c:v>
                </c:pt>
                <c:pt idx="15">
                  <c:v>0.98925185520235082</c:v>
                </c:pt>
                <c:pt idx="16">
                  <c:v>1.0193242266382898</c:v>
                </c:pt>
                <c:pt idx="17">
                  <c:v>1.0388592599363897</c:v>
                </c:pt>
                <c:pt idx="18">
                  <c:v>1.0495805508896259</c:v>
                </c:pt>
                <c:pt idx="19">
                  <c:v>1.0566163684686953</c:v>
                </c:pt>
              </c:numCache>
            </c:numRef>
          </c:val>
          <c:smooth val="0"/>
        </c:ser>
        <c:dLbls>
          <c:showLegendKey val="0"/>
          <c:showVal val="0"/>
          <c:showCatName val="0"/>
          <c:showSerName val="0"/>
          <c:showPercent val="0"/>
          <c:showBubbleSize val="0"/>
        </c:dLbls>
        <c:marker val="1"/>
        <c:smooth val="0"/>
        <c:axId val="192604032"/>
        <c:axId val="192675840"/>
      </c:lineChart>
      <c:catAx>
        <c:axId val="192604032"/>
        <c:scaling>
          <c:orientation val="minMax"/>
        </c:scaling>
        <c:delete val="0"/>
        <c:axPos val="b"/>
        <c:title>
          <c:tx>
            <c:rich>
              <a:bodyPr/>
              <a:lstStyle/>
              <a:p>
                <a:pPr>
                  <a:defRPr b="0"/>
                </a:pPr>
                <a:r>
                  <a:rPr lang="en-US" b="0" dirty="0" smtClean="0"/>
                  <a:t>Age</a:t>
                </a:r>
                <a:endParaRPr lang="en-US" b="0" dirty="0"/>
              </a:p>
            </c:rich>
          </c:tx>
          <c:layout>
            <c:manualLayout>
              <c:xMode val="edge"/>
              <c:yMode val="edge"/>
              <c:x val="0.51462551556055491"/>
              <c:y val="0.89177777777777778"/>
            </c:manualLayout>
          </c:layout>
          <c:overlay val="0"/>
        </c:title>
        <c:numFmt formatCode="General" sourceLinked="1"/>
        <c:majorTickMark val="out"/>
        <c:minorTickMark val="none"/>
        <c:tickLblPos val="nextTo"/>
        <c:crossAx val="192675840"/>
        <c:crosses val="autoZero"/>
        <c:auto val="1"/>
        <c:lblAlgn val="ctr"/>
        <c:lblOffset val="100"/>
        <c:tickLblSkip val="2"/>
        <c:noMultiLvlLbl val="0"/>
      </c:catAx>
      <c:valAx>
        <c:axId val="192675840"/>
        <c:scaling>
          <c:orientation val="minMax"/>
        </c:scaling>
        <c:delete val="0"/>
        <c:axPos val="l"/>
        <c:title>
          <c:tx>
            <c:rich>
              <a:bodyPr rot="-5400000" vert="horz"/>
              <a:lstStyle/>
              <a:p>
                <a:pPr>
                  <a:defRPr b="0"/>
                </a:pPr>
                <a:r>
                  <a:rPr lang="en-US" b="0" dirty="0" smtClean="0"/>
                  <a:t>Per capita labor income as a ratio of average</a:t>
                </a:r>
                <a:r>
                  <a:rPr lang="en-US" b="0" baseline="0" dirty="0" smtClean="0"/>
                  <a:t> labor income age 30</a:t>
                </a:r>
                <a:r>
                  <a:rPr lang="en-US" b="0" baseline="0" dirty="0" smtClean="0">
                    <a:latin typeface="Calibri"/>
                    <a:cs typeface="Calibri"/>
                  </a:rPr>
                  <a:t>–49</a:t>
                </a:r>
                <a:endParaRPr lang="en-US" b="0" dirty="0"/>
              </a:p>
            </c:rich>
          </c:tx>
          <c:layout>
            <c:manualLayout>
              <c:xMode val="edge"/>
              <c:yMode val="edge"/>
              <c:x val="1.636904761904762E-2"/>
              <c:y val="0.12451601049868767"/>
            </c:manualLayout>
          </c:layout>
          <c:overlay val="0"/>
        </c:title>
        <c:numFmt formatCode="0.0" sourceLinked="0"/>
        <c:majorTickMark val="out"/>
        <c:minorTickMark val="none"/>
        <c:tickLblPos val="nextTo"/>
        <c:crossAx val="192604032"/>
        <c:crosses val="autoZero"/>
        <c:crossBetween val="between"/>
      </c:valAx>
    </c:plotArea>
    <c:legend>
      <c:legendPos val="t"/>
      <c:layout>
        <c:manualLayout>
          <c:xMode val="edge"/>
          <c:yMode val="edge"/>
          <c:x val="0.1788115157480315"/>
          <c:y val="6.277777777777778E-2"/>
          <c:w val="0.51864466160479938"/>
          <c:h val="0.22684671916010499"/>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3252576180308"/>
          <c:y val="0.18403912649796419"/>
          <c:w val="0.76290459879280415"/>
          <c:h val="0.6254889909585567"/>
        </c:manualLayout>
      </c:layout>
      <c:scatterChart>
        <c:scatterStyle val="lineMarker"/>
        <c:varyColors val="0"/>
        <c:ser>
          <c:idx val="0"/>
          <c:order val="0"/>
          <c:tx>
            <c:strRef>
              <c:f>Sheet1!$B$1</c:f>
              <c:strCache>
                <c:ptCount val="1"/>
                <c:pt idx="0">
                  <c:v>Africa</c:v>
                </c:pt>
              </c:strCache>
            </c:strRef>
          </c:tx>
          <c:spPr>
            <a:ln w="28575">
              <a:noFill/>
            </a:ln>
          </c:spPr>
          <c:marker>
            <c:symbol val="circle"/>
            <c:size val="10"/>
            <c:spPr>
              <a:solidFill>
                <a:schemeClr val="tx1"/>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Sheet1!$B$2:$B$34</c:f>
              <c:numCache>
                <c:formatCode>General</c:formatCode>
                <c:ptCount val="33"/>
                <c:pt idx="24" formatCode="0">
                  <c:v>286.3</c:v>
                </c:pt>
                <c:pt idx="29" formatCode="0">
                  <c:v>157.1</c:v>
                </c:pt>
                <c:pt idx="30" formatCode="0">
                  <c:v>110.96624366262064</c:v>
                </c:pt>
                <c:pt idx="31" formatCode="0">
                  <c:v>77.861906290425438</c:v>
                </c:pt>
                <c:pt idx="32" formatCode="0">
                  <c:v>211.54652655580927</c:v>
                </c:pt>
              </c:numCache>
            </c:numRef>
          </c:yVal>
          <c:smooth val="0"/>
        </c:ser>
        <c:ser>
          <c:idx val="1"/>
          <c:order val="1"/>
          <c:tx>
            <c:strRef>
              <c:f>Sheet1!$C$1</c:f>
              <c:strCache>
                <c:ptCount val="1"/>
                <c:pt idx="0">
                  <c:v>South, Southeast Asia</c:v>
                </c:pt>
              </c:strCache>
            </c:strRef>
          </c:tx>
          <c:spPr>
            <a:ln w="28575">
              <a:noFill/>
            </a:ln>
          </c:spPr>
          <c:marker>
            <c:symbol val="circle"/>
            <c:size val="10"/>
            <c:spPr>
              <a:solidFill>
                <a:srgbClr val="FF000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Sheet1!$C$2:$C$34</c:f>
              <c:numCache>
                <c:formatCode>General</c:formatCode>
                <c:ptCount val="33"/>
                <c:pt idx="12" formatCode="0">
                  <c:v>330.60718163142661</c:v>
                </c:pt>
                <c:pt idx="14" formatCode="0">
                  <c:v>238.64504352025685</c:v>
                </c:pt>
                <c:pt idx="20" formatCode="0">
                  <c:v>221.21258934381319</c:v>
                </c:pt>
                <c:pt idx="27" formatCode="0">
                  <c:v>174.73111840295519</c:v>
                </c:pt>
                <c:pt idx="28" formatCode="0">
                  <c:v>235.03256516868731</c:v>
                </c:pt>
              </c:numCache>
            </c:numRef>
          </c:yVal>
          <c:smooth val="0"/>
        </c:ser>
        <c:ser>
          <c:idx val="2"/>
          <c:order val="2"/>
          <c:tx>
            <c:strRef>
              <c:f>Sheet1!$D$1</c:f>
              <c:strCache>
                <c:ptCount val="1"/>
                <c:pt idx="0">
                  <c:v>East Asia</c:v>
                </c:pt>
              </c:strCache>
            </c:strRef>
          </c:tx>
          <c:spPr>
            <a:ln w="28575">
              <a:noFill/>
            </a:ln>
          </c:spPr>
          <c:marker>
            <c:symbol val="circle"/>
            <c:size val="10"/>
            <c:spPr>
              <a:solidFill>
                <a:srgbClr val="00B05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Sheet1!$D$2:$D$34</c:f>
              <c:numCache>
                <c:formatCode>General</c:formatCode>
                <c:ptCount val="33"/>
                <c:pt idx="2" formatCode="0">
                  <c:v>528.79946516697225</c:v>
                </c:pt>
                <c:pt idx="6" formatCode="0">
                  <c:v>520.21976241006928</c:v>
                </c:pt>
                <c:pt idx="7" formatCode="0">
                  <c:v>427.0423319081529</c:v>
                </c:pt>
                <c:pt idx="9" formatCode="0">
                  <c:v>322</c:v>
                </c:pt>
              </c:numCache>
            </c:numRef>
          </c:yVal>
          <c:smooth val="0"/>
        </c:ser>
        <c:ser>
          <c:idx val="3"/>
          <c:order val="3"/>
          <c:tx>
            <c:strRef>
              <c:f>Sheet1!$E$1</c:f>
              <c:strCache>
                <c:ptCount val="1"/>
                <c:pt idx="0">
                  <c:v>Europe, Australia, United States</c:v>
                </c:pt>
              </c:strCache>
            </c:strRef>
          </c:tx>
          <c:spPr>
            <a:ln w="28575">
              <a:noFill/>
            </a:ln>
          </c:spPr>
          <c:marker>
            <c:symbol val="circle"/>
            <c:size val="10"/>
            <c:spPr>
              <a:solidFill>
                <a:srgbClr val="FFC00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Sheet1!$E$2:$E$34</c:f>
              <c:numCache>
                <c:formatCode>0</c:formatCode>
                <c:ptCount val="33"/>
                <c:pt idx="0">
                  <c:v>394.83339984506102</c:v>
                </c:pt>
                <c:pt idx="1">
                  <c:v>505.15722943598973</c:v>
                </c:pt>
                <c:pt idx="3">
                  <c:v>393.90942926707851</c:v>
                </c:pt>
                <c:pt idx="4">
                  <c:v>327</c:v>
                </c:pt>
                <c:pt idx="5">
                  <c:v>398</c:v>
                </c:pt>
                <c:pt idx="8">
                  <c:v>542.4894977323288</c:v>
                </c:pt>
                <c:pt idx="10">
                  <c:v>361</c:v>
                </c:pt>
                <c:pt idx="11">
                  <c:v>358.62225038788256</c:v>
                </c:pt>
                <c:pt idx="13">
                  <c:v>355.25926668225929</c:v>
                </c:pt>
                <c:pt idx="15">
                  <c:v>387</c:v>
                </c:pt>
              </c:numCache>
            </c:numRef>
          </c:yVal>
          <c:smooth val="0"/>
        </c:ser>
        <c:ser>
          <c:idx val="4"/>
          <c:order val="4"/>
          <c:tx>
            <c:strRef>
              <c:f>Sheet1!$F$1</c:f>
              <c:strCache>
                <c:ptCount val="1"/>
                <c:pt idx="0">
                  <c:v>Latin America, Caribbean</c:v>
                </c:pt>
              </c:strCache>
            </c:strRef>
          </c:tx>
          <c:spPr>
            <a:ln w="28575">
              <a:noFill/>
            </a:ln>
          </c:spPr>
          <c:marker>
            <c:symbol val="circle"/>
            <c:size val="10"/>
            <c:spPr>
              <a:solidFill>
                <a:srgbClr val="7030A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Sheet1!$F$2:$F$34</c:f>
              <c:numCache>
                <c:formatCode>General</c:formatCode>
                <c:ptCount val="33"/>
                <c:pt idx="16" formatCode="0">
                  <c:v>397.16505683056874</c:v>
                </c:pt>
                <c:pt idx="17" formatCode="0">
                  <c:v>324</c:v>
                </c:pt>
                <c:pt idx="18" formatCode="0">
                  <c:v>292</c:v>
                </c:pt>
                <c:pt idx="19" formatCode="0">
                  <c:v>300.38821870445088</c:v>
                </c:pt>
                <c:pt idx="21" formatCode="0">
                  <c:v>332.58417237023531</c:v>
                </c:pt>
                <c:pt idx="22" formatCode="0">
                  <c:v>387.61991439566356</c:v>
                </c:pt>
                <c:pt idx="23" formatCode="0">
                  <c:v>349.35587787700962</c:v>
                </c:pt>
                <c:pt idx="25" formatCode="0">
                  <c:v>333.52426858009636</c:v>
                </c:pt>
                <c:pt idx="26" formatCode="0">
                  <c:v>326.60592569922596</c:v>
                </c:pt>
              </c:numCache>
            </c:numRef>
          </c:yVal>
          <c:smooth val="0"/>
        </c:ser>
        <c:ser>
          <c:idx val="5"/>
          <c:order val="5"/>
          <c:tx>
            <c:strRef>
              <c:f>Sheet1!$G$1</c:f>
              <c:strCache>
                <c:ptCount val="1"/>
                <c:pt idx="0">
                  <c:v>Column2</c:v>
                </c:pt>
              </c:strCache>
            </c:strRef>
          </c:tx>
          <c:spPr>
            <a:ln w="28575">
              <a:solidFill>
                <a:schemeClr val="tx1"/>
              </a:solidFill>
            </a:ln>
          </c:spPr>
          <c:marker>
            <c:symbol val="none"/>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Sheet1!$G$2:$G$34</c:f>
              <c:numCache>
                <c:formatCode>0</c:formatCode>
                <c:ptCount val="33"/>
                <c:pt idx="0">
                  <c:v>496.77250180025464</c:v>
                </c:pt>
                <c:pt idx="1">
                  <c:v>481.13914292633035</c:v>
                </c:pt>
                <c:pt idx="2">
                  <c:v>476.47343936747882</c:v>
                </c:pt>
                <c:pt idx="3">
                  <c:v>469.37295351915765</c:v>
                </c:pt>
                <c:pt idx="4">
                  <c:v>458.48345656328456</c:v>
                </c:pt>
                <c:pt idx="5">
                  <c:v>450.1730551408881</c:v>
                </c:pt>
                <c:pt idx="6">
                  <c:v>428.08748091711271</c:v>
                </c:pt>
                <c:pt idx="7">
                  <c:v>425.67305483918244</c:v>
                </c:pt>
                <c:pt idx="8">
                  <c:v>375.13885718937809</c:v>
                </c:pt>
                <c:pt idx="9">
                  <c:v>366.84958249377519</c:v>
                </c:pt>
                <c:pt idx="10">
                  <c:v>364.27749205423083</c:v>
                </c:pt>
                <c:pt idx="11">
                  <c:v>360.24384450039889</c:v>
                </c:pt>
                <c:pt idx="12">
                  <c:v>359.58112555915301</c:v>
                </c:pt>
                <c:pt idx="13">
                  <c:v>359.25077385033848</c:v>
                </c:pt>
                <c:pt idx="14">
                  <c:v>349.6421839952709</c:v>
                </c:pt>
                <c:pt idx="15">
                  <c:v>323.40542834363572</c:v>
                </c:pt>
                <c:pt idx="16">
                  <c:v>311.96268360271375</c:v>
                </c:pt>
                <c:pt idx="17">
                  <c:v>308.97343492591148</c:v>
                </c:pt>
                <c:pt idx="18">
                  <c:v>298.82531106455457</c:v>
                </c:pt>
                <c:pt idx="19">
                  <c:v>297.6217733263133</c:v>
                </c:pt>
                <c:pt idx="20">
                  <c:v>295.5679268864547</c:v>
                </c:pt>
                <c:pt idx="21">
                  <c:v>290.20636804161683</c:v>
                </c:pt>
                <c:pt idx="22">
                  <c:v>280.76958815454691</c:v>
                </c:pt>
                <c:pt idx="23">
                  <c:v>269.50943929826718</c:v>
                </c:pt>
                <c:pt idx="24">
                  <c:v>265</c:v>
                </c:pt>
                <c:pt idx="25">
                  <c:v>264</c:v>
                </c:pt>
                <c:pt idx="26">
                  <c:v>260.65404065209481</c:v>
                </c:pt>
                <c:pt idx="27">
                  <c:v>235.70708234163754</c:v>
                </c:pt>
                <c:pt idx="28">
                  <c:v>202.8444429040195</c:v>
                </c:pt>
                <c:pt idx="29">
                  <c:v>153</c:v>
                </c:pt>
                <c:pt idx="30">
                  <c:v>149.64365294227201</c:v>
                </c:pt>
                <c:pt idx="31">
                  <c:v>145.58839554949219</c:v>
                </c:pt>
                <c:pt idx="32">
                  <c:v>140.98834429185519</c:v>
                </c:pt>
              </c:numCache>
            </c:numRef>
          </c:yVal>
          <c:smooth val="0"/>
        </c:ser>
        <c:dLbls>
          <c:showLegendKey val="0"/>
          <c:showVal val="0"/>
          <c:showCatName val="0"/>
          <c:showSerName val="0"/>
          <c:showPercent val="0"/>
          <c:showBubbleSize val="0"/>
        </c:dLbls>
        <c:axId val="192709376"/>
        <c:axId val="192711296"/>
      </c:scatterChart>
      <c:valAx>
        <c:axId val="192709376"/>
        <c:scaling>
          <c:orientation val="minMax"/>
        </c:scaling>
        <c:delete val="0"/>
        <c:axPos val="b"/>
        <c:title>
          <c:tx>
            <c:rich>
              <a:bodyPr/>
              <a:lstStyle/>
              <a:p>
                <a:pPr>
                  <a:defRPr b="0"/>
                </a:pPr>
                <a:r>
                  <a:rPr lang="en-US" b="0" dirty="0" smtClean="0"/>
                  <a:t>Total</a:t>
                </a:r>
                <a:r>
                  <a:rPr lang="en-US" b="0" baseline="0" dirty="0" smtClean="0"/>
                  <a:t> fertility rate (children per woman)</a:t>
                </a:r>
                <a:endParaRPr lang="en-US" b="0" dirty="0"/>
              </a:p>
            </c:rich>
          </c:tx>
          <c:layout>
            <c:manualLayout>
              <c:xMode val="edge"/>
              <c:yMode val="edge"/>
              <c:x val="0.32041505563883632"/>
              <c:y val="0.89989681593720372"/>
            </c:manualLayout>
          </c:layout>
          <c:overlay val="0"/>
        </c:title>
        <c:numFmt formatCode="0.0" sourceLinked="0"/>
        <c:majorTickMark val="out"/>
        <c:minorTickMark val="none"/>
        <c:tickLblPos val="nextTo"/>
        <c:crossAx val="192711296"/>
        <c:crosses val="autoZero"/>
        <c:crossBetween val="midCat"/>
        <c:majorUnit val="1"/>
      </c:valAx>
      <c:valAx>
        <c:axId val="192711296"/>
        <c:scaling>
          <c:orientation val="minMax"/>
        </c:scaling>
        <c:delete val="0"/>
        <c:axPos val="l"/>
        <c:title>
          <c:tx>
            <c:rich>
              <a:bodyPr rot="-5400000" vert="horz"/>
              <a:lstStyle/>
              <a:p>
                <a:pPr>
                  <a:defRPr b="0"/>
                </a:pPr>
                <a:r>
                  <a:rPr lang="en-US" b="0" dirty="0" smtClean="0"/>
                  <a:t>Human capital spending (% average annual income age 30–49)</a:t>
                </a:r>
                <a:endParaRPr lang="en-US" b="0" dirty="0"/>
              </a:p>
            </c:rich>
          </c:tx>
          <c:layout>
            <c:manualLayout>
              <c:xMode val="edge"/>
              <c:yMode val="edge"/>
              <c:x val="7.3403683732079098E-3"/>
              <c:y val="0.12518068243499947"/>
            </c:manualLayout>
          </c:layout>
          <c:overlay val="0"/>
        </c:title>
        <c:numFmt formatCode="General" sourceLinked="1"/>
        <c:majorTickMark val="out"/>
        <c:minorTickMark val="none"/>
        <c:tickLblPos val="nextTo"/>
        <c:crossAx val="192709376"/>
        <c:crosses val="autoZero"/>
        <c:crossBetween val="midCat"/>
      </c:valAx>
    </c:plotArea>
    <c:legend>
      <c:legendPos val="t"/>
      <c:legendEntry>
        <c:idx val="5"/>
        <c:delete val="1"/>
      </c:legendEntry>
      <c:layout>
        <c:manualLayout>
          <c:xMode val="edge"/>
          <c:yMode val="edge"/>
          <c:x val="0.13484815373892417"/>
          <c:y val="1.6641037810219157E-3"/>
          <c:w val="0.85305134161509821"/>
          <c:h val="0.18225206037150277"/>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6864962190745"/>
          <c:y val="0.14143969009363308"/>
          <c:w val="0.76545638827057683"/>
          <c:h val="0.67992156929977021"/>
        </c:manualLayout>
      </c:layout>
      <c:scatterChart>
        <c:scatterStyle val="lineMarker"/>
        <c:varyColors val="0"/>
        <c:ser>
          <c:idx val="0"/>
          <c:order val="0"/>
          <c:tx>
            <c:strRef>
              <c:f>Sheet1!$B$1</c:f>
              <c:strCache>
                <c:ptCount val="1"/>
                <c:pt idx="0">
                  <c:v>Africa</c:v>
                </c:pt>
              </c:strCache>
            </c:strRef>
          </c:tx>
          <c:spPr>
            <a:ln w="28575">
              <a:noFill/>
            </a:ln>
          </c:spPr>
          <c:marker>
            <c:symbol val="circle"/>
            <c:size val="10"/>
            <c:spPr>
              <a:solidFill>
                <a:schemeClr val="tx1"/>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Sheet1!$B$2:$B$34</c:f>
              <c:numCache>
                <c:formatCode>General</c:formatCode>
                <c:ptCount val="33"/>
                <c:pt idx="24" formatCode="0">
                  <c:v>286.3</c:v>
                </c:pt>
                <c:pt idx="29" formatCode="0">
                  <c:v>157.1</c:v>
                </c:pt>
                <c:pt idx="30" formatCode="0">
                  <c:v>110.96624366262064</c:v>
                </c:pt>
                <c:pt idx="31" formatCode="0">
                  <c:v>77.861906290425438</c:v>
                </c:pt>
                <c:pt idx="32" formatCode="0">
                  <c:v>211.54652655580927</c:v>
                </c:pt>
              </c:numCache>
            </c:numRef>
          </c:yVal>
          <c:smooth val="0"/>
        </c:ser>
        <c:ser>
          <c:idx val="1"/>
          <c:order val="1"/>
          <c:tx>
            <c:strRef>
              <c:f>Sheet1!$C$1</c:f>
              <c:strCache>
                <c:ptCount val="1"/>
                <c:pt idx="0">
                  <c:v>South, Southeast Asia</c:v>
                </c:pt>
              </c:strCache>
            </c:strRef>
          </c:tx>
          <c:spPr>
            <a:ln w="28575">
              <a:noFill/>
            </a:ln>
          </c:spPr>
          <c:marker>
            <c:symbol val="circle"/>
            <c:size val="10"/>
            <c:spPr>
              <a:solidFill>
                <a:srgbClr val="FF000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Sheet1!$C$2:$C$34</c:f>
              <c:numCache>
                <c:formatCode>General</c:formatCode>
                <c:ptCount val="33"/>
                <c:pt idx="12" formatCode="0">
                  <c:v>330.60718163142661</c:v>
                </c:pt>
                <c:pt idx="14" formatCode="0">
                  <c:v>238.64504352025685</c:v>
                </c:pt>
                <c:pt idx="20" formatCode="0">
                  <c:v>221.21258934381319</c:v>
                </c:pt>
                <c:pt idx="27" formatCode="0">
                  <c:v>174.73111840295519</c:v>
                </c:pt>
                <c:pt idx="28" formatCode="0">
                  <c:v>235.03256516868731</c:v>
                </c:pt>
              </c:numCache>
            </c:numRef>
          </c:yVal>
          <c:smooth val="0"/>
        </c:ser>
        <c:ser>
          <c:idx val="2"/>
          <c:order val="2"/>
          <c:tx>
            <c:strRef>
              <c:f>Sheet1!$D$1</c:f>
              <c:strCache>
                <c:ptCount val="1"/>
                <c:pt idx="0">
                  <c:v>East Asia</c:v>
                </c:pt>
              </c:strCache>
            </c:strRef>
          </c:tx>
          <c:spPr>
            <a:ln w="28575">
              <a:noFill/>
            </a:ln>
          </c:spPr>
          <c:marker>
            <c:symbol val="circle"/>
            <c:size val="10"/>
            <c:spPr>
              <a:solidFill>
                <a:srgbClr val="00B05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Sheet1!$D$2:$D$34</c:f>
              <c:numCache>
                <c:formatCode>General</c:formatCode>
                <c:ptCount val="33"/>
                <c:pt idx="2" formatCode="0">
                  <c:v>528.79946516697225</c:v>
                </c:pt>
                <c:pt idx="6" formatCode="0">
                  <c:v>520.21976241006928</c:v>
                </c:pt>
                <c:pt idx="7" formatCode="0">
                  <c:v>427.0423319081529</c:v>
                </c:pt>
                <c:pt idx="9" formatCode="0">
                  <c:v>322</c:v>
                </c:pt>
              </c:numCache>
            </c:numRef>
          </c:yVal>
          <c:smooth val="0"/>
        </c:ser>
        <c:ser>
          <c:idx val="3"/>
          <c:order val="3"/>
          <c:tx>
            <c:strRef>
              <c:f>Sheet1!$E$1</c:f>
              <c:strCache>
                <c:ptCount val="1"/>
                <c:pt idx="0">
                  <c:v>Europe, Australia, United States</c:v>
                </c:pt>
              </c:strCache>
            </c:strRef>
          </c:tx>
          <c:spPr>
            <a:ln w="28575">
              <a:noFill/>
            </a:ln>
          </c:spPr>
          <c:marker>
            <c:symbol val="circle"/>
            <c:size val="10"/>
            <c:spPr>
              <a:solidFill>
                <a:srgbClr val="FFC00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Sheet1!$E$2:$E$34</c:f>
              <c:numCache>
                <c:formatCode>0</c:formatCode>
                <c:ptCount val="33"/>
                <c:pt idx="0">
                  <c:v>394.83339984506102</c:v>
                </c:pt>
                <c:pt idx="1">
                  <c:v>505.15722943598973</c:v>
                </c:pt>
                <c:pt idx="3">
                  <c:v>393.90942926707851</c:v>
                </c:pt>
                <c:pt idx="4">
                  <c:v>327</c:v>
                </c:pt>
                <c:pt idx="5">
                  <c:v>398</c:v>
                </c:pt>
                <c:pt idx="8">
                  <c:v>542.4894977323288</c:v>
                </c:pt>
                <c:pt idx="10">
                  <c:v>361</c:v>
                </c:pt>
                <c:pt idx="11">
                  <c:v>358.62225038788256</c:v>
                </c:pt>
                <c:pt idx="13">
                  <c:v>355.25926668225929</c:v>
                </c:pt>
                <c:pt idx="15">
                  <c:v>387</c:v>
                </c:pt>
              </c:numCache>
            </c:numRef>
          </c:yVal>
          <c:smooth val="0"/>
        </c:ser>
        <c:ser>
          <c:idx val="4"/>
          <c:order val="4"/>
          <c:tx>
            <c:strRef>
              <c:f>Sheet1!$F$1</c:f>
              <c:strCache>
                <c:ptCount val="1"/>
                <c:pt idx="0">
                  <c:v>Latin America, Caribbean</c:v>
                </c:pt>
              </c:strCache>
            </c:strRef>
          </c:tx>
          <c:spPr>
            <a:ln w="28575">
              <a:noFill/>
            </a:ln>
          </c:spPr>
          <c:marker>
            <c:symbol val="circle"/>
            <c:size val="10"/>
            <c:spPr>
              <a:solidFill>
                <a:srgbClr val="7030A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Sheet1!$F$2:$F$34</c:f>
              <c:numCache>
                <c:formatCode>General</c:formatCode>
                <c:ptCount val="33"/>
                <c:pt idx="16" formatCode="0">
                  <c:v>397.16505683056874</c:v>
                </c:pt>
                <c:pt idx="17" formatCode="0">
                  <c:v>324</c:v>
                </c:pt>
                <c:pt idx="18" formatCode="0">
                  <c:v>292</c:v>
                </c:pt>
                <c:pt idx="19" formatCode="0">
                  <c:v>300.38821870445088</c:v>
                </c:pt>
                <c:pt idx="21" formatCode="0">
                  <c:v>332.58417237023531</c:v>
                </c:pt>
                <c:pt idx="22" formatCode="0">
                  <c:v>387.61991439566356</c:v>
                </c:pt>
                <c:pt idx="23" formatCode="0">
                  <c:v>349.35587787700962</c:v>
                </c:pt>
                <c:pt idx="25" formatCode="0">
                  <c:v>333.52426858009636</c:v>
                </c:pt>
                <c:pt idx="26" formatCode="0">
                  <c:v>326.60592569922596</c:v>
                </c:pt>
              </c:numCache>
            </c:numRef>
          </c:yVal>
          <c:smooth val="0"/>
        </c:ser>
        <c:ser>
          <c:idx val="5"/>
          <c:order val="5"/>
          <c:tx>
            <c:strRef>
              <c:f>Sheet1!$G$1</c:f>
              <c:strCache>
                <c:ptCount val="1"/>
                <c:pt idx="0">
                  <c:v>Column2</c:v>
                </c:pt>
              </c:strCache>
            </c:strRef>
          </c:tx>
          <c:spPr>
            <a:ln w="28575">
              <a:solidFill>
                <a:schemeClr val="tx1"/>
              </a:solidFill>
            </a:ln>
          </c:spPr>
          <c:marker>
            <c:symbol val="none"/>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Sheet1!$G$2:$G$34</c:f>
              <c:numCache>
                <c:formatCode>0</c:formatCode>
                <c:ptCount val="33"/>
                <c:pt idx="0">
                  <c:v>496.77250180025464</c:v>
                </c:pt>
                <c:pt idx="1">
                  <c:v>481.13914292633035</c:v>
                </c:pt>
                <c:pt idx="2">
                  <c:v>476.47343936747882</c:v>
                </c:pt>
                <c:pt idx="3">
                  <c:v>469.37295351915765</c:v>
                </c:pt>
                <c:pt idx="4">
                  <c:v>458.48345656328456</c:v>
                </c:pt>
                <c:pt idx="5">
                  <c:v>450.1730551408881</c:v>
                </c:pt>
                <c:pt idx="6">
                  <c:v>428.08748091711271</c:v>
                </c:pt>
                <c:pt idx="7">
                  <c:v>425.67305483918244</c:v>
                </c:pt>
                <c:pt idx="8">
                  <c:v>375.13885718937809</c:v>
                </c:pt>
                <c:pt idx="9">
                  <c:v>366.84958249377519</c:v>
                </c:pt>
                <c:pt idx="10">
                  <c:v>364.27749205423083</c:v>
                </c:pt>
                <c:pt idx="11">
                  <c:v>360.24384450039889</c:v>
                </c:pt>
                <c:pt idx="12">
                  <c:v>359.58112555915301</c:v>
                </c:pt>
                <c:pt idx="13">
                  <c:v>359.25077385033848</c:v>
                </c:pt>
                <c:pt idx="14">
                  <c:v>349.6421839952709</c:v>
                </c:pt>
                <c:pt idx="15">
                  <c:v>323.40542834363572</c:v>
                </c:pt>
                <c:pt idx="16">
                  <c:v>311.96268360271375</c:v>
                </c:pt>
                <c:pt idx="17">
                  <c:v>308.97343492591148</c:v>
                </c:pt>
                <c:pt idx="18">
                  <c:v>298.82531106455457</c:v>
                </c:pt>
                <c:pt idx="19">
                  <c:v>297.6217733263133</c:v>
                </c:pt>
                <c:pt idx="20">
                  <c:v>295.5679268864547</c:v>
                </c:pt>
                <c:pt idx="21">
                  <c:v>290.20636804161683</c:v>
                </c:pt>
                <c:pt idx="22">
                  <c:v>280.76958815454691</c:v>
                </c:pt>
                <c:pt idx="23">
                  <c:v>269.50943929826718</c:v>
                </c:pt>
                <c:pt idx="24">
                  <c:v>265</c:v>
                </c:pt>
                <c:pt idx="25">
                  <c:v>264</c:v>
                </c:pt>
                <c:pt idx="26">
                  <c:v>260.65404065209481</c:v>
                </c:pt>
                <c:pt idx="27">
                  <c:v>235.70708234163754</c:v>
                </c:pt>
                <c:pt idx="28">
                  <c:v>202.8444429040195</c:v>
                </c:pt>
                <c:pt idx="29">
                  <c:v>153</c:v>
                </c:pt>
                <c:pt idx="30">
                  <c:v>149.64365294227201</c:v>
                </c:pt>
                <c:pt idx="31">
                  <c:v>145.58839554949219</c:v>
                </c:pt>
                <c:pt idx="32">
                  <c:v>140.98834429185519</c:v>
                </c:pt>
              </c:numCache>
            </c:numRef>
          </c:yVal>
          <c:smooth val="0"/>
        </c:ser>
        <c:dLbls>
          <c:showLegendKey val="0"/>
          <c:showVal val="0"/>
          <c:showCatName val="0"/>
          <c:showSerName val="0"/>
          <c:showPercent val="0"/>
          <c:showBubbleSize val="0"/>
        </c:dLbls>
        <c:axId val="192790528"/>
        <c:axId val="192792448"/>
      </c:scatterChart>
      <c:valAx>
        <c:axId val="192790528"/>
        <c:scaling>
          <c:orientation val="minMax"/>
        </c:scaling>
        <c:delete val="0"/>
        <c:axPos val="b"/>
        <c:title>
          <c:tx>
            <c:rich>
              <a:bodyPr/>
              <a:lstStyle/>
              <a:p>
                <a:pPr>
                  <a:defRPr b="0"/>
                </a:pPr>
                <a:r>
                  <a:rPr lang="en-US" b="0" dirty="0" smtClean="0"/>
                  <a:t>Total</a:t>
                </a:r>
                <a:r>
                  <a:rPr lang="en-US" b="0" baseline="0" dirty="0" smtClean="0"/>
                  <a:t> fertility rate (children per woman)</a:t>
                </a:r>
                <a:endParaRPr lang="en-US" b="0" dirty="0"/>
              </a:p>
            </c:rich>
          </c:tx>
          <c:layout>
            <c:manualLayout>
              <c:xMode val="edge"/>
              <c:yMode val="edge"/>
              <c:x val="0.32498827852987333"/>
              <c:y val="0.90699678323810262"/>
            </c:manualLayout>
          </c:layout>
          <c:overlay val="0"/>
        </c:title>
        <c:numFmt formatCode="0.0" sourceLinked="0"/>
        <c:majorTickMark val="out"/>
        <c:minorTickMark val="none"/>
        <c:tickLblPos val="nextTo"/>
        <c:crossAx val="192792448"/>
        <c:crosses val="autoZero"/>
        <c:crossBetween val="midCat"/>
        <c:majorUnit val="1"/>
      </c:valAx>
      <c:valAx>
        <c:axId val="192792448"/>
        <c:scaling>
          <c:orientation val="minMax"/>
        </c:scaling>
        <c:delete val="0"/>
        <c:axPos val="l"/>
        <c:title>
          <c:tx>
            <c:rich>
              <a:bodyPr rot="-5400000" vert="horz"/>
              <a:lstStyle/>
              <a:p>
                <a:pPr>
                  <a:defRPr b="0"/>
                </a:pPr>
                <a:r>
                  <a:rPr lang="en-US" b="0" dirty="0" smtClean="0"/>
                  <a:t>Human capital spending (% average annual income age 30–49)</a:t>
                </a:r>
                <a:endParaRPr lang="en-US" b="0" dirty="0"/>
              </a:p>
            </c:rich>
          </c:tx>
          <c:layout>
            <c:manualLayout>
              <c:xMode val="edge"/>
              <c:yMode val="edge"/>
              <c:x val="7.3403683732079098E-3"/>
              <c:y val="0.12518068243499947"/>
            </c:manualLayout>
          </c:layout>
          <c:overlay val="0"/>
        </c:title>
        <c:numFmt formatCode="General" sourceLinked="1"/>
        <c:majorTickMark val="out"/>
        <c:minorTickMark val="none"/>
        <c:tickLblPos val="nextTo"/>
        <c:crossAx val="192790528"/>
        <c:crosses val="autoZero"/>
        <c:crossBetween val="midCat"/>
      </c:valAx>
    </c:plotArea>
    <c:legend>
      <c:legendPos val="t"/>
      <c:legendEntry>
        <c:idx val="5"/>
        <c:delete val="1"/>
      </c:legendEntry>
      <c:layout>
        <c:manualLayout>
          <c:xMode val="edge"/>
          <c:yMode val="edge"/>
          <c:x val="0.18365046807274987"/>
          <c:y val="1.6640993942529125E-3"/>
          <c:w val="0.81047723722868381"/>
          <c:h val="0.18225206037150277"/>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userShapes r:id="rId2"/>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255902580942875"/>
          <c:y val="0.20187167545322557"/>
          <c:w val="0.72767083060140625"/>
          <c:h val="0.6254889909585567"/>
        </c:manualLayout>
      </c:layout>
      <c:scatterChart>
        <c:scatterStyle val="lineMarker"/>
        <c:varyColors val="0"/>
        <c:ser>
          <c:idx val="0"/>
          <c:order val="0"/>
          <c:tx>
            <c:strRef>
              <c:f>Sheet1!$B$1</c:f>
              <c:strCache>
                <c:ptCount val="1"/>
                <c:pt idx="0">
                  <c:v>Africa</c:v>
                </c:pt>
              </c:strCache>
            </c:strRef>
          </c:tx>
          <c:spPr>
            <a:ln w="28575">
              <a:noFill/>
            </a:ln>
          </c:spPr>
          <c:marker>
            <c:symbol val="circle"/>
            <c:size val="10"/>
            <c:spPr>
              <a:solidFill>
                <a:schemeClr val="tx1"/>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Sheet1!$B$2:$B$34</c:f>
              <c:numCache>
                <c:formatCode>General</c:formatCode>
                <c:ptCount val="33"/>
                <c:pt idx="24" formatCode="0">
                  <c:v>286.3</c:v>
                </c:pt>
                <c:pt idx="29" formatCode="0">
                  <c:v>157.1</c:v>
                </c:pt>
                <c:pt idx="30" formatCode="0">
                  <c:v>110.96624366262064</c:v>
                </c:pt>
                <c:pt idx="31" formatCode="0">
                  <c:v>77.861906290425438</c:v>
                </c:pt>
                <c:pt idx="32" formatCode="0">
                  <c:v>211.54652655580927</c:v>
                </c:pt>
              </c:numCache>
            </c:numRef>
          </c:yVal>
          <c:smooth val="0"/>
        </c:ser>
        <c:ser>
          <c:idx val="1"/>
          <c:order val="1"/>
          <c:tx>
            <c:strRef>
              <c:f>Sheet1!$C$1</c:f>
              <c:strCache>
                <c:ptCount val="1"/>
                <c:pt idx="0">
                  <c:v>South, Southeast Asia</c:v>
                </c:pt>
              </c:strCache>
            </c:strRef>
          </c:tx>
          <c:spPr>
            <a:ln w="28575">
              <a:noFill/>
            </a:ln>
          </c:spPr>
          <c:marker>
            <c:symbol val="circle"/>
            <c:size val="10"/>
            <c:spPr>
              <a:solidFill>
                <a:srgbClr val="FF330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Sheet1!$C$2:$C$34</c:f>
              <c:numCache>
                <c:formatCode>General</c:formatCode>
                <c:ptCount val="33"/>
                <c:pt idx="12" formatCode="0">
                  <c:v>330.60718163142661</c:v>
                </c:pt>
                <c:pt idx="14" formatCode="0">
                  <c:v>238.64504352025685</c:v>
                </c:pt>
                <c:pt idx="20" formatCode="0">
                  <c:v>221.21258934381319</c:v>
                </c:pt>
                <c:pt idx="27" formatCode="0">
                  <c:v>174.73111840295519</c:v>
                </c:pt>
                <c:pt idx="28" formatCode="0">
                  <c:v>235.03256516868731</c:v>
                </c:pt>
              </c:numCache>
            </c:numRef>
          </c:yVal>
          <c:smooth val="0"/>
        </c:ser>
        <c:ser>
          <c:idx val="2"/>
          <c:order val="2"/>
          <c:tx>
            <c:strRef>
              <c:f>Sheet1!$D$1</c:f>
              <c:strCache>
                <c:ptCount val="1"/>
                <c:pt idx="0">
                  <c:v>East Asia</c:v>
                </c:pt>
              </c:strCache>
            </c:strRef>
          </c:tx>
          <c:spPr>
            <a:ln w="28575">
              <a:noFill/>
            </a:ln>
          </c:spPr>
          <c:marker>
            <c:symbol val="circle"/>
            <c:size val="10"/>
            <c:spPr>
              <a:solidFill>
                <a:srgbClr val="00B05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Sheet1!$D$2:$D$34</c:f>
              <c:numCache>
                <c:formatCode>General</c:formatCode>
                <c:ptCount val="33"/>
                <c:pt idx="2" formatCode="0">
                  <c:v>528.79946516697225</c:v>
                </c:pt>
                <c:pt idx="6" formatCode="0">
                  <c:v>520.21976241006928</c:v>
                </c:pt>
                <c:pt idx="7" formatCode="0">
                  <c:v>427.0423319081529</c:v>
                </c:pt>
                <c:pt idx="9" formatCode="0">
                  <c:v>322</c:v>
                </c:pt>
              </c:numCache>
            </c:numRef>
          </c:yVal>
          <c:smooth val="0"/>
        </c:ser>
        <c:ser>
          <c:idx val="3"/>
          <c:order val="3"/>
          <c:tx>
            <c:strRef>
              <c:f>Sheet1!$E$1</c:f>
              <c:strCache>
                <c:ptCount val="1"/>
                <c:pt idx="0">
                  <c:v>Europe, Australia, United States</c:v>
                </c:pt>
              </c:strCache>
            </c:strRef>
          </c:tx>
          <c:spPr>
            <a:ln w="28575">
              <a:noFill/>
            </a:ln>
          </c:spPr>
          <c:marker>
            <c:symbol val="circle"/>
            <c:size val="10"/>
            <c:spPr>
              <a:solidFill>
                <a:srgbClr val="FFC00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Sheet1!$E$2:$E$34</c:f>
              <c:numCache>
                <c:formatCode>0</c:formatCode>
                <c:ptCount val="33"/>
                <c:pt idx="0">
                  <c:v>394.83339984506102</c:v>
                </c:pt>
                <c:pt idx="1">
                  <c:v>505.15722943598973</c:v>
                </c:pt>
                <c:pt idx="3">
                  <c:v>393.90942926707851</c:v>
                </c:pt>
                <c:pt idx="4">
                  <c:v>327</c:v>
                </c:pt>
                <c:pt idx="5">
                  <c:v>398</c:v>
                </c:pt>
                <c:pt idx="8">
                  <c:v>542.4894977323288</c:v>
                </c:pt>
                <c:pt idx="10">
                  <c:v>361</c:v>
                </c:pt>
                <c:pt idx="11">
                  <c:v>358.62225038788256</c:v>
                </c:pt>
                <c:pt idx="13">
                  <c:v>355.25926668225929</c:v>
                </c:pt>
                <c:pt idx="15">
                  <c:v>387</c:v>
                </c:pt>
              </c:numCache>
            </c:numRef>
          </c:yVal>
          <c:smooth val="0"/>
        </c:ser>
        <c:ser>
          <c:idx val="4"/>
          <c:order val="4"/>
          <c:tx>
            <c:strRef>
              <c:f>Sheet1!$F$1</c:f>
              <c:strCache>
                <c:ptCount val="1"/>
                <c:pt idx="0">
                  <c:v>Latin America, Caribbean</c:v>
                </c:pt>
              </c:strCache>
            </c:strRef>
          </c:tx>
          <c:spPr>
            <a:ln w="28575">
              <a:noFill/>
            </a:ln>
          </c:spPr>
          <c:marker>
            <c:symbol val="circle"/>
            <c:size val="10"/>
            <c:spPr>
              <a:solidFill>
                <a:srgbClr val="7030A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Sheet1!$F$2:$F$34</c:f>
              <c:numCache>
                <c:formatCode>General</c:formatCode>
                <c:ptCount val="33"/>
                <c:pt idx="16" formatCode="0">
                  <c:v>397.16505683056874</c:v>
                </c:pt>
                <c:pt idx="17" formatCode="0">
                  <c:v>324</c:v>
                </c:pt>
                <c:pt idx="18" formatCode="0">
                  <c:v>292</c:v>
                </c:pt>
                <c:pt idx="19" formatCode="0">
                  <c:v>300.38821870445088</c:v>
                </c:pt>
                <c:pt idx="21" formatCode="0">
                  <c:v>332.58417237023531</c:v>
                </c:pt>
                <c:pt idx="22" formatCode="0">
                  <c:v>387.61991439566356</c:v>
                </c:pt>
                <c:pt idx="23" formatCode="0">
                  <c:v>349.35587787700962</c:v>
                </c:pt>
                <c:pt idx="25" formatCode="0">
                  <c:v>333.52426858009636</c:v>
                </c:pt>
                <c:pt idx="26" formatCode="0">
                  <c:v>326.60592569922596</c:v>
                </c:pt>
              </c:numCache>
            </c:numRef>
          </c:yVal>
          <c:smooth val="0"/>
        </c:ser>
        <c:ser>
          <c:idx val="5"/>
          <c:order val="5"/>
          <c:tx>
            <c:strRef>
              <c:f>Sheet1!$G$1</c:f>
              <c:strCache>
                <c:ptCount val="1"/>
                <c:pt idx="0">
                  <c:v>Column2</c:v>
                </c:pt>
              </c:strCache>
            </c:strRef>
          </c:tx>
          <c:spPr>
            <a:ln w="28575">
              <a:solidFill>
                <a:schemeClr val="tx1"/>
              </a:solidFill>
            </a:ln>
          </c:spPr>
          <c:marker>
            <c:symbol val="none"/>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Sheet1!$G$2:$G$34</c:f>
              <c:numCache>
                <c:formatCode>0</c:formatCode>
                <c:ptCount val="33"/>
                <c:pt idx="0">
                  <c:v>496.77250180025464</c:v>
                </c:pt>
                <c:pt idx="1">
                  <c:v>481.13914292633035</c:v>
                </c:pt>
                <c:pt idx="2">
                  <c:v>476.47343936747882</c:v>
                </c:pt>
                <c:pt idx="3">
                  <c:v>469.37295351915765</c:v>
                </c:pt>
                <c:pt idx="4">
                  <c:v>458.48345656328456</c:v>
                </c:pt>
                <c:pt idx="5">
                  <c:v>450.1730551408881</c:v>
                </c:pt>
                <c:pt idx="6">
                  <c:v>428.08748091711271</c:v>
                </c:pt>
                <c:pt idx="7">
                  <c:v>425.67305483918244</c:v>
                </c:pt>
                <c:pt idx="8">
                  <c:v>375.13885718937809</c:v>
                </c:pt>
                <c:pt idx="9">
                  <c:v>366.84958249377519</c:v>
                </c:pt>
                <c:pt idx="10">
                  <c:v>364.27749205423083</c:v>
                </c:pt>
                <c:pt idx="11">
                  <c:v>360.24384450039889</c:v>
                </c:pt>
                <c:pt idx="12">
                  <c:v>359.58112555915301</c:v>
                </c:pt>
                <c:pt idx="13">
                  <c:v>359.25077385033848</c:v>
                </c:pt>
                <c:pt idx="14">
                  <c:v>349.6421839952709</c:v>
                </c:pt>
                <c:pt idx="15">
                  <c:v>323.40542834363572</c:v>
                </c:pt>
                <c:pt idx="16">
                  <c:v>311.96268360271375</c:v>
                </c:pt>
                <c:pt idx="17">
                  <c:v>308.97343492591148</c:v>
                </c:pt>
                <c:pt idx="18">
                  <c:v>298.82531106455457</c:v>
                </c:pt>
                <c:pt idx="19">
                  <c:v>297.6217733263133</c:v>
                </c:pt>
                <c:pt idx="20">
                  <c:v>295.5679268864547</c:v>
                </c:pt>
                <c:pt idx="21">
                  <c:v>290.20636804161683</c:v>
                </c:pt>
                <c:pt idx="22">
                  <c:v>280.76958815454691</c:v>
                </c:pt>
                <c:pt idx="23">
                  <c:v>269.50943929826718</c:v>
                </c:pt>
                <c:pt idx="24">
                  <c:v>265</c:v>
                </c:pt>
                <c:pt idx="25">
                  <c:v>264</c:v>
                </c:pt>
                <c:pt idx="26">
                  <c:v>260.65404065209481</c:v>
                </c:pt>
                <c:pt idx="27">
                  <c:v>235.70708234163754</c:v>
                </c:pt>
                <c:pt idx="28">
                  <c:v>202.8444429040195</c:v>
                </c:pt>
                <c:pt idx="29">
                  <c:v>153</c:v>
                </c:pt>
                <c:pt idx="30">
                  <c:v>149.64365294227201</c:v>
                </c:pt>
                <c:pt idx="31">
                  <c:v>145.58839554949219</c:v>
                </c:pt>
                <c:pt idx="32">
                  <c:v>140.98834429185519</c:v>
                </c:pt>
              </c:numCache>
            </c:numRef>
          </c:yVal>
          <c:smooth val="0"/>
        </c:ser>
        <c:dLbls>
          <c:showLegendKey val="0"/>
          <c:showVal val="0"/>
          <c:showCatName val="0"/>
          <c:showSerName val="0"/>
          <c:showPercent val="0"/>
          <c:showBubbleSize val="0"/>
        </c:dLbls>
        <c:axId val="192117376"/>
        <c:axId val="192148224"/>
      </c:scatterChart>
      <c:valAx>
        <c:axId val="192117376"/>
        <c:scaling>
          <c:orientation val="minMax"/>
        </c:scaling>
        <c:delete val="0"/>
        <c:axPos val="b"/>
        <c:title>
          <c:tx>
            <c:rich>
              <a:bodyPr/>
              <a:lstStyle/>
              <a:p>
                <a:pPr>
                  <a:defRPr b="0"/>
                </a:pPr>
                <a:r>
                  <a:rPr lang="en-US" b="0" dirty="0" smtClean="0"/>
                  <a:t>Total</a:t>
                </a:r>
                <a:r>
                  <a:rPr lang="en-US" b="0" baseline="0" dirty="0" smtClean="0"/>
                  <a:t> fertility rate (children per woman)</a:t>
                </a:r>
                <a:endParaRPr lang="en-US" b="0" dirty="0"/>
              </a:p>
            </c:rich>
          </c:tx>
          <c:layout>
            <c:manualLayout>
              <c:xMode val="edge"/>
              <c:yMode val="edge"/>
              <c:x val="0.3218831293134779"/>
              <c:y val="0.91518185789885631"/>
            </c:manualLayout>
          </c:layout>
          <c:overlay val="0"/>
        </c:title>
        <c:numFmt formatCode="0.0" sourceLinked="0"/>
        <c:majorTickMark val="out"/>
        <c:minorTickMark val="none"/>
        <c:tickLblPos val="nextTo"/>
        <c:crossAx val="192148224"/>
        <c:crosses val="autoZero"/>
        <c:crossBetween val="midCat"/>
        <c:majorUnit val="1"/>
      </c:valAx>
      <c:valAx>
        <c:axId val="192148224"/>
        <c:scaling>
          <c:orientation val="minMax"/>
        </c:scaling>
        <c:delete val="0"/>
        <c:axPos val="l"/>
        <c:title>
          <c:tx>
            <c:rich>
              <a:bodyPr rot="-5400000" vert="horz"/>
              <a:lstStyle/>
              <a:p>
                <a:pPr>
                  <a:defRPr b="0"/>
                </a:pPr>
                <a:r>
                  <a:rPr lang="en-US" b="0" dirty="0" smtClean="0"/>
                  <a:t>Human capital spending (% average annual income age 30–49)</a:t>
                </a:r>
                <a:endParaRPr lang="en-US" b="0" dirty="0"/>
              </a:p>
            </c:rich>
          </c:tx>
          <c:layout>
            <c:manualLayout>
              <c:xMode val="edge"/>
              <c:yMode val="edge"/>
              <c:x val="5.1382578612455369E-2"/>
              <c:y val="0.10989564047334686"/>
            </c:manualLayout>
          </c:layout>
          <c:overlay val="0"/>
        </c:title>
        <c:numFmt formatCode="General" sourceLinked="1"/>
        <c:majorTickMark val="out"/>
        <c:minorTickMark val="none"/>
        <c:tickLblPos val="nextTo"/>
        <c:crossAx val="192117376"/>
        <c:crosses val="autoZero"/>
        <c:crossBetween val="midCat"/>
      </c:valAx>
    </c:plotArea>
    <c:legend>
      <c:legendPos val="t"/>
      <c:legendEntry>
        <c:idx val="5"/>
        <c:delete val="1"/>
      </c:legendEntry>
      <c:layout>
        <c:manualLayout>
          <c:xMode val="edge"/>
          <c:yMode val="edge"/>
          <c:x val="0.13925233666466602"/>
          <c:y val="1.6641037810219157E-3"/>
          <c:w val="0.84571100542008182"/>
          <c:h val="0.16696701840985012"/>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914168817133154"/>
          <c:y val="6.827223386583342E-2"/>
          <c:w val="0.73187256004764112"/>
          <c:h val="0.7787793593108554"/>
        </c:manualLayout>
      </c:layout>
      <c:scatterChart>
        <c:scatterStyle val="lineMarker"/>
        <c:varyColors val="0"/>
        <c:ser>
          <c:idx val="0"/>
          <c:order val="0"/>
          <c:tx>
            <c:strRef>
              <c:f>Sheet1!$B$1</c:f>
              <c:strCache>
                <c:ptCount val="1"/>
                <c:pt idx="0">
                  <c:v>Africa</c:v>
                </c:pt>
              </c:strCache>
            </c:strRef>
          </c:tx>
          <c:spPr>
            <a:ln w="28575">
              <a:noFill/>
            </a:ln>
          </c:spPr>
          <c:marker>
            <c:symbol val="circle"/>
            <c:size val="10"/>
            <c:spPr>
              <a:solidFill>
                <a:schemeClr val="tx1"/>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Sheet1!$B$2:$B$34</c:f>
              <c:numCache>
                <c:formatCode>General</c:formatCode>
                <c:ptCount val="33"/>
                <c:pt idx="24" formatCode="0">
                  <c:v>286.3</c:v>
                </c:pt>
                <c:pt idx="29" formatCode="0">
                  <c:v>157.1</c:v>
                </c:pt>
                <c:pt idx="30" formatCode="0">
                  <c:v>110.96624366262064</c:v>
                </c:pt>
                <c:pt idx="31" formatCode="0">
                  <c:v>77.861906290425438</c:v>
                </c:pt>
                <c:pt idx="32" formatCode="0">
                  <c:v>211.54652655580927</c:v>
                </c:pt>
              </c:numCache>
            </c:numRef>
          </c:yVal>
          <c:smooth val="0"/>
        </c:ser>
        <c:ser>
          <c:idx val="1"/>
          <c:order val="1"/>
          <c:tx>
            <c:strRef>
              <c:f>Sheet1!$C$1</c:f>
              <c:strCache>
                <c:ptCount val="1"/>
                <c:pt idx="0">
                  <c:v>South, Southeast Asia</c:v>
                </c:pt>
              </c:strCache>
            </c:strRef>
          </c:tx>
          <c:spPr>
            <a:ln w="28575">
              <a:noFill/>
            </a:ln>
          </c:spPr>
          <c:marker>
            <c:symbol val="circle"/>
            <c:size val="10"/>
            <c:spPr>
              <a:solidFill>
                <a:srgbClr val="FF330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Sheet1!$C$2:$C$34</c:f>
              <c:numCache>
                <c:formatCode>General</c:formatCode>
                <c:ptCount val="33"/>
                <c:pt idx="12" formatCode="0">
                  <c:v>330.60718163142661</c:v>
                </c:pt>
                <c:pt idx="14" formatCode="0">
                  <c:v>238.64504352025685</c:v>
                </c:pt>
                <c:pt idx="20" formatCode="0">
                  <c:v>221.21258934381319</c:v>
                </c:pt>
                <c:pt idx="27" formatCode="0">
                  <c:v>174.73111840295519</c:v>
                </c:pt>
                <c:pt idx="28" formatCode="0">
                  <c:v>235.03256516868731</c:v>
                </c:pt>
              </c:numCache>
            </c:numRef>
          </c:yVal>
          <c:smooth val="0"/>
        </c:ser>
        <c:ser>
          <c:idx val="2"/>
          <c:order val="2"/>
          <c:tx>
            <c:strRef>
              <c:f>Sheet1!$D$1</c:f>
              <c:strCache>
                <c:ptCount val="1"/>
                <c:pt idx="0">
                  <c:v>East Asia</c:v>
                </c:pt>
              </c:strCache>
            </c:strRef>
          </c:tx>
          <c:spPr>
            <a:ln w="28575">
              <a:noFill/>
            </a:ln>
          </c:spPr>
          <c:marker>
            <c:symbol val="circle"/>
            <c:size val="10"/>
            <c:spPr>
              <a:solidFill>
                <a:srgbClr val="00B05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Sheet1!$D$2:$D$34</c:f>
              <c:numCache>
                <c:formatCode>General</c:formatCode>
                <c:ptCount val="33"/>
                <c:pt idx="2" formatCode="0">
                  <c:v>528.79946516697225</c:v>
                </c:pt>
                <c:pt idx="6" formatCode="0">
                  <c:v>520.21976241006928</c:v>
                </c:pt>
                <c:pt idx="7" formatCode="0">
                  <c:v>427.0423319081529</c:v>
                </c:pt>
                <c:pt idx="9" formatCode="0">
                  <c:v>322</c:v>
                </c:pt>
              </c:numCache>
            </c:numRef>
          </c:yVal>
          <c:smooth val="0"/>
        </c:ser>
        <c:ser>
          <c:idx val="3"/>
          <c:order val="3"/>
          <c:tx>
            <c:strRef>
              <c:f>Sheet1!$E$1</c:f>
              <c:strCache>
                <c:ptCount val="1"/>
                <c:pt idx="0">
                  <c:v>Europe, Australia, United States</c:v>
                </c:pt>
              </c:strCache>
            </c:strRef>
          </c:tx>
          <c:spPr>
            <a:ln w="28575">
              <a:noFill/>
            </a:ln>
          </c:spPr>
          <c:marker>
            <c:symbol val="circle"/>
            <c:size val="10"/>
            <c:spPr>
              <a:solidFill>
                <a:srgbClr val="FFC00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Sheet1!$E$2:$E$34</c:f>
              <c:numCache>
                <c:formatCode>0</c:formatCode>
                <c:ptCount val="33"/>
                <c:pt idx="0">
                  <c:v>394.83339984506102</c:v>
                </c:pt>
                <c:pt idx="1">
                  <c:v>505.15722943598973</c:v>
                </c:pt>
                <c:pt idx="3">
                  <c:v>393.90942926707851</c:v>
                </c:pt>
                <c:pt idx="4">
                  <c:v>327</c:v>
                </c:pt>
                <c:pt idx="5">
                  <c:v>398</c:v>
                </c:pt>
                <c:pt idx="8">
                  <c:v>542.4894977323288</c:v>
                </c:pt>
                <c:pt idx="10">
                  <c:v>361</c:v>
                </c:pt>
                <c:pt idx="11">
                  <c:v>358.62225038788256</c:v>
                </c:pt>
                <c:pt idx="13">
                  <c:v>355.25926668225929</c:v>
                </c:pt>
                <c:pt idx="15">
                  <c:v>387</c:v>
                </c:pt>
              </c:numCache>
            </c:numRef>
          </c:yVal>
          <c:smooth val="0"/>
        </c:ser>
        <c:ser>
          <c:idx val="4"/>
          <c:order val="4"/>
          <c:tx>
            <c:strRef>
              <c:f>Sheet1!$F$1</c:f>
              <c:strCache>
                <c:ptCount val="1"/>
                <c:pt idx="0">
                  <c:v>Latin America, Caribbean</c:v>
                </c:pt>
              </c:strCache>
            </c:strRef>
          </c:tx>
          <c:spPr>
            <a:ln w="28575">
              <a:noFill/>
            </a:ln>
          </c:spPr>
          <c:marker>
            <c:symbol val="circle"/>
            <c:size val="10"/>
            <c:spPr>
              <a:solidFill>
                <a:srgbClr val="7030A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Sheet1!$F$2:$F$34</c:f>
              <c:numCache>
                <c:formatCode>General</c:formatCode>
                <c:ptCount val="33"/>
                <c:pt idx="16" formatCode="0">
                  <c:v>397.16505683056874</c:v>
                </c:pt>
                <c:pt idx="17" formatCode="0">
                  <c:v>324</c:v>
                </c:pt>
                <c:pt idx="18" formatCode="0">
                  <c:v>292</c:v>
                </c:pt>
                <c:pt idx="19" formatCode="0">
                  <c:v>300.38821870445088</c:v>
                </c:pt>
                <c:pt idx="21" formatCode="0">
                  <c:v>332.58417237023531</c:v>
                </c:pt>
                <c:pt idx="22" formatCode="0">
                  <c:v>387.61991439566356</c:v>
                </c:pt>
                <c:pt idx="23" formatCode="0">
                  <c:v>349.35587787700962</c:v>
                </c:pt>
                <c:pt idx="25" formatCode="0">
                  <c:v>333.52426858009636</c:v>
                </c:pt>
                <c:pt idx="26" formatCode="0">
                  <c:v>326.60592569922596</c:v>
                </c:pt>
              </c:numCache>
            </c:numRef>
          </c:yVal>
          <c:smooth val="0"/>
        </c:ser>
        <c:ser>
          <c:idx val="5"/>
          <c:order val="5"/>
          <c:tx>
            <c:strRef>
              <c:f>Sheet1!$G$1</c:f>
              <c:strCache>
                <c:ptCount val="1"/>
                <c:pt idx="0">
                  <c:v>Column2</c:v>
                </c:pt>
              </c:strCache>
            </c:strRef>
          </c:tx>
          <c:spPr>
            <a:ln w="28575">
              <a:solidFill>
                <a:schemeClr val="tx1"/>
              </a:solidFill>
            </a:ln>
          </c:spPr>
          <c:marker>
            <c:symbol val="none"/>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Sheet1!$G$2:$G$34</c:f>
              <c:numCache>
                <c:formatCode>0</c:formatCode>
                <c:ptCount val="33"/>
                <c:pt idx="0">
                  <c:v>496.77250180025464</c:v>
                </c:pt>
                <c:pt idx="1">
                  <c:v>481.13914292633035</c:v>
                </c:pt>
                <c:pt idx="2">
                  <c:v>476.47343936747882</c:v>
                </c:pt>
                <c:pt idx="3">
                  <c:v>469.37295351915765</c:v>
                </c:pt>
                <c:pt idx="4">
                  <c:v>458.48345656328456</c:v>
                </c:pt>
                <c:pt idx="5">
                  <c:v>450.1730551408881</c:v>
                </c:pt>
                <c:pt idx="6">
                  <c:v>428.08748091711271</c:v>
                </c:pt>
                <c:pt idx="7">
                  <c:v>425.67305483918244</c:v>
                </c:pt>
                <c:pt idx="8">
                  <c:v>375.13885718937809</c:v>
                </c:pt>
                <c:pt idx="9">
                  <c:v>366.84958249377519</c:v>
                </c:pt>
                <c:pt idx="10">
                  <c:v>364.27749205423083</c:v>
                </c:pt>
                <c:pt idx="11">
                  <c:v>360.24384450039889</c:v>
                </c:pt>
                <c:pt idx="12">
                  <c:v>359.58112555915301</c:v>
                </c:pt>
                <c:pt idx="13">
                  <c:v>359.25077385033848</c:v>
                </c:pt>
                <c:pt idx="14">
                  <c:v>349.6421839952709</c:v>
                </c:pt>
                <c:pt idx="15">
                  <c:v>323.40542834363572</c:v>
                </c:pt>
                <c:pt idx="16">
                  <c:v>311.96268360271375</c:v>
                </c:pt>
                <c:pt idx="17">
                  <c:v>308.97343492591148</c:v>
                </c:pt>
                <c:pt idx="18">
                  <c:v>298.82531106455457</c:v>
                </c:pt>
                <c:pt idx="19">
                  <c:v>297.6217733263133</c:v>
                </c:pt>
                <c:pt idx="20">
                  <c:v>295.5679268864547</c:v>
                </c:pt>
                <c:pt idx="21">
                  <c:v>290.20636804161683</c:v>
                </c:pt>
                <c:pt idx="22">
                  <c:v>280.76958815454691</c:v>
                </c:pt>
                <c:pt idx="23">
                  <c:v>269.50943929826718</c:v>
                </c:pt>
                <c:pt idx="24">
                  <c:v>265</c:v>
                </c:pt>
                <c:pt idx="25">
                  <c:v>264</c:v>
                </c:pt>
                <c:pt idx="26">
                  <c:v>260.65404065209481</c:v>
                </c:pt>
                <c:pt idx="27">
                  <c:v>235.70708234163754</c:v>
                </c:pt>
                <c:pt idx="28">
                  <c:v>202.8444429040195</c:v>
                </c:pt>
                <c:pt idx="29">
                  <c:v>153</c:v>
                </c:pt>
                <c:pt idx="30">
                  <c:v>149.64365294227201</c:v>
                </c:pt>
                <c:pt idx="31">
                  <c:v>145.58839554949219</c:v>
                </c:pt>
                <c:pt idx="32">
                  <c:v>140.98834429185519</c:v>
                </c:pt>
              </c:numCache>
            </c:numRef>
          </c:yVal>
          <c:smooth val="0"/>
        </c:ser>
        <c:dLbls>
          <c:showLegendKey val="0"/>
          <c:showVal val="0"/>
          <c:showCatName val="0"/>
          <c:showSerName val="0"/>
          <c:showPercent val="0"/>
          <c:showBubbleSize val="0"/>
        </c:dLbls>
        <c:axId val="192178048"/>
        <c:axId val="192204800"/>
      </c:scatterChart>
      <c:valAx>
        <c:axId val="192178048"/>
        <c:scaling>
          <c:orientation val="minMax"/>
        </c:scaling>
        <c:delete val="0"/>
        <c:axPos val="b"/>
        <c:title>
          <c:tx>
            <c:rich>
              <a:bodyPr/>
              <a:lstStyle/>
              <a:p>
                <a:pPr>
                  <a:defRPr b="0"/>
                </a:pPr>
                <a:r>
                  <a:rPr lang="en-US" b="0" dirty="0" smtClean="0"/>
                  <a:t>Total</a:t>
                </a:r>
                <a:r>
                  <a:rPr lang="en-US" b="0" baseline="0" dirty="0" smtClean="0"/>
                  <a:t> fertility rate (children per woman)</a:t>
                </a:r>
                <a:endParaRPr lang="en-US" b="0" dirty="0"/>
              </a:p>
            </c:rich>
          </c:tx>
          <c:layout>
            <c:manualLayout>
              <c:xMode val="edge"/>
              <c:yMode val="edge"/>
              <c:x val="0.30781005315512033"/>
              <c:y val="0.91912763308432599"/>
            </c:manualLayout>
          </c:layout>
          <c:overlay val="0"/>
        </c:title>
        <c:numFmt formatCode="0.0" sourceLinked="0"/>
        <c:majorTickMark val="out"/>
        <c:minorTickMark val="none"/>
        <c:tickLblPos val="nextTo"/>
        <c:crossAx val="192204800"/>
        <c:crosses val="autoZero"/>
        <c:crossBetween val="midCat"/>
        <c:majorUnit val="1"/>
      </c:valAx>
      <c:valAx>
        <c:axId val="192204800"/>
        <c:scaling>
          <c:orientation val="minMax"/>
        </c:scaling>
        <c:delete val="0"/>
        <c:axPos val="l"/>
        <c:title>
          <c:tx>
            <c:rich>
              <a:bodyPr rot="-5400000" vert="horz"/>
              <a:lstStyle/>
              <a:p>
                <a:pPr>
                  <a:defRPr b="0"/>
                </a:pPr>
                <a:r>
                  <a:rPr lang="en-US" b="0" dirty="0" smtClean="0"/>
                  <a:t>Human capital spending (% average annual income age 30–49)</a:t>
                </a:r>
                <a:endParaRPr lang="en-US" b="0" dirty="0"/>
              </a:p>
            </c:rich>
          </c:tx>
          <c:layout>
            <c:manualLayout>
              <c:xMode val="edge"/>
              <c:yMode val="edge"/>
              <c:x val="1.6098502393083216E-2"/>
              <c:y val="6.7160643381115825E-2"/>
            </c:manualLayout>
          </c:layout>
          <c:overlay val="0"/>
        </c:title>
        <c:numFmt formatCode="General" sourceLinked="1"/>
        <c:majorTickMark val="out"/>
        <c:minorTickMark val="none"/>
        <c:tickLblPos val="nextTo"/>
        <c:crossAx val="192178048"/>
        <c:crosses val="autoZero"/>
        <c:crossBetween val="midCat"/>
      </c:valAx>
    </c:plotArea>
    <c:legend>
      <c:legendPos val="t"/>
      <c:legendEntry>
        <c:idx val="5"/>
        <c:delete val="1"/>
      </c:legendEntry>
      <c:layout>
        <c:manualLayout>
          <c:xMode val="edge"/>
          <c:yMode val="edge"/>
          <c:x val="0.53424480028231769"/>
          <c:y val="4.4578033515041388E-2"/>
          <c:w val="0.40272998963364881"/>
          <c:h val="0.27507049599569283"/>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0"/>
            </a:pPr>
            <a:r>
              <a:rPr lang="en-US" sz="1800" b="0" dirty="0" smtClean="0"/>
              <a:t>Per capita</a:t>
            </a:r>
            <a:endParaRPr lang="en-US" sz="1800" b="0" dirty="0"/>
          </a:p>
        </c:rich>
      </c:tx>
      <c:layout>
        <c:manualLayout>
          <c:xMode val="edge"/>
          <c:yMode val="edge"/>
          <c:x val="0.48014150943396228"/>
          <c:y val="4.1341957255343079E-2"/>
        </c:manualLayout>
      </c:layout>
      <c:overlay val="0"/>
    </c:title>
    <c:autoTitleDeleted val="0"/>
    <c:plotArea>
      <c:layout>
        <c:manualLayout>
          <c:layoutTarget val="inner"/>
          <c:xMode val="edge"/>
          <c:yMode val="edge"/>
          <c:x val="0.17883127816570099"/>
          <c:y val="8.5636857892763402E-2"/>
          <c:w val="0.77358230574951714"/>
          <c:h val="0.75663817022872148"/>
        </c:manualLayout>
      </c:layout>
      <c:lineChart>
        <c:grouping val="standard"/>
        <c:varyColors val="0"/>
        <c:ser>
          <c:idx val="0"/>
          <c:order val="0"/>
          <c:tx>
            <c:strRef>
              <c:f>Sheet1!$A$2</c:f>
              <c:strCache>
                <c:ptCount val="1"/>
                <c:pt idx="0">
                  <c:v>Consumption</c:v>
                </c:pt>
              </c:strCache>
            </c:strRef>
          </c:tx>
          <c:spPr>
            <a:ln w="38100">
              <a:solidFill>
                <a:srgbClr val="FFC000"/>
              </a:solidFill>
            </a:ln>
          </c:spPr>
          <c:marker>
            <c:symbol val="none"/>
          </c:marker>
          <c:cat>
            <c:strRef>
              <c:f>Sheet1!$B$1:$CN$1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Sheet1!$B$2:$CN$2</c:f>
              <c:numCache>
                <c:formatCode>General</c:formatCode>
                <c:ptCount val="91"/>
                <c:pt idx="0">
                  <c:v>10502.7</c:v>
                </c:pt>
                <c:pt idx="1">
                  <c:v>11039.129999999899</c:v>
                </c:pt>
                <c:pt idx="2">
                  <c:v>11270.62</c:v>
                </c:pt>
                <c:pt idx="3">
                  <c:v>11551.67</c:v>
                </c:pt>
                <c:pt idx="4">
                  <c:v>12274.719999999899</c:v>
                </c:pt>
                <c:pt idx="5">
                  <c:v>12844.67</c:v>
                </c:pt>
                <c:pt idx="6">
                  <c:v>15809.309999999899</c:v>
                </c:pt>
                <c:pt idx="7">
                  <c:v>16860.1699999999</c:v>
                </c:pt>
                <c:pt idx="8">
                  <c:v>16493.830000000002</c:v>
                </c:pt>
                <c:pt idx="9">
                  <c:v>17182.5099999999</c:v>
                </c:pt>
                <c:pt idx="10">
                  <c:v>17481.23</c:v>
                </c:pt>
                <c:pt idx="11">
                  <c:v>17724.54</c:v>
                </c:pt>
                <c:pt idx="12">
                  <c:v>18006.830000000002</c:v>
                </c:pt>
                <c:pt idx="13">
                  <c:v>19019.2599999999</c:v>
                </c:pt>
                <c:pt idx="14">
                  <c:v>20746.13</c:v>
                </c:pt>
                <c:pt idx="15">
                  <c:v>21857.84</c:v>
                </c:pt>
                <c:pt idx="16">
                  <c:v>22152.2</c:v>
                </c:pt>
                <c:pt idx="17">
                  <c:v>22712.31</c:v>
                </c:pt>
                <c:pt idx="18">
                  <c:v>22428.27</c:v>
                </c:pt>
                <c:pt idx="19">
                  <c:v>21384.080000000002</c:v>
                </c:pt>
                <c:pt idx="20">
                  <c:v>21026.52</c:v>
                </c:pt>
                <c:pt idx="21">
                  <c:v>20971.529999999901</c:v>
                </c:pt>
                <c:pt idx="22">
                  <c:v>21658.48</c:v>
                </c:pt>
                <c:pt idx="23">
                  <c:v>21835.1699999999</c:v>
                </c:pt>
                <c:pt idx="24">
                  <c:v>22255.61</c:v>
                </c:pt>
                <c:pt idx="25">
                  <c:v>22771.63</c:v>
                </c:pt>
                <c:pt idx="26">
                  <c:v>23729.75</c:v>
                </c:pt>
                <c:pt idx="27">
                  <c:v>24788.560000000001</c:v>
                </c:pt>
                <c:pt idx="28">
                  <c:v>25388.029999999901</c:v>
                </c:pt>
                <c:pt idx="29">
                  <c:v>26315.48</c:v>
                </c:pt>
                <c:pt idx="30">
                  <c:v>27070.33</c:v>
                </c:pt>
                <c:pt idx="31">
                  <c:v>28144.02</c:v>
                </c:pt>
                <c:pt idx="32">
                  <c:v>28670.5099999999</c:v>
                </c:pt>
                <c:pt idx="33">
                  <c:v>29484.29</c:v>
                </c:pt>
                <c:pt idx="34">
                  <c:v>29940.33</c:v>
                </c:pt>
                <c:pt idx="35">
                  <c:v>30640.36</c:v>
                </c:pt>
                <c:pt idx="36">
                  <c:v>31108.33</c:v>
                </c:pt>
                <c:pt idx="37">
                  <c:v>31495.11</c:v>
                </c:pt>
                <c:pt idx="38">
                  <c:v>31445.5999999999</c:v>
                </c:pt>
                <c:pt idx="39">
                  <c:v>31651.9199999999</c:v>
                </c:pt>
                <c:pt idx="40">
                  <c:v>31847.63</c:v>
                </c:pt>
                <c:pt idx="41">
                  <c:v>32165.639999999901</c:v>
                </c:pt>
                <c:pt idx="42">
                  <c:v>32499.459999999901</c:v>
                </c:pt>
                <c:pt idx="43">
                  <c:v>32554.1899999999</c:v>
                </c:pt>
                <c:pt idx="44">
                  <c:v>32449.09</c:v>
                </c:pt>
                <c:pt idx="45">
                  <c:v>32608.15</c:v>
                </c:pt>
                <c:pt idx="46">
                  <c:v>32687.31</c:v>
                </c:pt>
                <c:pt idx="47">
                  <c:v>33257.93</c:v>
                </c:pt>
                <c:pt idx="48">
                  <c:v>33471.230000000003</c:v>
                </c:pt>
                <c:pt idx="49">
                  <c:v>33538.07</c:v>
                </c:pt>
                <c:pt idx="50">
                  <c:v>33360.36</c:v>
                </c:pt>
                <c:pt idx="51">
                  <c:v>33202.83</c:v>
                </c:pt>
                <c:pt idx="52">
                  <c:v>33427.160000000003</c:v>
                </c:pt>
                <c:pt idx="53">
                  <c:v>33589.949999999903</c:v>
                </c:pt>
                <c:pt idx="54">
                  <c:v>33150.050000000003</c:v>
                </c:pt>
                <c:pt idx="55">
                  <c:v>32813.86</c:v>
                </c:pt>
                <c:pt idx="56">
                  <c:v>32808.489999999903</c:v>
                </c:pt>
                <c:pt idx="57">
                  <c:v>32502.7</c:v>
                </c:pt>
                <c:pt idx="58">
                  <c:v>32477.139999999901</c:v>
                </c:pt>
                <c:pt idx="59">
                  <c:v>31974.959999999901</c:v>
                </c:pt>
                <c:pt idx="60">
                  <c:v>31691.98</c:v>
                </c:pt>
                <c:pt idx="61">
                  <c:v>31353.049999999901</c:v>
                </c:pt>
                <c:pt idx="62">
                  <c:v>30753.779999999901</c:v>
                </c:pt>
                <c:pt idx="63">
                  <c:v>30327.209999999901</c:v>
                </c:pt>
                <c:pt idx="64">
                  <c:v>30018.58</c:v>
                </c:pt>
                <c:pt idx="65">
                  <c:v>29484.889999999901</c:v>
                </c:pt>
                <c:pt idx="66">
                  <c:v>28955.65</c:v>
                </c:pt>
                <c:pt idx="67">
                  <c:v>28413.24</c:v>
                </c:pt>
                <c:pt idx="68">
                  <c:v>27898.57</c:v>
                </c:pt>
                <c:pt idx="69">
                  <c:v>27538.889999999901</c:v>
                </c:pt>
                <c:pt idx="70">
                  <c:v>26924.139999999901</c:v>
                </c:pt>
                <c:pt idx="71">
                  <c:v>26270.04</c:v>
                </c:pt>
                <c:pt idx="72">
                  <c:v>25912.27</c:v>
                </c:pt>
                <c:pt idx="73">
                  <c:v>25802</c:v>
                </c:pt>
                <c:pt idx="74">
                  <c:v>25601.11</c:v>
                </c:pt>
                <c:pt idx="75">
                  <c:v>25302.2599999999</c:v>
                </c:pt>
                <c:pt idx="76">
                  <c:v>25060.9</c:v>
                </c:pt>
                <c:pt idx="77">
                  <c:v>24723.61</c:v>
                </c:pt>
                <c:pt idx="78">
                  <c:v>24485.869999999901</c:v>
                </c:pt>
                <c:pt idx="79">
                  <c:v>24828.369999999901</c:v>
                </c:pt>
                <c:pt idx="80">
                  <c:v>24611.7</c:v>
                </c:pt>
                <c:pt idx="81">
                  <c:v>24377.91</c:v>
                </c:pt>
                <c:pt idx="82">
                  <c:v>24182.049999999901</c:v>
                </c:pt>
                <c:pt idx="83">
                  <c:v>23932.080000000002</c:v>
                </c:pt>
                <c:pt idx="84">
                  <c:v>23669.459999999901</c:v>
                </c:pt>
                <c:pt idx="85">
                  <c:v>23412.1699999999</c:v>
                </c:pt>
                <c:pt idx="86">
                  <c:v>23156.209999999901</c:v>
                </c:pt>
                <c:pt idx="87">
                  <c:v>22900.25</c:v>
                </c:pt>
                <c:pt idx="88">
                  <c:v>22644.299999999901</c:v>
                </c:pt>
                <c:pt idx="89">
                  <c:v>22388.3499999999</c:v>
                </c:pt>
                <c:pt idx="90">
                  <c:v>22133.41</c:v>
                </c:pt>
              </c:numCache>
            </c:numRef>
          </c:val>
          <c:smooth val="1"/>
        </c:ser>
        <c:ser>
          <c:idx val="1"/>
          <c:order val="1"/>
          <c:tx>
            <c:strRef>
              <c:f>Sheet1!$A$3</c:f>
              <c:strCache>
                <c:ptCount val="1"/>
                <c:pt idx="0">
                  <c:v>Labor income</c:v>
                </c:pt>
              </c:strCache>
            </c:strRef>
          </c:tx>
          <c:spPr>
            <a:ln w="38100">
              <a:solidFill>
                <a:srgbClr val="00B050"/>
              </a:solidFill>
            </a:ln>
          </c:spPr>
          <c:marker>
            <c:symbol val="none"/>
          </c:marker>
          <c:cat>
            <c:strRef>
              <c:f>Sheet1!$B$1:$CN$1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Sheet1!$B$3:$CN$3</c:f>
              <c:numCache>
                <c:formatCode>General</c:formatCode>
                <c:ptCount val="91"/>
                <c:pt idx="0">
                  <c:v>0</c:v>
                </c:pt>
                <c:pt idx="1">
                  <c:v>0</c:v>
                </c:pt>
                <c:pt idx="2">
                  <c:v>0</c:v>
                </c:pt>
                <c:pt idx="3">
                  <c:v>0</c:v>
                </c:pt>
                <c:pt idx="4">
                  <c:v>0</c:v>
                </c:pt>
                <c:pt idx="5">
                  <c:v>0</c:v>
                </c:pt>
                <c:pt idx="6">
                  <c:v>0</c:v>
                </c:pt>
                <c:pt idx="7">
                  <c:v>0</c:v>
                </c:pt>
                <c:pt idx="8">
                  <c:v>0</c:v>
                </c:pt>
                <c:pt idx="9">
                  <c:v>0</c:v>
                </c:pt>
                <c:pt idx="10">
                  <c:v>6.47186799999999</c:v>
                </c:pt>
                <c:pt idx="11">
                  <c:v>5.4463800000000004</c:v>
                </c:pt>
                <c:pt idx="12">
                  <c:v>4.4208920000000003</c:v>
                </c:pt>
                <c:pt idx="13">
                  <c:v>4.81308899999999</c:v>
                </c:pt>
                <c:pt idx="14">
                  <c:v>13.769740000000001</c:v>
                </c:pt>
                <c:pt idx="15">
                  <c:v>46.3539999999999</c:v>
                </c:pt>
                <c:pt idx="16">
                  <c:v>183.019399999999</c:v>
                </c:pt>
                <c:pt idx="17">
                  <c:v>524.51160000000004</c:v>
                </c:pt>
                <c:pt idx="18">
                  <c:v>1124.44</c:v>
                </c:pt>
                <c:pt idx="19">
                  <c:v>1952.0309999999899</c:v>
                </c:pt>
                <c:pt idx="20">
                  <c:v>3173.837</c:v>
                </c:pt>
                <c:pt idx="21">
                  <c:v>5694.8869999999897</c:v>
                </c:pt>
                <c:pt idx="22">
                  <c:v>8286.2270000000008</c:v>
                </c:pt>
                <c:pt idx="23">
                  <c:v>11234.299999999899</c:v>
                </c:pt>
                <c:pt idx="24">
                  <c:v>14061.9</c:v>
                </c:pt>
                <c:pt idx="25">
                  <c:v>17004.459999999901</c:v>
                </c:pt>
                <c:pt idx="26">
                  <c:v>18920.529999999901</c:v>
                </c:pt>
                <c:pt idx="27">
                  <c:v>20848.66</c:v>
                </c:pt>
                <c:pt idx="28">
                  <c:v>22068.4199999999</c:v>
                </c:pt>
                <c:pt idx="29">
                  <c:v>24192.34</c:v>
                </c:pt>
                <c:pt idx="30">
                  <c:v>27625.43</c:v>
                </c:pt>
                <c:pt idx="31">
                  <c:v>31865.95</c:v>
                </c:pt>
                <c:pt idx="32">
                  <c:v>34298.57</c:v>
                </c:pt>
                <c:pt idx="33">
                  <c:v>37803.18</c:v>
                </c:pt>
                <c:pt idx="34">
                  <c:v>40711.050000000003</c:v>
                </c:pt>
                <c:pt idx="35">
                  <c:v>41856.779999999897</c:v>
                </c:pt>
                <c:pt idx="36">
                  <c:v>41772.33</c:v>
                </c:pt>
                <c:pt idx="37">
                  <c:v>42373.22</c:v>
                </c:pt>
                <c:pt idx="38">
                  <c:v>41706.209999999897</c:v>
                </c:pt>
                <c:pt idx="39">
                  <c:v>41267.660000000003</c:v>
                </c:pt>
                <c:pt idx="40">
                  <c:v>42113.949999999903</c:v>
                </c:pt>
                <c:pt idx="41">
                  <c:v>43347.5</c:v>
                </c:pt>
                <c:pt idx="42">
                  <c:v>42521.120000000003</c:v>
                </c:pt>
                <c:pt idx="43">
                  <c:v>43169.949999999903</c:v>
                </c:pt>
                <c:pt idx="44">
                  <c:v>43860.199999999903</c:v>
                </c:pt>
                <c:pt idx="45">
                  <c:v>43048.22</c:v>
                </c:pt>
                <c:pt idx="46">
                  <c:v>43096.779999999897</c:v>
                </c:pt>
                <c:pt idx="47">
                  <c:v>44798.83</c:v>
                </c:pt>
                <c:pt idx="48">
                  <c:v>45588.86</c:v>
                </c:pt>
                <c:pt idx="49">
                  <c:v>45015.62</c:v>
                </c:pt>
                <c:pt idx="50">
                  <c:v>43982.669999999896</c:v>
                </c:pt>
                <c:pt idx="51">
                  <c:v>44936.699999999903</c:v>
                </c:pt>
                <c:pt idx="52">
                  <c:v>43835.19</c:v>
                </c:pt>
                <c:pt idx="53">
                  <c:v>42482.349999999897</c:v>
                </c:pt>
                <c:pt idx="54">
                  <c:v>42577.32</c:v>
                </c:pt>
                <c:pt idx="55">
                  <c:v>41497.370000000003</c:v>
                </c:pt>
                <c:pt idx="56">
                  <c:v>41084.419999999896</c:v>
                </c:pt>
                <c:pt idx="57">
                  <c:v>38229.089999999902</c:v>
                </c:pt>
                <c:pt idx="58">
                  <c:v>33271.68</c:v>
                </c:pt>
                <c:pt idx="59">
                  <c:v>32091.66</c:v>
                </c:pt>
                <c:pt idx="60">
                  <c:v>28467.38</c:v>
                </c:pt>
                <c:pt idx="61">
                  <c:v>25114.25</c:v>
                </c:pt>
                <c:pt idx="62">
                  <c:v>20942.459999999901</c:v>
                </c:pt>
                <c:pt idx="63">
                  <c:v>17510.73</c:v>
                </c:pt>
                <c:pt idx="64">
                  <c:v>12704.34</c:v>
                </c:pt>
                <c:pt idx="65">
                  <c:v>10104.620000000001</c:v>
                </c:pt>
                <c:pt idx="66">
                  <c:v>7600.8199999999897</c:v>
                </c:pt>
                <c:pt idx="67">
                  <c:v>5844.0609999999897</c:v>
                </c:pt>
                <c:pt idx="68">
                  <c:v>4536.0010000000002</c:v>
                </c:pt>
                <c:pt idx="69">
                  <c:v>3214.4789999999898</c:v>
                </c:pt>
                <c:pt idx="70">
                  <c:v>2616.0079999999898</c:v>
                </c:pt>
                <c:pt idx="71">
                  <c:v>1404.4639999999899</c:v>
                </c:pt>
                <c:pt idx="72">
                  <c:v>1040.3019999999899</c:v>
                </c:pt>
                <c:pt idx="73">
                  <c:v>852.50199999999904</c:v>
                </c:pt>
                <c:pt idx="74">
                  <c:v>791.38499999999897</c:v>
                </c:pt>
                <c:pt idx="75">
                  <c:v>574.19839999999897</c:v>
                </c:pt>
                <c:pt idx="76">
                  <c:v>515.78060000000005</c:v>
                </c:pt>
                <c:pt idx="77">
                  <c:v>485.12360000000001</c:v>
                </c:pt>
                <c:pt idx="78">
                  <c:v>410.65980000000002</c:v>
                </c:pt>
                <c:pt idx="79">
                  <c:v>262.49959999999902</c:v>
                </c:pt>
                <c:pt idx="80">
                  <c:v>239.8638</c:v>
                </c:pt>
                <c:pt idx="81">
                  <c:v>206.33439999999899</c:v>
                </c:pt>
                <c:pt idx="82">
                  <c:v>178.53970000000001</c:v>
                </c:pt>
                <c:pt idx="83">
                  <c:v>184.795999999999</c:v>
                </c:pt>
                <c:pt idx="84">
                  <c:v>136.13900000000001</c:v>
                </c:pt>
                <c:pt idx="85">
                  <c:v>38.64349</c:v>
                </c:pt>
                <c:pt idx="86">
                  <c:v>0</c:v>
                </c:pt>
                <c:pt idx="87">
                  <c:v>0</c:v>
                </c:pt>
                <c:pt idx="88">
                  <c:v>0</c:v>
                </c:pt>
                <c:pt idx="89">
                  <c:v>0</c:v>
                </c:pt>
                <c:pt idx="90">
                  <c:v>0</c:v>
                </c:pt>
              </c:numCache>
            </c:numRef>
          </c:val>
          <c:smooth val="1"/>
        </c:ser>
        <c:dLbls>
          <c:showLegendKey val="0"/>
          <c:showVal val="0"/>
          <c:showCatName val="0"/>
          <c:showSerName val="0"/>
          <c:showPercent val="0"/>
          <c:showBubbleSize val="0"/>
        </c:dLbls>
        <c:marker val="1"/>
        <c:smooth val="0"/>
        <c:axId val="175419776"/>
        <c:axId val="175421696"/>
      </c:lineChart>
      <c:catAx>
        <c:axId val="175419776"/>
        <c:scaling>
          <c:orientation val="minMax"/>
        </c:scaling>
        <c:delete val="0"/>
        <c:axPos val="b"/>
        <c:title>
          <c:tx>
            <c:rich>
              <a:bodyPr/>
              <a:lstStyle/>
              <a:p>
                <a:pPr>
                  <a:defRPr b="0"/>
                </a:pPr>
                <a:r>
                  <a:rPr lang="en-US" b="0" dirty="0" smtClean="0"/>
                  <a:t>Age</a:t>
                </a:r>
                <a:endParaRPr lang="en-US" b="0" dirty="0"/>
              </a:p>
            </c:rich>
          </c:tx>
          <c:layout>
            <c:manualLayout>
              <c:xMode val="edge"/>
              <c:yMode val="edge"/>
              <c:x val="0.53730092111127614"/>
              <c:y val="0.91244975628046499"/>
            </c:manualLayout>
          </c:layout>
          <c:overlay val="0"/>
        </c:title>
        <c:numFmt formatCode="m/d/yyyy" sourceLinked="1"/>
        <c:majorTickMark val="out"/>
        <c:minorTickMark val="none"/>
        <c:tickLblPos val="nextTo"/>
        <c:crossAx val="175421696"/>
        <c:crosses val="autoZero"/>
        <c:auto val="1"/>
        <c:lblAlgn val="ctr"/>
        <c:lblOffset val="100"/>
        <c:tickLblSkip val="10"/>
        <c:tickMarkSkip val="5"/>
        <c:noMultiLvlLbl val="0"/>
      </c:catAx>
      <c:valAx>
        <c:axId val="175421696"/>
        <c:scaling>
          <c:orientation val="minMax"/>
          <c:min val="0"/>
        </c:scaling>
        <c:delete val="0"/>
        <c:axPos val="l"/>
        <c:title>
          <c:tx>
            <c:rich>
              <a:bodyPr rot="-5400000" vert="horz"/>
              <a:lstStyle/>
              <a:p>
                <a:pPr>
                  <a:defRPr b="0"/>
                </a:pPr>
                <a:r>
                  <a:rPr lang="en-US" b="0" dirty="0" smtClean="0"/>
                  <a:t>Rand</a:t>
                </a:r>
                <a:endParaRPr lang="en-US" b="0" dirty="0"/>
              </a:p>
            </c:rich>
          </c:tx>
          <c:layout>
            <c:manualLayout>
              <c:xMode val="edge"/>
              <c:yMode val="edge"/>
              <c:x val="2.0440251572327043E-2"/>
              <c:y val="0.37481269386781191"/>
            </c:manualLayout>
          </c:layout>
          <c:overlay val="0"/>
        </c:title>
        <c:numFmt formatCode="#,##0" sourceLinked="0"/>
        <c:majorTickMark val="out"/>
        <c:minorTickMark val="none"/>
        <c:tickLblPos val="nextTo"/>
        <c:crossAx val="175419776"/>
        <c:crosses val="autoZero"/>
        <c:crossBetween val="between"/>
      </c:valAx>
    </c:plotArea>
    <c:plotVisOnly val="1"/>
    <c:dispBlanksAs val="zero"/>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255902580942881"/>
          <c:y val="0.18403912649796419"/>
          <c:w val="0.72767083060140625"/>
          <c:h val="0.6254889909585567"/>
        </c:manualLayout>
      </c:layout>
      <c:scatterChart>
        <c:scatterStyle val="lineMarker"/>
        <c:varyColors val="0"/>
        <c:ser>
          <c:idx val="0"/>
          <c:order val="0"/>
          <c:tx>
            <c:strRef>
              <c:f>Sheet1!$B$1</c:f>
              <c:strCache>
                <c:ptCount val="1"/>
                <c:pt idx="0">
                  <c:v>Africa</c:v>
                </c:pt>
              </c:strCache>
            </c:strRef>
          </c:tx>
          <c:spPr>
            <a:ln w="28575">
              <a:noFill/>
            </a:ln>
          </c:spPr>
          <c:marker>
            <c:symbol val="circle"/>
            <c:size val="10"/>
            <c:spPr>
              <a:solidFill>
                <a:schemeClr val="tx1"/>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Sheet1!$B$2:$B$34</c:f>
              <c:numCache>
                <c:formatCode>General</c:formatCode>
                <c:ptCount val="33"/>
                <c:pt idx="24" formatCode="0">
                  <c:v>286.3</c:v>
                </c:pt>
                <c:pt idx="29" formatCode="0">
                  <c:v>157.1</c:v>
                </c:pt>
                <c:pt idx="30" formatCode="0">
                  <c:v>110.96624366262064</c:v>
                </c:pt>
                <c:pt idx="31" formatCode="0">
                  <c:v>77.861906290425438</c:v>
                </c:pt>
                <c:pt idx="32" formatCode="0">
                  <c:v>211.54652655580927</c:v>
                </c:pt>
              </c:numCache>
            </c:numRef>
          </c:yVal>
          <c:smooth val="0"/>
        </c:ser>
        <c:ser>
          <c:idx val="1"/>
          <c:order val="1"/>
          <c:tx>
            <c:strRef>
              <c:f>Sheet1!$C$1</c:f>
              <c:strCache>
                <c:ptCount val="1"/>
                <c:pt idx="0">
                  <c:v>South, Southeast Asia</c:v>
                </c:pt>
              </c:strCache>
            </c:strRef>
          </c:tx>
          <c:spPr>
            <a:ln w="28575">
              <a:noFill/>
            </a:ln>
          </c:spPr>
          <c:marker>
            <c:symbol val="circle"/>
            <c:size val="10"/>
            <c:spPr>
              <a:solidFill>
                <a:srgbClr val="FF330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Sheet1!$C$2:$C$34</c:f>
              <c:numCache>
                <c:formatCode>General</c:formatCode>
                <c:ptCount val="33"/>
                <c:pt idx="12" formatCode="0">
                  <c:v>330.60718163142661</c:v>
                </c:pt>
                <c:pt idx="14" formatCode="0">
                  <c:v>238.64504352025685</c:v>
                </c:pt>
                <c:pt idx="20" formatCode="0">
                  <c:v>221.21258934381319</c:v>
                </c:pt>
                <c:pt idx="27" formatCode="0">
                  <c:v>174.73111840295519</c:v>
                </c:pt>
                <c:pt idx="28" formatCode="0">
                  <c:v>235.03256516868731</c:v>
                </c:pt>
              </c:numCache>
            </c:numRef>
          </c:yVal>
          <c:smooth val="0"/>
        </c:ser>
        <c:ser>
          <c:idx val="2"/>
          <c:order val="2"/>
          <c:tx>
            <c:strRef>
              <c:f>Sheet1!$D$1</c:f>
              <c:strCache>
                <c:ptCount val="1"/>
                <c:pt idx="0">
                  <c:v>East Asia</c:v>
                </c:pt>
              </c:strCache>
            </c:strRef>
          </c:tx>
          <c:spPr>
            <a:ln w="28575">
              <a:noFill/>
            </a:ln>
          </c:spPr>
          <c:marker>
            <c:symbol val="circle"/>
            <c:size val="10"/>
            <c:spPr>
              <a:solidFill>
                <a:srgbClr val="00B05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Sheet1!$D$2:$D$34</c:f>
              <c:numCache>
                <c:formatCode>General</c:formatCode>
                <c:ptCount val="33"/>
                <c:pt idx="2" formatCode="0">
                  <c:v>528.79946516697225</c:v>
                </c:pt>
                <c:pt idx="6" formatCode="0">
                  <c:v>520.21976241006928</c:v>
                </c:pt>
                <c:pt idx="7" formatCode="0">
                  <c:v>427.0423319081529</c:v>
                </c:pt>
                <c:pt idx="9" formatCode="0">
                  <c:v>322</c:v>
                </c:pt>
              </c:numCache>
            </c:numRef>
          </c:yVal>
          <c:smooth val="0"/>
        </c:ser>
        <c:ser>
          <c:idx val="3"/>
          <c:order val="3"/>
          <c:tx>
            <c:strRef>
              <c:f>Sheet1!$E$1</c:f>
              <c:strCache>
                <c:ptCount val="1"/>
                <c:pt idx="0">
                  <c:v>Europe, Australia, United States</c:v>
                </c:pt>
              </c:strCache>
            </c:strRef>
          </c:tx>
          <c:spPr>
            <a:ln w="28575">
              <a:noFill/>
            </a:ln>
          </c:spPr>
          <c:marker>
            <c:symbol val="circle"/>
            <c:size val="10"/>
            <c:spPr>
              <a:solidFill>
                <a:srgbClr val="FFC00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Sheet1!$E$2:$E$34</c:f>
              <c:numCache>
                <c:formatCode>0</c:formatCode>
                <c:ptCount val="33"/>
                <c:pt idx="0">
                  <c:v>394.83339984506102</c:v>
                </c:pt>
                <c:pt idx="1">
                  <c:v>505.15722943598973</c:v>
                </c:pt>
                <c:pt idx="3">
                  <c:v>393.90942926707851</c:v>
                </c:pt>
                <c:pt idx="4">
                  <c:v>327</c:v>
                </c:pt>
                <c:pt idx="5">
                  <c:v>398</c:v>
                </c:pt>
                <c:pt idx="8">
                  <c:v>542.4894977323288</c:v>
                </c:pt>
                <c:pt idx="10">
                  <c:v>361</c:v>
                </c:pt>
                <c:pt idx="11">
                  <c:v>358.62225038788256</c:v>
                </c:pt>
                <c:pt idx="13">
                  <c:v>355.25926668225929</c:v>
                </c:pt>
                <c:pt idx="15">
                  <c:v>387</c:v>
                </c:pt>
              </c:numCache>
            </c:numRef>
          </c:yVal>
          <c:smooth val="0"/>
        </c:ser>
        <c:ser>
          <c:idx val="4"/>
          <c:order val="4"/>
          <c:tx>
            <c:strRef>
              <c:f>Sheet1!$F$1</c:f>
              <c:strCache>
                <c:ptCount val="1"/>
                <c:pt idx="0">
                  <c:v>Latin America, Caribbean</c:v>
                </c:pt>
              </c:strCache>
            </c:strRef>
          </c:tx>
          <c:spPr>
            <a:ln w="28575">
              <a:noFill/>
            </a:ln>
          </c:spPr>
          <c:marker>
            <c:symbol val="circle"/>
            <c:size val="10"/>
            <c:spPr>
              <a:solidFill>
                <a:srgbClr val="7030A0"/>
              </a:solidFill>
              <a:ln>
                <a:noFill/>
              </a:ln>
            </c:spPr>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Sheet1!$F$2:$F$34</c:f>
              <c:numCache>
                <c:formatCode>General</c:formatCode>
                <c:ptCount val="33"/>
                <c:pt idx="16" formatCode="0">
                  <c:v>397.16505683056874</c:v>
                </c:pt>
                <c:pt idx="17" formatCode="0">
                  <c:v>324</c:v>
                </c:pt>
                <c:pt idx="18" formatCode="0">
                  <c:v>292</c:v>
                </c:pt>
                <c:pt idx="19" formatCode="0">
                  <c:v>300.38821870445088</c:v>
                </c:pt>
                <c:pt idx="21" formatCode="0">
                  <c:v>332.58417237023531</c:v>
                </c:pt>
                <c:pt idx="22" formatCode="0">
                  <c:v>387.61991439566356</c:v>
                </c:pt>
                <c:pt idx="23" formatCode="0">
                  <c:v>349.35587787700962</c:v>
                </c:pt>
                <c:pt idx="25" formatCode="0">
                  <c:v>333.52426858009636</c:v>
                </c:pt>
                <c:pt idx="26" formatCode="0">
                  <c:v>326.60592569922596</c:v>
                </c:pt>
              </c:numCache>
            </c:numRef>
          </c:yVal>
          <c:smooth val="0"/>
        </c:ser>
        <c:ser>
          <c:idx val="5"/>
          <c:order val="5"/>
          <c:tx>
            <c:strRef>
              <c:f>Sheet1!$G$1</c:f>
              <c:strCache>
                <c:ptCount val="1"/>
                <c:pt idx="0">
                  <c:v>Column2</c:v>
                </c:pt>
              </c:strCache>
            </c:strRef>
          </c:tx>
          <c:spPr>
            <a:ln w="28575">
              <a:solidFill>
                <a:schemeClr val="tx1"/>
              </a:solidFill>
            </a:ln>
          </c:spPr>
          <c:marker>
            <c:symbol val="none"/>
          </c:marker>
          <c:xVal>
            <c:numRef>
              <c:f>Sheet1!$A$2:$A$34</c:f>
              <c:numCache>
                <c:formatCode>0.00</c:formatCode>
                <c:ptCount val="33"/>
                <c:pt idx="0">
                  <c:v>1.22</c:v>
                </c:pt>
                <c:pt idx="1">
                  <c:v>1.268</c:v>
                </c:pt>
                <c:pt idx="2">
                  <c:v>1.2829999999999999</c:v>
                </c:pt>
                <c:pt idx="3">
                  <c:v>1.30646</c:v>
                </c:pt>
                <c:pt idx="4">
                  <c:v>1.3440000000000001</c:v>
                </c:pt>
                <c:pt idx="5">
                  <c:v>1.3740000000000001</c:v>
                </c:pt>
                <c:pt idx="6">
                  <c:v>1.46</c:v>
                </c:pt>
                <c:pt idx="7">
                  <c:v>1.47</c:v>
                </c:pt>
                <c:pt idx="8">
                  <c:v>1.7121999999999999</c:v>
                </c:pt>
                <c:pt idx="9">
                  <c:v>1.7589999999999999</c:v>
                </c:pt>
                <c:pt idx="10">
                  <c:v>1.774</c:v>
                </c:pt>
                <c:pt idx="11">
                  <c:v>1.798</c:v>
                </c:pt>
                <c:pt idx="12">
                  <c:v>1.802</c:v>
                </c:pt>
                <c:pt idx="13">
                  <c:v>1.804</c:v>
                </c:pt>
                <c:pt idx="14">
                  <c:v>1.8640000000000001</c:v>
                </c:pt>
                <c:pt idx="15">
                  <c:v>2.048</c:v>
                </c:pt>
                <c:pt idx="16">
                  <c:v>2.1389999999999998</c:v>
                </c:pt>
                <c:pt idx="17">
                  <c:v>2.1640000000000001</c:v>
                </c:pt>
                <c:pt idx="18">
                  <c:v>2.2530000000000001</c:v>
                </c:pt>
                <c:pt idx="19">
                  <c:v>2.2639999999999998</c:v>
                </c:pt>
                <c:pt idx="20">
                  <c:v>2.2829999999999999</c:v>
                </c:pt>
                <c:pt idx="21">
                  <c:v>2.3340000000000001</c:v>
                </c:pt>
                <c:pt idx="22">
                  <c:v>2.4289999999999998</c:v>
                </c:pt>
                <c:pt idx="23">
                  <c:v>2.552</c:v>
                </c:pt>
                <c:pt idx="24">
                  <c:v>2.6</c:v>
                </c:pt>
                <c:pt idx="25">
                  <c:v>2.613</c:v>
                </c:pt>
                <c:pt idx="26">
                  <c:v>2.657</c:v>
                </c:pt>
                <c:pt idx="27">
                  <c:v>3</c:v>
                </c:pt>
                <c:pt idx="28">
                  <c:v>3.5960000000000001</c:v>
                </c:pt>
                <c:pt idx="29">
                  <c:v>5.0999999999999996</c:v>
                </c:pt>
                <c:pt idx="30">
                  <c:v>5.1909999999999998</c:v>
                </c:pt>
                <c:pt idx="31">
                  <c:v>5.3659999999999997</c:v>
                </c:pt>
                <c:pt idx="32">
                  <c:v>5.5780000000000003</c:v>
                </c:pt>
              </c:numCache>
            </c:numRef>
          </c:xVal>
          <c:yVal>
            <c:numRef>
              <c:f>Sheet1!$G$2:$G$34</c:f>
              <c:numCache>
                <c:formatCode>0</c:formatCode>
                <c:ptCount val="33"/>
                <c:pt idx="0">
                  <c:v>496.77250180025464</c:v>
                </c:pt>
                <c:pt idx="1">
                  <c:v>481.13914292633035</c:v>
                </c:pt>
                <c:pt idx="2">
                  <c:v>476.47343936747882</c:v>
                </c:pt>
                <c:pt idx="3">
                  <c:v>469.37295351915765</c:v>
                </c:pt>
                <c:pt idx="4">
                  <c:v>458.48345656328456</c:v>
                </c:pt>
                <c:pt idx="5">
                  <c:v>450.1730551408881</c:v>
                </c:pt>
                <c:pt idx="6">
                  <c:v>428.08748091711271</c:v>
                </c:pt>
                <c:pt idx="7">
                  <c:v>425.67305483918244</c:v>
                </c:pt>
                <c:pt idx="8">
                  <c:v>375.13885718937809</c:v>
                </c:pt>
                <c:pt idx="9">
                  <c:v>366.84958249377519</c:v>
                </c:pt>
                <c:pt idx="10">
                  <c:v>364.27749205423083</c:v>
                </c:pt>
                <c:pt idx="11">
                  <c:v>360.24384450039889</c:v>
                </c:pt>
                <c:pt idx="12">
                  <c:v>359.58112555915301</c:v>
                </c:pt>
                <c:pt idx="13">
                  <c:v>359.25077385033848</c:v>
                </c:pt>
                <c:pt idx="14">
                  <c:v>349.6421839952709</c:v>
                </c:pt>
                <c:pt idx="15">
                  <c:v>323.40542834363572</c:v>
                </c:pt>
                <c:pt idx="16">
                  <c:v>311.96268360271375</c:v>
                </c:pt>
                <c:pt idx="17">
                  <c:v>308.97343492591148</c:v>
                </c:pt>
                <c:pt idx="18">
                  <c:v>298.82531106455457</c:v>
                </c:pt>
                <c:pt idx="19">
                  <c:v>297.6217733263133</c:v>
                </c:pt>
                <c:pt idx="20">
                  <c:v>295.5679268864547</c:v>
                </c:pt>
                <c:pt idx="21">
                  <c:v>290.20636804161683</c:v>
                </c:pt>
                <c:pt idx="22">
                  <c:v>280.76958815454691</c:v>
                </c:pt>
                <c:pt idx="23">
                  <c:v>269.50943929826718</c:v>
                </c:pt>
                <c:pt idx="24">
                  <c:v>265</c:v>
                </c:pt>
                <c:pt idx="25">
                  <c:v>264</c:v>
                </c:pt>
                <c:pt idx="26">
                  <c:v>260.65404065209481</c:v>
                </c:pt>
                <c:pt idx="27">
                  <c:v>235.70708234163754</c:v>
                </c:pt>
                <c:pt idx="28">
                  <c:v>202.8444429040195</c:v>
                </c:pt>
                <c:pt idx="29">
                  <c:v>153</c:v>
                </c:pt>
                <c:pt idx="30">
                  <c:v>149.64365294227201</c:v>
                </c:pt>
                <c:pt idx="31">
                  <c:v>145.58839554949219</c:v>
                </c:pt>
                <c:pt idx="32">
                  <c:v>140.98834429185519</c:v>
                </c:pt>
              </c:numCache>
            </c:numRef>
          </c:yVal>
          <c:smooth val="0"/>
        </c:ser>
        <c:dLbls>
          <c:showLegendKey val="0"/>
          <c:showVal val="0"/>
          <c:showCatName val="0"/>
          <c:showSerName val="0"/>
          <c:showPercent val="0"/>
          <c:showBubbleSize val="0"/>
        </c:dLbls>
        <c:axId val="192257408"/>
        <c:axId val="192275968"/>
      </c:scatterChart>
      <c:valAx>
        <c:axId val="192257408"/>
        <c:scaling>
          <c:orientation val="minMax"/>
        </c:scaling>
        <c:delete val="0"/>
        <c:axPos val="b"/>
        <c:title>
          <c:tx>
            <c:rich>
              <a:bodyPr/>
              <a:lstStyle/>
              <a:p>
                <a:pPr>
                  <a:defRPr b="0"/>
                </a:pPr>
                <a:r>
                  <a:rPr lang="en-US" b="0" dirty="0" smtClean="0"/>
                  <a:t>Total</a:t>
                </a:r>
                <a:r>
                  <a:rPr lang="en-US" b="0" baseline="0" dirty="0" smtClean="0"/>
                  <a:t> fertility rate (children per woman)</a:t>
                </a:r>
                <a:endParaRPr lang="en-US" b="0" dirty="0"/>
              </a:p>
            </c:rich>
          </c:tx>
          <c:layout>
            <c:manualLayout>
              <c:xMode val="edge"/>
              <c:yMode val="edge"/>
              <c:x val="0.32041505563883632"/>
              <c:y val="0.89989681593720372"/>
            </c:manualLayout>
          </c:layout>
          <c:overlay val="0"/>
        </c:title>
        <c:numFmt formatCode="0.0" sourceLinked="0"/>
        <c:majorTickMark val="out"/>
        <c:minorTickMark val="none"/>
        <c:tickLblPos val="nextTo"/>
        <c:crossAx val="192275968"/>
        <c:crosses val="autoZero"/>
        <c:crossBetween val="midCat"/>
        <c:majorUnit val="1"/>
      </c:valAx>
      <c:valAx>
        <c:axId val="192275968"/>
        <c:scaling>
          <c:orientation val="minMax"/>
        </c:scaling>
        <c:delete val="0"/>
        <c:axPos val="l"/>
        <c:title>
          <c:tx>
            <c:rich>
              <a:bodyPr rot="-5400000" vert="horz"/>
              <a:lstStyle/>
              <a:p>
                <a:pPr>
                  <a:defRPr b="0"/>
                </a:pPr>
                <a:r>
                  <a:rPr lang="en-US" b="0" dirty="0" smtClean="0"/>
                  <a:t>Human capital spending (% average annual income age 30–49)</a:t>
                </a:r>
                <a:endParaRPr lang="en-US" b="0" dirty="0"/>
              </a:p>
            </c:rich>
          </c:tx>
          <c:layout>
            <c:manualLayout>
              <c:xMode val="edge"/>
              <c:yMode val="edge"/>
              <c:x val="4.5510283913889039E-2"/>
              <c:y val="0.10989564047334686"/>
            </c:manualLayout>
          </c:layout>
          <c:overlay val="0"/>
        </c:title>
        <c:numFmt formatCode="General" sourceLinked="1"/>
        <c:majorTickMark val="out"/>
        <c:minorTickMark val="none"/>
        <c:tickLblPos val="nextTo"/>
        <c:crossAx val="192257408"/>
        <c:crosses val="autoZero"/>
        <c:crossBetween val="midCat"/>
      </c:valAx>
    </c:plotArea>
    <c:legend>
      <c:legendPos val="t"/>
      <c:legendEntry>
        <c:idx val="5"/>
        <c:delete val="1"/>
      </c:legendEntry>
      <c:layout>
        <c:manualLayout>
          <c:xMode val="edge"/>
          <c:yMode val="edge"/>
          <c:x val="0.13484815373892417"/>
          <c:y val="1.6641037810219157E-3"/>
          <c:w val="0.85305134161509821"/>
          <c:h val="0.18225206037150277"/>
        </c:manualLayout>
      </c:layout>
      <c:overlay val="0"/>
    </c:legend>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0"/>
            </a:pPr>
            <a:r>
              <a:rPr lang="en-US" sz="1800" b="0" dirty="0" smtClean="0"/>
              <a:t>Per capita</a:t>
            </a:r>
            <a:endParaRPr lang="en-US" sz="1800" b="0" dirty="0"/>
          </a:p>
        </c:rich>
      </c:tx>
      <c:layout>
        <c:manualLayout>
          <c:xMode val="edge"/>
          <c:yMode val="edge"/>
          <c:x val="0.4718704432779236"/>
          <c:y val="1.2658227848101266E-2"/>
        </c:manualLayout>
      </c:layout>
      <c:overlay val="0"/>
    </c:title>
    <c:autoTitleDeleted val="0"/>
    <c:plotArea>
      <c:layout>
        <c:manualLayout>
          <c:layoutTarget val="inner"/>
          <c:xMode val="edge"/>
          <c:yMode val="edge"/>
          <c:x val="0.18531678331875182"/>
          <c:y val="3.3907746329006172E-2"/>
          <c:w val="0.76778786332264026"/>
          <c:h val="0.80206568324529059"/>
        </c:manualLayout>
      </c:layout>
      <c:lineChart>
        <c:grouping val="standard"/>
        <c:varyColors val="0"/>
        <c:ser>
          <c:idx val="0"/>
          <c:order val="0"/>
          <c:spPr>
            <a:ln w="41275">
              <a:solidFill>
                <a:srgbClr val="FFC000"/>
              </a:solidFill>
            </a:ln>
          </c:spPr>
          <c:marker>
            <c:symbol val="none"/>
          </c:marker>
          <c:cat>
            <c:strRef>
              <c:f>'Senegal Sidney'!$A$1:$CM$1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'Senegal Sidney'!$A$2:$CM$2</c:f>
              <c:numCache>
                <c:formatCode>General</c:formatCode>
                <c:ptCount val="91"/>
                <c:pt idx="0">
                  <c:v>180577.28993032221</c:v>
                </c:pt>
                <c:pt idx="1">
                  <c:v>185483.26629634848</c:v>
                </c:pt>
                <c:pt idx="2">
                  <c:v>190389.2426659175</c:v>
                </c:pt>
                <c:pt idx="3">
                  <c:v>197497.43988972448</c:v>
                </c:pt>
                <c:pt idx="4">
                  <c:v>206425.52700034317</c:v>
                </c:pt>
                <c:pt idx="5">
                  <c:v>212788.6638839338</c:v>
                </c:pt>
                <c:pt idx="6">
                  <c:v>225422.47353782595</c:v>
                </c:pt>
                <c:pt idx="7">
                  <c:v>243223.09851842764</c:v>
                </c:pt>
                <c:pt idx="8">
                  <c:v>257146.2311661882</c:v>
                </c:pt>
                <c:pt idx="9">
                  <c:v>273908.21973288723</c:v>
                </c:pt>
                <c:pt idx="10">
                  <c:v>281086.86610372545</c:v>
                </c:pt>
                <c:pt idx="11">
                  <c:v>303872.72360383393</c:v>
                </c:pt>
                <c:pt idx="12">
                  <c:v>312287.34171517193</c:v>
                </c:pt>
                <c:pt idx="13">
                  <c:v>334928.80818581453</c:v>
                </c:pt>
                <c:pt idx="14">
                  <c:v>348203.45106501161</c:v>
                </c:pt>
                <c:pt idx="15">
                  <c:v>356702.55557846685</c:v>
                </c:pt>
                <c:pt idx="16">
                  <c:v>377619.32445607043</c:v>
                </c:pt>
                <c:pt idx="17">
                  <c:v>389463.53414585214</c:v>
                </c:pt>
                <c:pt idx="18">
                  <c:v>400858.07131895435</c:v>
                </c:pt>
                <c:pt idx="19">
                  <c:v>420342.82911861327</c:v>
                </c:pt>
                <c:pt idx="20">
                  <c:v>408844.77285575448</c:v>
                </c:pt>
                <c:pt idx="21">
                  <c:v>441596.1742879668</c:v>
                </c:pt>
                <c:pt idx="22">
                  <c:v>443124.32277825807</c:v>
                </c:pt>
                <c:pt idx="23">
                  <c:v>455583.66782152368</c:v>
                </c:pt>
                <c:pt idx="24">
                  <c:v>459333.8181703185</c:v>
                </c:pt>
                <c:pt idx="25">
                  <c:v>445157.23197978316</c:v>
                </c:pt>
                <c:pt idx="26">
                  <c:v>453292.97409757867</c:v>
                </c:pt>
                <c:pt idx="27">
                  <c:v>454342.17358405975</c:v>
                </c:pt>
                <c:pt idx="28">
                  <c:v>454715.69403139746</c:v>
                </c:pt>
                <c:pt idx="29">
                  <c:v>457891.66727816674</c:v>
                </c:pt>
                <c:pt idx="30">
                  <c:v>448057.31376801233</c:v>
                </c:pt>
                <c:pt idx="31">
                  <c:v>455904.17309309449</c:v>
                </c:pt>
                <c:pt idx="32">
                  <c:v>452441.54991589097</c:v>
                </c:pt>
                <c:pt idx="33">
                  <c:v>453396.89103350404</c:v>
                </c:pt>
                <c:pt idx="34">
                  <c:v>453229.0403127498</c:v>
                </c:pt>
                <c:pt idx="35">
                  <c:v>436986.28513329464</c:v>
                </c:pt>
                <c:pt idx="36">
                  <c:v>448126.09290295723</c:v>
                </c:pt>
                <c:pt idx="37">
                  <c:v>447164.8543959831</c:v>
                </c:pt>
                <c:pt idx="38">
                  <c:v>448313.00209841714</c:v>
                </c:pt>
                <c:pt idx="39">
                  <c:v>445526.30184919341</c:v>
                </c:pt>
                <c:pt idx="40">
                  <c:v>447156.31486857892</c:v>
                </c:pt>
                <c:pt idx="41">
                  <c:v>454241.46748379251</c:v>
                </c:pt>
                <c:pt idx="42">
                  <c:v>455080.10968833615</c:v>
                </c:pt>
                <c:pt idx="43">
                  <c:v>472229.05464712722</c:v>
                </c:pt>
                <c:pt idx="44">
                  <c:v>477208.36520675593</c:v>
                </c:pt>
                <c:pt idx="45">
                  <c:v>457716.48418350972</c:v>
                </c:pt>
                <c:pt idx="46">
                  <c:v>483325.29322954401</c:v>
                </c:pt>
                <c:pt idx="47">
                  <c:v>485697.33774622536</c:v>
                </c:pt>
                <c:pt idx="48">
                  <c:v>481934.00567702833</c:v>
                </c:pt>
                <c:pt idx="49">
                  <c:v>476174.21440860193</c:v>
                </c:pt>
                <c:pt idx="50">
                  <c:v>465206.94656958478</c:v>
                </c:pt>
                <c:pt idx="51">
                  <c:v>463222.23592787166</c:v>
                </c:pt>
                <c:pt idx="52">
                  <c:v>456966.47650099319</c:v>
                </c:pt>
                <c:pt idx="53">
                  <c:v>455062.40201250324</c:v>
                </c:pt>
                <c:pt idx="54">
                  <c:v>443228.54955820204</c:v>
                </c:pt>
                <c:pt idx="55">
                  <c:v>428881.01241432229</c:v>
                </c:pt>
                <c:pt idx="56">
                  <c:v>442640.10775319359</c:v>
                </c:pt>
                <c:pt idx="57">
                  <c:v>429726.26715549047</c:v>
                </c:pt>
                <c:pt idx="58">
                  <c:v>421086.02375218796</c:v>
                </c:pt>
                <c:pt idx="59">
                  <c:v>414032.37460510351</c:v>
                </c:pt>
                <c:pt idx="60">
                  <c:v>412555.47709704563</c:v>
                </c:pt>
                <c:pt idx="61">
                  <c:v>418953.20122625906</c:v>
                </c:pt>
                <c:pt idx="62">
                  <c:v>417740.03496556281</c:v>
                </c:pt>
                <c:pt idx="63">
                  <c:v>415995.51351620432</c:v>
                </c:pt>
                <c:pt idx="64">
                  <c:v>420548.95267404651</c:v>
                </c:pt>
                <c:pt idx="65">
                  <c:v>406739.62421682058</c:v>
                </c:pt>
                <c:pt idx="66">
                  <c:v>415689.72489942121</c:v>
                </c:pt>
                <c:pt idx="67">
                  <c:v>409878.70255110512</c:v>
                </c:pt>
                <c:pt idx="68">
                  <c:v>405140.53639023419</c:v>
                </c:pt>
                <c:pt idx="69">
                  <c:v>407073.65022164281</c:v>
                </c:pt>
                <c:pt idx="70">
                  <c:v>402790.51124127675</c:v>
                </c:pt>
                <c:pt idx="71">
                  <c:v>405077.43892431358</c:v>
                </c:pt>
                <c:pt idx="72">
                  <c:v>404867.93948627176</c:v>
                </c:pt>
                <c:pt idx="73">
                  <c:v>397199.64237011288</c:v>
                </c:pt>
                <c:pt idx="74">
                  <c:v>395963.36556075822</c:v>
                </c:pt>
                <c:pt idx="75">
                  <c:v>394033.84107994236</c:v>
                </c:pt>
                <c:pt idx="76">
                  <c:v>396607.27333749214</c:v>
                </c:pt>
                <c:pt idx="77">
                  <c:v>395170.05861906253</c:v>
                </c:pt>
                <c:pt idx="78">
                  <c:v>392583.90218353627</c:v>
                </c:pt>
                <c:pt idx="79">
                  <c:v>393484.99808253563</c:v>
                </c:pt>
                <c:pt idx="80">
                  <c:v>401251.58241937181</c:v>
                </c:pt>
                <c:pt idx="81">
                  <c:v>401349.790757398</c:v>
                </c:pt>
                <c:pt idx="82">
                  <c:v>397769.72051361878</c:v>
                </c:pt>
                <c:pt idx="83">
                  <c:v>395662.48974256701</c:v>
                </c:pt>
                <c:pt idx="84">
                  <c:v>393614.55081177427</c:v>
                </c:pt>
                <c:pt idx="85">
                  <c:v>373168.59278588294</c:v>
                </c:pt>
                <c:pt idx="86">
                  <c:v>364627.9222263741</c:v>
                </c:pt>
                <c:pt idx="87">
                  <c:v>356087.25166686525</c:v>
                </c:pt>
                <c:pt idx="88">
                  <c:v>347103.65652463672</c:v>
                </c:pt>
                <c:pt idx="89">
                  <c:v>332855.7543097327</c:v>
                </c:pt>
                <c:pt idx="90">
                  <c:v>318551.52758791356</c:v>
                </c:pt>
              </c:numCache>
            </c:numRef>
          </c:val>
          <c:smooth val="0"/>
        </c:ser>
        <c:ser>
          <c:idx val="1"/>
          <c:order val="1"/>
          <c:spPr>
            <a:ln w="41275">
              <a:solidFill>
                <a:srgbClr val="00B050"/>
              </a:solidFill>
            </a:ln>
          </c:spPr>
          <c:marker>
            <c:symbol val="none"/>
          </c:marker>
          <c:cat>
            <c:strRef>
              <c:f>'Senegal Sidney'!$A$1:$CM$1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'Senegal Sidney'!$A$3:$CM$3</c:f>
              <c:numCache>
                <c:formatCode>General</c:formatCode>
                <c:ptCount val="91"/>
                <c:pt idx="0">
                  <c:v>0</c:v>
                </c:pt>
                <c:pt idx="1">
                  <c:v>0</c:v>
                </c:pt>
                <c:pt idx="2">
                  <c:v>0</c:v>
                </c:pt>
                <c:pt idx="3">
                  <c:v>0</c:v>
                </c:pt>
                <c:pt idx="4">
                  <c:v>0</c:v>
                </c:pt>
                <c:pt idx="5">
                  <c:v>13484.674476836622</c:v>
                </c:pt>
                <c:pt idx="6">
                  <c:v>26193.902129918719</c:v>
                </c:pt>
                <c:pt idx="7">
                  <c:v>38974.647383788368</c:v>
                </c:pt>
                <c:pt idx="8">
                  <c:v>75811.921851906503</c:v>
                </c:pt>
                <c:pt idx="9">
                  <c:v>149989.18041668594</c:v>
                </c:pt>
                <c:pt idx="10">
                  <c:v>187899.6711495241</c:v>
                </c:pt>
                <c:pt idx="11">
                  <c:v>191141.68079238111</c:v>
                </c:pt>
                <c:pt idx="12">
                  <c:v>194383.6904352381</c:v>
                </c:pt>
                <c:pt idx="13">
                  <c:v>197625.70007809511</c:v>
                </c:pt>
                <c:pt idx="14">
                  <c:v>216310.6660702379</c:v>
                </c:pt>
                <c:pt idx="15">
                  <c:v>234995.63206238061</c:v>
                </c:pt>
                <c:pt idx="16">
                  <c:v>253680.59805452428</c:v>
                </c:pt>
                <c:pt idx="17">
                  <c:v>272365.56404666702</c:v>
                </c:pt>
                <c:pt idx="18">
                  <c:v>292045.18918000034</c:v>
                </c:pt>
                <c:pt idx="19">
                  <c:v>324546.66466666595</c:v>
                </c:pt>
                <c:pt idx="20">
                  <c:v>344396.603</c:v>
                </c:pt>
                <c:pt idx="21">
                  <c:v>363977.15666666697</c:v>
                </c:pt>
                <c:pt idx="22">
                  <c:v>380541.06200000003</c:v>
                </c:pt>
                <c:pt idx="23">
                  <c:v>395394.53533333295</c:v>
                </c:pt>
                <c:pt idx="24">
                  <c:v>421285.193333334</c:v>
                </c:pt>
                <c:pt idx="25">
                  <c:v>461392.22933333402</c:v>
                </c:pt>
                <c:pt idx="26">
                  <c:v>490254.32466666703</c:v>
                </c:pt>
                <c:pt idx="27">
                  <c:v>512019.59533333301</c:v>
                </c:pt>
                <c:pt idx="28">
                  <c:v>563205.31666666595</c:v>
                </c:pt>
                <c:pt idx="29">
                  <c:v>609487.97</c:v>
                </c:pt>
                <c:pt idx="30">
                  <c:v>648238.29</c:v>
                </c:pt>
                <c:pt idx="31">
                  <c:v>653823.22</c:v>
                </c:pt>
                <c:pt idx="32">
                  <c:v>666723.52666666696</c:v>
                </c:pt>
                <c:pt idx="33">
                  <c:v>666267.14</c:v>
                </c:pt>
                <c:pt idx="34">
                  <c:v>665051.34666666691</c:v>
                </c:pt>
                <c:pt idx="35">
                  <c:v>666481.54666666698</c:v>
                </c:pt>
                <c:pt idx="36">
                  <c:v>693736.9</c:v>
                </c:pt>
                <c:pt idx="37">
                  <c:v>688233.21333333303</c:v>
                </c:pt>
                <c:pt idx="38">
                  <c:v>712258.86</c:v>
                </c:pt>
                <c:pt idx="39">
                  <c:v>724391.4</c:v>
                </c:pt>
                <c:pt idx="40">
                  <c:v>746479.48333333293</c:v>
                </c:pt>
                <c:pt idx="41">
                  <c:v>737639.52333333297</c:v>
                </c:pt>
                <c:pt idx="42">
                  <c:v>729034.08333333302</c:v>
                </c:pt>
                <c:pt idx="43">
                  <c:v>710185.39333333296</c:v>
                </c:pt>
                <c:pt idx="44">
                  <c:v>680591.06</c:v>
                </c:pt>
                <c:pt idx="45">
                  <c:v>653790.58666666597</c:v>
                </c:pt>
                <c:pt idx="46">
                  <c:v>646787.91333333298</c:v>
                </c:pt>
                <c:pt idx="47">
                  <c:v>642766.26666666695</c:v>
                </c:pt>
                <c:pt idx="48">
                  <c:v>662273.66</c:v>
                </c:pt>
                <c:pt idx="49">
                  <c:v>651292.46</c:v>
                </c:pt>
                <c:pt idx="50">
                  <c:v>648906.73333333398</c:v>
                </c:pt>
                <c:pt idx="51">
                  <c:v>633072.39333333296</c:v>
                </c:pt>
                <c:pt idx="52">
                  <c:v>693011.59333333396</c:v>
                </c:pt>
                <c:pt idx="53">
                  <c:v>657386.1</c:v>
                </c:pt>
                <c:pt idx="54">
                  <c:v>664854.5866666669</c:v>
                </c:pt>
                <c:pt idx="55">
                  <c:v>617934.80199999991</c:v>
                </c:pt>
                <c:pt idx="56">
                  <c:v>607509.49533333303</c:v>
                </c:pt>
                <c:pt idx="57">
                  <c:v>597880.98200000008</c:v>
                </c:pt>
                <c:pt idx="58">
                  <c:v>617084.74866666598</c:v>
                </c:pt>
                <c:pt idx="59">
                  <c:v>599808.68866666709</c:v>
                </c:pt>
                <c:pt idx="60">
                  <c:v>582884.01533333398</c:v>
                </c:pt>
                <c:pt idx="61">
                  <c:v>567778.59533333406</c:v>
                </c:pt>
                <c:pt idx="62">
                  <c:v>538283.03533333307</c:v>
                </c:pt>
                <c:pt idx="63">
                  <c:v>495335.20199999999</c:v>
                </c:pt>
                <c:pt idx="64">
                  <c:v>477442.452666667</c:v>
                </c:pt>
                <c:pt idx="65">
                  <c:v>493245.97933333297</c:v>
                </c:pt>
                <c:pt idx="66">
                  <c:v>461084.89872739604</c:v>
                </c:pt>
                <c:pt idx="67">
                  <c:v>383428.54366117902</c:v>
                </c:pt>
                <c:pt idx="68">
                  <c:v>379552.36386306596</c:v>
                </c:pt>
                <c:pt idx="69">
                  <c:v>328028.65462479601</c:v>
                </c:pt>
                <c:pt idx="70">
                  <c:v>311550.15827999997</c:v>
                </c:pt>
                <c:pt idx="71">
                  <c:v>296013.597835703</c:v>
                </c:pt>
                <c:pt idx="72">
                  <c:v>290722.42862637399</c:v>
                </c:pt>
                <c:pt idx="73">
                  <c:v>215863.27554945051</c:v>
                </c:pt>
                <c:pt idx="74">
                  <c:v>208058.9768720381</c:v>
                </c:pt>
                <c:pt idx="75">
                  <c:v>205760.6041600001</c:v>
                </c:pt>
                <c:pt idx="76">
                  <c:v>199972.81230016318</c:v>
                </c:pt>
                <c:pt idx="77">
                  <c:v>196843.433216081</c:v>
                </c:pt>
                <c:pt idx="78">
                  <c:v>193536.41344887379</c:v>
                </c:pt>
                <c:pt idx="79">
                  <c:v>194946.87555153738</c:v>
                </c:pt>
                <c:pt idx="80">
                  <c:v>157566.15733333305</c:v>
                </c:pt>
                <c:pt idx="81">
                  <c:v>155132.77933333305</c:v>
                </c:pt>
                <c:pt idx="82">
                  <c:v>155484.66600000006</c:v>
                </c:pt>
                <c:pt idx="83">
                  <c:v>153636.06600000005</c:v>
                </c:pt>
                <c:pt idx="84">
                  <c:v>149877.14225000021</c:v>
                </c:pt>
                <c:pt idx="85">
                  <c:v>146118.21849999938</c:v>
                </c:pt>
                <c:pt idx="86">
                  <c:v>142359.29474999857</c:v>
                </c:pt>
                <c:pt idx="87">
                  <c:v>138600.37099999873</c:v>
                </c:pt>
                <c:pt idx="88">
                  <c:v>136098.998321427</c:v>
                </c:pt>
                <c:pt idx="89">
                  <c:v>134171.576785713</c:v>
                </c:pt>
                <c:pt idx="90">
                  <c:v>132244.155249998</c:v>
                </c:pt>
              </c:numCache>
            </c:numRef>
          </c:val>
          <c:smooth val="0"/>
        </c:ser>
        <c:dLbls>
          <c:showLegendKey val="0"/>
          <c:showVal val="0"/>
          <c:showCatName val="0"/>
          <c:showSerName val="0"/>
          <c:showPercent val="0"/>
          <c:showBubbleSize val="0"/>
        </c:dLbls>
        <c:marker val="1"/>
        <c:smooth val="0"/>
        <c:axId val="175577344"/>
        <c:axId val="175579520"/>
      </c:lineChart>
      <c:catAx>
        <c:axId val="175577344"/>
        <c:scaling>
          <c:orientation val="minMax"/>
        </c:scaling>
        <c:delete val="0"/>
        <c:axPos val="b"/>
        <c:title>
          <c:tx>
            <c:rich>
              <a:bodyPr/>
              <a:lstStyle/>
              <a:p>
                <a:pPr>
                  <a:defRPr b="0"/>
                </a:pPr>
                <a:r>
                  <a:rPr lang="en-US" b="0" dirty="0" smtClean="0"/>
                  <a:t>Age</a:t>
                </a:r>
                <a:endParaRPr lang="en-US" b="0" dirty="0"/>
              </a:p>
            </c:rich>
          </c:tx>
          <c:layout>
            <c:manualLayout>
              <c:xMode val="edge"/>
              <c:yMode val="edge"/>
              <c:x val="0.5363177833902838"/>
              <c:y val="0.91081182099073055"/>
            </c:manualLayout>
          </c:layout>
          <c:overlay val="0"/>
        </c:title>
        <c:majorTickMark val="out"/>
        <c:minorTickMark val="none"/>
        <c:tickLblPos val="nextTo"/>
        <c:crossAx val="175579520"/>
        <c:crosses val="autoZero"/>
        <c:auto val="1"/>
        <c:lblAlgn val="ctr"/>
        <c:lblOffset val="100"/>
        <c:tickLblSkip val="10"/>
        <c:tickMarkSkip val="5"/>
        <c:noMultiLvlLbl val="0"/>
      </c:catAx>
      <c:valAx>
        <c:axId val="175579520"/>
        <c:scaling>
          <c:orientation val="minMax"/>
        </c:scaling>
        <c:delete val="0"/>
        <c:axPos val="l"/>
        <c:title>
          <c:tx>
            <c:rich>
              <a:bodyPr rot="-5400000" vert="horz"/>
              <a:lstStyle/>
              <a:p>
                <a:pPr>
                  <a:defRPr/>
                </a:pPr>
                <a:r>
                  <a:rPr lang="en-US" b="0" dirty="0" smtClean="0">
                    <a:effectLst/>
                  </a:rPr>
                  <a:t>West African CFA francs</a:t>
                </a:r>
                <a:endParaRPr lang="en-US" b="0" dirty="0">
                  <a:effectLst/>
                </a:endParaRPr>
              </a:p>
            </c:rich>
          </c:tx>
          <c:layout>
            <c:manualLayout>
              <c:xMode val="edge"/>
              <c:yMode val="edge"/>
              <c:x val="6.6953436376008544E-3"/>
              <c:y val="0.23375394531379781"/>
            </c:manualLayout>
          </c:layout>
          <c:overlay val="0"/>
        </c:title>
        <c:numFmt formatCode="#,##0" sourceLinked="0"/>
        <c:majorTickMark val="out"/>
        <c:minorTickMark val="none"/>
        <c:tickLblPos val="nextTo"/>
        <c:crossAx val="175577344"/>
        <c:crosses val="autoZero"/>
        <c:crossBetween val="between"/>
      </c:valAx>
    </c:plotArea>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US" b="0" dirty="0" smtClean="0"/>
              <a:t>Per capita</a:t>
            </a:r>
            <a:endParaRPr lang="en-US" b="0" dirty="0"/>
          </a:p>
        </c:rich>
      </c:tx>
      <c:layout/>
      <c:overlay val="0"/>
    </c:title>
    <c:autoTitleDeleted val="0"/>
    <c:plotArea>
      <c:layout>
        <c:manualLayout>
          <c:layoutTarget val="inner"/>
          <c:xMode val="edge"/>
          <c:yMode val="edge"/>
          <c:x val="0.18266050439347256"/>
          <c:y val="3.3455643044619419E-2"/>
          <c:w val="0.72123439461371674"/>
          <c:h val="0.80615905511811026"/>
        </c:manualLayout>
      </c:layout>
      <c:lineChart>
        <c:grouping val="standard"/>
        <c:varyColors val="0"/>
        <c:ser>
          <c:idx val="0"/>
          <c:order val="0"/>
          <c:tx>
            <c:strRef>
              <c:f>'Sidney Mozambique'!$A$2</c:f>
              <c:strCache>
                <c:ptCount val="1"/>
                <c:pt idx="0">
                  <c:v>Consumption</c:v>
                </c:pt>
              </c:strCache>
            </c:strRef>
          </c:tx>
          <c:spPr>
            <a:ln w="41275">
              <a:solidFill>
                <a:srgbClr val="FFC000"/>
              </a:solidFill>
            </a:ln>
          </c:spPr>
          <c:marker>
            <c:symbol val="none"/>
          </c:marker>
          <c:cat>
            <c:strRef>
              <c:f>'Sidney Mozambique'!$B$1:$CN$1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'Sidney Mozambique'!$B$2:$CN$2</c:f>
              <c:numCache>
                <c:formatCode>0.0</c:formatCode>
                <c:ptCount val="91"/>
                <c:pt idx="0">
                  <c:v>5267.2720520049625</c:v>
                </c:pt>
                <c:pt idx="1">
                  <c:v>5446.5952625560667</c:v>
                </c:pt>
                <c:pt idx="2">
                  <c:v>5626.5904101304786</c:v>
                </c:pt>
                <c:pt idx="3">
                  <c:v>5807.531330424199</c:v>
                </c:pt>
                <c:pt idx="4">
                  <c:v>5993.8767343632553</c:v>
                </c:pt>
                <c:pt idx="5">
                  <c:v>6525.6081515843534</c:v>
                </c:pt>
                <c:pt idx="6">
                  <c:v>7328.2224110047719</c:v>
                </c:pt>
                <c:pt idx="7">
                  <c:v>8062.9112679069794</c:v>
                </c:pt>
                <c:pt idx="8">
                  <c:v>8534.6710537408944</c:v>
                </c:pt>
                <c:pt idx="9">
                  <c:v>9035.0924374586775</c:v>
                </c:pt>
                <c:pt idx="10">
                  <c:v>9525.9576688180896</c:v>
                </c:pt>
                <c:pt idx="11">
                  <c:v>10048.882023355174</c:v>
                </c:pt>
                <c:pt idx="12">
                  <c:v>10690.361272977832</c:v>
                </c:pt>
                <c:pt idx="13">
                  <c:v>11347.163553342862</c:v>
                </c:pt>
                <c:pt idx="14">
                  <c:v>12017.560542702484</c:v>
                </c:pt>
                <c:pt idx="15">
                  <c:v>12807.70139022277</c:v>
                </c:pt>
                <c:pt idx="16">
                  <c:v>13494.885549846425</c:v>
                </c:pt>
                <c:pt idx="17">
                  <c:v>14235.692513844358</c:v>
                </c:pt>
                <c:pt idx="18">
                  <c:v>14813.405152357251</c:v>
                </c:pt>
                <c:pt idx="19">
                  <c:v>15351.556551166392</c:v>
                </c:pt>
                <c:pt idx="20">
                  <c:v>16036.179214321697</c:v>
                </c:pt>
                <c:pt idx="21">
                  <c:v>16702.392948269055</c:v>
                </c:pt>
                <c:pt idx="22">
                  <c:v>16955.97687650652</c:v>
                </c:pt>
                <c:pt idx="23">
                  <c:v>17310.140148309398</c:v>
                </c:pt>
                <c:pt idx="24">
                  <c:v>17354.549421879419</c:v>
                </c:pt>
                <c:pt idx="25">
                  <c:v>17645.299893623891</c:v>
                </c:pt>
                <c:pt idx="26">
                  <c:v>17710.336502584283</c:v>
                </c:pt>
                <c:pt idx="27">
                  <c:v>17492.050279914776</c:v>
                </c:pt>
                <c:pt idx="28">
                  <c:v>17046.346442407666</c:v>
                </c:pt>
                <c:pt idx="29">
                  <c:v>16786.888497595235</c:v>
                </c:pt>
                <c:pt idx="30">
                  <c:v>16458.076875801478</c:v>
                </c:pt>
                <c:pt idx="31">
                  <c:v>16047.018224289555</c:v>
                </c:pt>
                <c:pt idx="32">
                  <c:v>15587.695481327823</c:v>
                </c:pt>
                <c:pt idx="33">
                  <c:v>15408.491080121465</c:v>
                </c:pt>
                <c:pt idx="34">
                  <c:v>15041.929584778412</c:v>
                </c:pt>
                <c:pt idx="35">
                  <c:v>14691.541828884587</c:v>
                </c:pt>
                <c:pt idx="36">
                  <c:v>14417.422666637009</c:v>
                </c:pt>
                <c:pt idx="37">
                  <c:v>14363.371241599663</c:v>
                </c:pt>
                <c:pt idx="38">
                  <c:v>14051.213853464711</c:v>
                </c:pt>
                <c:pt idx="39">
                  <c:v>13949.658165774506</c:v>
                </c:pt>
                <c:pt idx="40">
                  <c:v>13783.301500096235</c:v>
                </c:pt>
                <c:pt idx="41">
                  <c:v>13815.26481964764</c:v>
                </c:pt>
                <c:pt idx="42">
                  <c:v>13779.568115796796</c:v>
                </c:pt>
                <c:pt idx="43">
                  <c:v>13554.573331938996</c:v>
                </c:pt>
                <c:pt idx="44">
                  <c:v>13473.046068735504</c:v>
                </c:pt>
                <c:pt idx="45">
                  <c:v>13195.587588636305</c:v>
                </c:pt>
                <c:pt idx="46">
                  <c:v>12919.043881800881</c:v>
                </c:pt>
                <c:pt idx="47">
                  <c:v>12824.095471702585</c:v>
                </c:pt>
                <c:pt idx="48">
                  <c:v>12369.556468577675</c:v>
                </c:pt>
                <c:pt idx="49">
                  <c:v>12435.403015679438</c:v>
                </c:pt>
                <c:pt idx="50">
                  <c:v>12306.868551140979</c:v>
                </c:pt>
                <c:pt idx="51">
                  <c:v>12360.176852212438</c:v>
                </c:pt>
                <c:pt idx="52">
                  <c:v>12242.838156470358</c:v>
                </c:pt>
                <c:pt idx="53">
                  <c:v>11900.786327979553</c:v>
                </c:pt>
                <c:pt idx="54">
                  <c:v>11756.140094822658</c:v>
                </c:pt>
                <c:pt idx="55">
                  <c:v>11497.279300598289</c:v>
                </c:pt>
                <c:pt idx="56">
                  <c:v>11379.553514028918</c:v>
                </c:pt>
                <c:pt idx="57">
                  <c:v>11303.451947641803</c:v>
                </c:pt>
                <c:pt idx="58">
                  <c:v>11065.443235394861</c:v>
                </c:pt>
                <c:pt idx="59">
                  <c:v>10823.988551772054</c:v>
                </c:pt>
                <c:pt idx="60">
                  <c:v>10964.261796398441</c:v>
                </c:pt>
                <c:pt idx="61">
                  <c:v>10794.683384293703</c:v>
                </c:pt>
                <c:pt idx="62">
                  <c:v>10376.033086253281</c:v>
                </c:pt>
                <c:pt idx="63">
                  <c:v>10213.840925742237</c:v>
                </c:pt>
                <c:pt idx="64">
                  <c:v>10007.333533088295</c:v>
                </c:pt>
                <c:pt idx="65">
                  <c:v>10302.390110378479</c:v>
                </c:pt>
                <c:pt idx="66">
                  <c:v>10293.841751640701</c:v>
                </c:pt>
                <c:pt idx="67">
                  <c:v>10172.077310074998</c:v>
                </c:pt>
                <c:pt idx="68">
                  <c:v>10056.282911529399</c:v>
                </c:pt>
                <c:pt idx="69">
                  <c:v>9791.1699032153974</c:v>
                </c:pt>
                <c:pt idx="70">
                  <c:v>9599.7079410627503</c:v>
                </c:pt>
                <c:pt idx="71">
                  <c:v>9203.1658378593329</c:v>
                </c:pt>
                <c:pt idx="72">
                  <c:v>9205.1418066988026</c:v>
                </c:pt>
                <c:pt idx="73">
                  <c:v>9160.1883141229519</c:v>
                </c:pt>
                <c:pt idx="74">
                  <c:v>8925.3260406862428</c:v>
                </c:pt>
                <c:pt idx="75">
                  <c:v>9163.6123454742046</c:v>
                </c:pt>
                <c:pt idx="76">
                  <c:v>8682.3449370744329</c:v>
                </c:pt>
                <c:pt idx="77">
                  <c:v>8756.8160670490452</c:v>
                </c:pt>
                <c:pt idx="78">
                  <c:v>8557.374624417449</c:v>
                </c:pt>
                <c:pt idx="79">
                  <c:v>8412.9511807045255</c:v>
                </c:pt>
                <c:pt idx="80">
                  <c:v>9843.4800003322234</c:v>
                </c:pt>
                <c:pt idx="81">
                  <c:v>9949.5334890823106</c:v>
                </c:pt>
                <c:pt idx="82">
                  <c:v>10060.388446921541</c:v>
                </c:pt>
                <c:pt idx="83">
                  <c:v>9911.301565485026</c:v>
                </c:pt>
                <c:pt idx="84">
                  <c:v>9990.3477596420598</c:v>
                </c:pt>
                <c:pt idx="85">
                  <c:v>10587.538542595303</c:v>
                </c:pt>
                <c:pt idx="86">
                  <c:v>10673.581164791489</c:v>
                </c:pt>
                <c:pt idx="87">
                  <c:v>10759.623786987693</c:v>
                </c:pt>
                <c:pt idx="88">
                  <c:v>10845.666409183874</c:v>
                </c:pt>
                <c:pt idx="89">
                  <c:v>10931.709031380071</c:v>
                </c:pt>
                <c:pt idx="90">
                  <c:v>11017.751653576264</c:v>
                </c:pt>
              </c:numCache>
            </c:numRef>
          </c:val>
          <c:smooth val="0"/>
        </c:ser>
        <c:ser>
          <c:idx val="1"/>
          <c:order val="1"/>
          <c:tx>
            <c:strRef>
              <c:f>'Sidney Mozambique'!$A$3</c:f>
              <c:strCache>
                <c:ptCount val="1"/>
                <c:pt idx="0">
                  <c:v>Labor income</c:v>
                </c:pt>
              </c:strCache>
            </c:strRef>
          </c:tx>
          <c:spPr>
            <a:ln w="41275">
              <a:solidFill>
                <a:srgbClr val="00B050"/>
              </a:solidFill>
            </a:ln>
          </c:spPr>
          <c:marker>
            <c:symbol val="none"/>
          </c:marker>
          <c:cat>
            <c:strRef>
              <c:f>'Sidney Mozambique'!$B$1:$CN$1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'Sidney Mozambique'!$B$3:$CN$3</c:f>
              <c:numCache>
                <c:formatCode>0.0</c:formatCode>
                <c:ptCount val="91"/>
                <c:pt idx="0">
                  <c:v>0</c:v>
                </c:pt>
                <c:pt idx="1">
                  <c:v>0</c:v>
                </c:pt>
                <c:pt idx="2">
                  <c:v>0</c:v>
                </c:pt>
                <c:pt idx="3">
                  <c:v>3.4056224219821765</c:v>
                </c:pt>
                <c:pt idx="4">
                  <c:v>9.8431739694810929</c:v>
                </c:pt>
                <c:pt idx="5">
                  <c:v>16.280725516980016</c:v>
                </c:pt>
                <c:pt idx="6">
                  <c:v>25.679779268004378</c:v>
                </c:pt>
                <c:pt idx="7">
                  <c:v>42.892577205687921</c:v>
                </c:pt>
                <c:pt idx="8">
                  <c:v>141.94320431852231</c:v>
                </c:pt>
                <c:pt idx="9">
                  <c:v>1618.2006458324304</c:v>
                </c:pt>
                <c:pt idx="10">
                  <c:v>2036.2472564086895</c:v>
                </c:pt>
                <c:pt idx="11">
                  <c:v>2498.5950436591911</c:v>
                </c:pt>
                <c:pt idx="12">
                  <c:v>3007.560329948687</c:v>
                </c:pt>
                <c:pt idx="13">
                  <c:v>3557.7406543447014</c:v>
                </c:pt>
                <c:pt idx="14">
                  <c:v>4089.3840064644291</c:v>
                </c:pt>
                <c:pt idx="15">
                  <c:v>4703.9064693480977</c:v>
                </c:pt>
                <c:pt idx="16">
                  <c:v>5426.8052242756712</c:v>
                </c:pt>
                <c:pt idx="17">
                  <c:v>6261.6431981974583</c:v>
                </c:pt>
                <c:pt idx="18">
                  <c:v>7111.8901112107633</c:v>
                </c:pt>
                <c:pt idx="19">
                  <c:v>8045.6586555820231</c:v>
                </c:pt>
                <c:pt idx="20">
                  <c:v>9120.7992191037229</c:v>
                </c:pt>
                <c:pt idx="21">
                  <c:v>10288.202232387779</c:v>
                </c:pt>
                <c:pt idx="22">
                  <c:v>11668.472822855609</c:v>
                </c:pt>
                <c:pt idx="23">
                  <c:v>13054.644331907717</c:v>
                </c:pt>
                <c:pt idx="24">
                  <c:v>14423.085391798424</c:v>
                </c:pt>
                <c:pt idx="25">
                  <c:v>15600.907948862758</c:v>
                </c:pt>
                <c:pt idx="26">
                  <c:v>16890.000257817279</c:v>
                </c:pt>
                <c:pt idx="27">
                  <c:v>17882.342956482527</c:v>
                </c:pt>
                <c:pt idx="28">
                  <c:v>18847.279818735009</c:v>
                </c:pt>
                <c:pt idx="29">
                  <c:v>19710.87161240889</c:v>
                </c:pt>
                <c:pt idx="30">
                  <c:v>20372.805332584496</c:v>
                </c:pt>
                <c:pt idx="31">
                  <c:v>20992.120389646727</c:v>
                </c:pt>
                <c:pt idx="32">
                  <c:v>21394.427879346946</c:v>
                </c:pt>
                <c:pt idx="33">
                  <c:v>21615.223799370367</c:v>
                </c:pt>
                <c:pt idx="34">
                  <c:v>21760.120512113594</c:v>
                </c:pt>
                <c:pt idx="35">
                  <c:v>21827.189445645432</c:v>
                </c:pt>
                <c:pt idx="36">
                  <c:v>21949.666611995894</c:v>
                </c:pt>
                <c:pt idx="37">
                  <c:v>22056.415093956923</c:v>
                </c:pt>
                <c:pt idx="38">
                  <c:v>22097.86983689318</c:v>
                </c:pt>
                <c:pt idx="39">
                  <c:v>22027.603726032517</c:v>
                </c:pt>
                <c:pt idx="40">
                  <c:v>21690.681213837146</c:v>
                </c:pt>
                <c:pt idx="41">
                  <c:v>21364.555727358274</c:v>
                </c:pt>
                <c:pt idx="42">
                  <c:v>20870.99242879518</c:v>
                </c:pt>
                <c:pt idx="43">
                  <c:v>20329.813843671109</c:v>
                </c:pt>
                <c:pt idx="44">
                  <c:v>19919.269815218886</c:v>
                </c:pt>
                <c:pt idx="45">
                  <c:v>19440.891830504162</c:v>
                </c:pt>
                <c:pt idx="46">
                  <c:v>18946.645203217351</c:v>
                </c:pt>
                <c:pt idx="47">
                  <c:v>18410.975697061716</c:v>
                </c:pt>
                <c:pt idx="48">
                  <c:v>17753.251332204083</c:v>
                </c:pt>
                <c:pt idx="49">
                  <c:v>17062.565977004</c:v>
                </c:pt>
                <c:pt idx="50">
                  <c:v>16512.905834512425</c:v>
                </c:pt>
                <c:pt idx="51">
                  <c:v>16085.145649275881</c:v>
                </c:pt>
                <c:pt idx="52">
                  <c:v>15672.822895231626</c:v>
                </c:pt>
                <c:pt idx="53">
                  <c:v>15236.529091152017</c:v>
                </c:pt>
                <c:pt idx="54">
                  <c:v>14682.832939336749</c:v>
                </c:pt>
                <c:pt idx="55">
                  <c:v>14025.827656704136</c:v>
                </c:pt>
                <c:pt idx="56">
                  <c:v>13430.165467608585</c:v>
                </c:pt>
                <c:pt idx="57">
                  <c:v>12660.046839620134</c:v>
                </c:pt>
                <c:pt idx="58">
                  <c:v>11936.578475520495</c:v>
                </c:pt>
                <c:pt idx="59">
                  <c:v>11181.588283898236</c:v>
                </c:pt>
                <c:pt idx="60">
                  <c:v>10440.538587196483</c:v>
                </c:pt>
                <c:pt idx="61">
                  <c:v>9681.0107099925299</c:v>
                </c:pt>
                <c:pt idx="62">
                  <c:v>8894.1444348106397</c:v>
                </c:pt>
                <c:pt idx="63">
                  <c:v>8040.4247706936039</c:v>
                </c:pt>
                <c:pt idx="64">
                  <c:v>7255.1456787498319</c:v>
                </c:pt>
                <c:pt idx="65">
                  <c:v>6608.5723747835118</c:v>
                </c:pt>
                <c:pt idx="66">
                  <c:v>5836.2297601222626</c:v>
                </c:pt>
                <c:pt idx="67">
                  <c:v>5107.3240501154505</c:v>
                </c:pt>
                <c:pt idx="68">
                  <c:v>4517.3765910337315</c:v>
                </c:pt>
                <c:pt idx="69">
                  <c:v>3946.2948860478978</c:v>
                </c:pt>
                <c:pt idx="70">
                  <c:v>3423.7229287122263</c:v>
                </c:pt>
                <c:pt idx="71">
                  <c:v>2895.2728473391926</c:v>
                </c:pt>
                <c:pt idx="72">
                  <c:v>2494.1335636698132</c:v>
                </c:pt>
                <c:pt idx="73">
                  <c:v>2062.3750698820322</c:v>
                </c:pt>
                <c:pt idx="74">
                  <c:v>1719.2875329387909</c:v>
                </c:pt>
                <c:pt idx="75">
                  <c:v>1439.4276685962909</c:v>
                </c:pt>
                <c:pt idx="76">
                  <c:v>1132.4586782002109</c:v>
                </c:pt>
                <c:pt idx="77">
                  <c:v>938.48572771659497</c:v>
                </c:pt>
                <c:pt idx="78">
                  <c:v>796.51090292083427</c:v>
                </c:pt>
                <c:pt idx="79">
                  <c:v>684.09273516073279</c:v>
                </c:pt>
                <c:pt idx="80">
                  <c:v>585.32542448881634</c:v>
                </c:pt>
                <c:pt idx="81">
                  <c:v>496.64849772265285</c:v>
                </c:pt>
                <c:pt idx="82">
                  <c:v>417.72860642769376</c:v>
                </c:pt>
                <c:pt idx="83">
                  <c:v>328.8268800506977</c:v>
                </c:pt>
                <c:pt idx="84">
                  <c:v>244.18771062067984</c:v>
                </c:pt>
                <c:pt idx="85">
                  <c:v>174.82992596299366</c:v>
                </c:pt>
                <c:pt idx="86">
                  <c:v>105.16329204036592</c:v>
                </c:pt>
                <c:pt idx="87">
                  <c:v>35.496658117738455</c:v>
                </c:pt>
                <c:pt idx="88">
                  <c:v>0</c:v>
                </c:pt>
                <c:pt idx="89">
                  <c:v>0</c:v>
                </c:pt>
                <c:pt idx="90">
                  <c:v>0</c:v>
                </c:pt>
              </c:numCache>
            </c:numRef>
          </c:val>
          <c:smooth val="0"/>
        </c:ser>
        <c:dLbls>
          <c:showLegendKey val="0"/>
          <c:showVal val="0"/>
          <c:showCatName val="0"/>
          <c:showSerName val="0"/>
          <c:showPercent val="0"/>
          <c:showBubbleSize val="0"/>
        </c:dLbls>
        <c:marker val="1"/>
        <c:smooth val="0"/>
        <c:axId val="175683072"/>
        <c:axId val="175684992"/>
      </c:lineChart>
      <c:catAx>
        <c:axId val="175683072"/>
        <c:scaling>
          <c:orientation val="minMax"/>
        </c:scaling>
        <c:delete val="0"/>
        <c:axPos val="b"/>
        <c:title>
          <c:tx>
            <c:rich>
              <a:bodyPr/>
              <a:lstStyle/>
              <a:p>
                <a:pPr>
                  <a:defRPr b="0"/>
                </a:pPr>
                <a:r>
                  <a:rPr lang="en-US" b="0" dirty="0" smtClean="0"/>
                  <a:t>Age</a:t>
                </a:r>
                <a:endParaRPr lang="en-US" b="0" dirty="0"/>
              </a:p>
            </c:rich>
          </c:tx>
          <c:layout>
            <c:manualLayout>
              <c:xMode val="edge"/>
              <c:yMode val="edge"/>
              <c:x val="0.53831756006460729"/>
              <c:y val="0.9184444444444444"/>
            </c:manualLayout>
          </c:layout>
          <c:overlay val="0"/>
        </c:title>
        <c:majorTickMark val="out"/>
        <c:minorTickMark val="none"/>
        <c:tickLblPos val="nextTo"/>
        <c:crossAx val="175684992"/>
        <c:crosses val="autoZero"/>
        <c:auto val="1"/>
        <c:lblAlgn val="ctr"/>
        <c:lblOffset val="100"/>
        <c:tickLblSkip val="10"/>
        <c:tickMarkSkip val="5"/>
        <c:noMultiLvlLbl val="0"/>
      </c:catAx>
      <c:valAx>
        <c:axId val="175684992"/>
        <c:scaling>
          <c:orientation val="minMax"/>
        </c:scaling>
        <c:delete val="0"/>
        <c:axPos val="l"/>
        <c:title>
          <c:tx>
            <c:rich>
              <a:bodyPr rot="-5400000" vert="horz"/>
              <a:lstStyle/>
              <a:p>
                <a:pPr>
                  <a:defRPr b="0"/>
                </a:pPr>
                <a:r>
                  <a:rPr lang="en-US" b="0" dirty="0" smtClean="0"/>
                  <a:t>Mozambican meticais</a:t>
                </a:r>
                <a:endParaRPr lang="en-US" b="0" dirty="0"/>
              </a:p>
            </c:rich>
          </c:tx>
          <c:layout>
            <c:manualLayout>
              <c:xMode val="edge"/>
              <c:yMode val="edge"/>
              <c:x val="2.8846153846153848E-2"/>
              <c:y val="0.25091846019247593"/>
            </c:manualLayout>
          </c:layout>
          <c:overlay val="0"/>
        </c:title>
        <c:numFmt formatCode="#,##0" sourceLinked="0"/>
        <c:majorTickMark val="out"/>
        <c:minorTickMark val="none"/>
        <c:tickLblPos val="nextTo"/>
        <c:crossAx val="175683072"/>
        <c:crosses val="autoZero"/>
        <c:crossBetween val="between"/>
      </c:valAx>
    </c:plotArea>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US" b="0" dirty="0" smtClean="0"/>
              <a:t>Aggregate</a:t>
            </a:r>
            <a:endParaRPr lang="en-US" b="0" dirty="0"/>
          </a:p>
        </c:rich>
      </c:tx>
      <c:layout>
        <c:manualLayout>
          <c:xMode val="edge"/>
          <c:yMode val="edge"/>
          <c:x val="0.51761588497090039"/>
          <c:y val="5.627705627705628E-2"/>
        </c:manualLayout>
      </c:layout>
      <c:overlay val="0"/>
    </c:title>
    <c:autoTitleDeleted val="0"/>
    <c:plotArea>
      <c:layout>
        <c:manualLayout>
          <c:layoutTarget val="inner"/>
          <c:xMode val="edge"/>
          <c:yMode val="edge"/>
          <c:x val="0.17458244893301383"/>
          <c:y val="0.11700224971878515"/>
          <c:w val="0.75552094031724293"/>
          <c:h val="0.72677830043971781"/>
        </c:manualLayout>
      </c:layout>
      <c:areaChart>
        <c:grouping val="standard"/>
        <c:varyColors val="0"/>
        <c:ser>
          <c:idx val="0"/>
          <c:order val="0"/>
          <c:tx>
            <c:strRef>
              <c:f>Sheet1!$A$2</c:f>
              <c:strCache>
                <c:ptCount val="1"/>
                <c:pt idx="0">
                  <c:v>Consumption</c:v>
                </c:pt>
              </c:strCache>
            </c:strRef>
          </c:tx>
          <c:spPr>
            <a:solidFill>
              <a:srgbClr val="FFC000"/>
            </a:solidFill>
          </c:spPr>
          <c:cat>
            <c:strRef>
              <c:f>Sheet1!$B$1:$CN$1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Sheet1!$B$2:$CN$2</c:f>
              <c:numCache>
                <c:formatCode>#,##0</c:formatCode>
                <c:ptCount val="91"/>
                <c:pt idx="0">
                  <c:v>145.12881808073658</c:v>
                </c:pt>
                <c:pt idx="1">
                  <c:v>138.50188085911307</c:v>
                </c:pt>
                <c:pt idx="2">
                  <c:v>140.09974714551782</c:v>
                </c:pt>
                <c:pt idx="3">
                  <c:v>141.74536786468755</c:v>
                </c:pt>
                <c:pt idx="4">
                  <c:v>143.54930226247879</c:v>
                </c:pt>
                <c:pt idx="5">
                  <c:v>148.78313144617522</c:v>
                </c:pt>
                <c:pt idx="6">
                  <c:v>163.3682151746651</c:v>
                </c:pt>
                <c:pt idx="7">
                  <c:v>170.23502110152754</c:v>
                </c:pt>
                <c:pt idx="8">
                  <c:v>173.9861035197965</c:v>
                </c:pt>
                <c:pt idx="9">
                  <c:v>173.82148876628381</c:v>
                </c:pt>
                <c:pt idx="10">
                  <c:v>181.99144409494912</c:v>
                </c:pt>
                <c:pt idx="11">
                  <c:v>182.41439727720871</c:v>
                </c:pt>
                <c:pt idx="12">
                  <c:v>188.98123597775643</c:v>
                </c:pt>
                <c:pt idx="13">
                  <c:v>191.29423646708096</c:v>
                </c:pt>
                <c:pt idx="14">
                  <c:v>199.05001214470499</c:v>
                </c:pt>
                <c:pt idx="15">
                  <c:v>204.03969182303078</c:v>
                </c:pt>
                <c:pt idx="16">
                  <c:v>204.06740502222473</c:v>
                </c:pt>
                <c:pt idx="17">
                  <c:v>213.69276555445285</c:v>
                </c:pt>
                <c:pt idx="18">
                  <c:v>207.61757008687351</c:v>
                </c:pt>
                <c:pt idx="19">
                  <c:v>204.77317160947686</c:v>
                </c:pt>
                <c:pt idx="20">
                  <c:v>206.63830231876958</c:v>
                </c:pt>
                <c:pt idx="21">
                  <c:v>194.61759607337487</c:v>
                </c:pt>
                <c:pt idx="22">
                  <c:v>197.188556048782</c:v>
                </c:pt>
                <c:pt idx="23">
                  <c:v>191.47921833870404</c:v>
                </c:pt>
                <c:pt idx="24">
                  <c:v>192.25145389553083</c:v>
                </c:pt>
                <c:pt idx="25">
                  <c:v>186.95037601975505</c:v>
                </c:pt>
                <c:pt idx="26">
                  <c:v>173.64534921159091</c:v>
                </c:pt>
                <c:pt idx="27">
                  <c:v>169.19319294200307</c:v>
                </c:pt>
                <c:pt idx="28">
                  <c:v>165.82384802158947</c:v>
                </c:pt>
                <c:pt idx="29">
                  <c:v>157.59848970811737</c:v>
                </c:pt>
                <c:pt idx="30">
                  <c:v>151.25078495964368</c:v>
                </c:pt>
                <c:pt idx="31">
                  <c:v>145.04489208518174</c:v>
                </c:pt>
                <c:pt idx="32">
                  <c:v>140.39081489394019</c:v>
                </c:pt>
                <c:pt idx="33">
                  <c:v>131.56303771399786</c:v>
                </c:pt>
                <c:pt idx="34">
                  <c:v>127.07333806677595</c:v>
                </c:pt>
                <c:pt idx="35">
                  <c:v>124.85031479692364</c:v>
                </c:pt>
                <c:pt idx="36">
                  <c:v>119.54836455863729</c:v>
                </c:pt>
                <c:pt idx="37">
                  <c:v>118.13759997728738</c:v>
                </c:pt>
                <c:pt idx="38">
                  <c:v>113.96362391500644</c:v>
                </c:pt>
                <c:pt idx="39">
                  <c:v>110.84668702260483</c:v>
                </c:pt>
                <c:pt idx="40">
                  <c:v>106.8359382275534</c:v>
                </c:pt>
                <c:pt idx="41">
                  <c:v>101.3918878794022</c:v>
                </c:pt>
                <c:pt idx="42">
                  <c:v>96.173029876315496</c:v>
                </c:pt>
                <c:pt idx="43">
                  <c:v>91.414259155774786</c:v>
                </c:pt>
                <c:pt idx="44">
                  <c:v>85.19505477736638</c:v>
                </c:pt>
                <c:pt idx="45">
                  <c:v>82.579601640509324</c:v>
                </c:pt>
                <c:pt idx="46">
                  <c:v>79.382275286474439</c:v>
                </c:pt>
                <c:pt idx="47">
                  <c:v>79.284699174072401</c:v>
                </c:pt>
                <c:pt idx="48">
                  <c:v>75.975137863493245</c:v>
                </c:pt>
                <c:pt idx="49">
                  <c:v>73.552490510025621</c:v>
                </c:pt>
                <c:pt idx="50">
                  <c:v>71.095707306486105</c:v>
                </c:pt>
                <c:pt idx="51">
                  <c:v>68.382974168148976</c:v>
                </c:pt>
                <c:pt idx="52">
                  <c:v>65.946784117980613</c:v>
                </c:pt>
                <c:pt idx="53">
                  <c:v>62.234447011037467</c:v>
                </c:pt>
                <c:pt idx="54">
                  <c:v>58.571137378382296</c:v>
                </c:pt>
                <c:pt idx="55">
                  <c:v>55.348496561893924</c:v>
                </c:pt>
                <c:pt idx="56">
                  <c:v>50.899593728111853</c:v>
                </c:pt>
                <c:pt idx="57">
                  <c:v>48.301261191533122</c:v>
                </c:pt>
                <c:pt idx="58">
                  <c:v>46.434843396267894</c:v>
                </c:pt>
                <c:pt idx="59">
                  <c:v>45.562593603305267</c:v>
                </c:pt>
                <c:pt idx="60">
                  <c:v>44.440652817623445</c:v>
                </c:pt>
                <c:pt idx="61">
                  <c:v>43.93095815863142</c:v>
                </c:pt>
                <c:pt idx="62">
                  <c:v>41.211627575545677</c:v>
                </c:pt>
                <c:pt idx="63">
                  <c:v>39.01142514761311</c:v>
                </c:pt>
                <c:pt idx="64">
                  <c:v>37.800982310247392</c:v>
                </c:pt>
                <c:pt idx="65">
                  <c:v>35.823483283214593</c:v>
                </c:pt>
                <c:pt idx="66">
                  <c:v>33.231828992162043</c:v>
                </c:pt>
                <c:pt idx="67">
                  <c:v>31.432151917528195</c:v>
                </c:pt>
                <c:pt idx="68">
                  <c:v>29.275558994590057</c:v>
                </c:pt>
                <c:pt idx="69">
                  <c:v>27.507597580866761</c:v>
                </c:pt>
                <c:pt idx="70">
                  <c:v>25.446942648342493</c:v>
                </c:pt>
                <c:pt idx="71">
                  <c:v>23.143501087298045</c:v>
                </c:pt>
                <c:pt idx="72">
                  <c:v>21.315077187119797</c:v>
                </c:pt>
                <c:pt idx="73">
                  <c:v>19.471208594887077</c:v>
                </c:pt>
                <c:pt idx="74">
                  <c:v>17.454890035368798</c:v>
                </c:pt>
                <c:pt idx="75">
                  <c:v>15.62282787468205</c:v>
                </c:pt>
                <c:pt idx="76">
                  <c:v>14.022084395541651</c:v>
                </c:pt>
                <c:pt idx="77">
                  <c:v>13.211620160388996</c:v>
                </c:pt>
                <c:pt idx="78">
                  <c:v>11.589133525789247</c:v>
                </c:pt>
                <c:pt idx="79">
                  <c:v>9.8929684655805161</c:v>
                </c:pt>
                <c:pt idx="80">
                  <c:v>8.672902006899843</c:v>
                </c:pt>
                <c:pt idx="81">
                  <c:v>7.184237970561683</c:v>
                </c:pt>
                <c:pt idx="82">
                  <c:v>5.8358721934776909</c:v>
                </c:pt>
                <c:pt idx="83">
                  <c:v>4.6443014818678687</c:v>
                </c:pt>
                <c:pt idx="84">
                  <c:v>3.7471795269362911</c:v>
                </c:pt>
                <c:pt idx="85">
                  <c:v>2.8632435206587448</c:v>
                </c:pt>
                <c:pt idx="86">
                  <c:v>2.1243489078196935</c:v>
                </c:pt>
                <c:pt idx="87">
                  <c:v>1.5510245392516786</c:v>
                </c:pt>
                <c:pt idx="88">
                  <c:v>1.120635910697475</c:v>
                </c:pt>
                <c:pt idx="89">
                  <c:v>0.81003251742103932</c:v>
                </c:pt>
                <c:pt idx="90">
                  <c:v>1.647050970293906</c:v>
                </c:pt>
              </c:numCache>
            </c:numRef>
          </c:val>
        </c:ser>
        <c:ser>
          <c:idx val="1"/>
          <c:order val="1"/>
          <c:tx>
            <c:strRef>
              <c:f>Sheet1!$A$3</c:f>
              <c:strCache>
                <c:ptCount val="1"/>
                <c:pt idx="0">
                  <c:v>Labor income</c:v>
                </c:pt>
              </c:strCache>
            </c:strRef>
          </c:tx>
          <c:spPr>
            <a:solidFill>
              <a:srgbClr val="00B050">
                <a:alpha val="60000"/>
              </a:srgbClr>
            </a:solidFill>
          </c:spPr>
          <c:cat>
            <c:strRef>
              <c:f>Sheet1!$B$1:$CN$1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Sheet1!$B$3:$CN$3</c:f>
              <c:numCache>
                <c:formatCode>#,##0</c:formatCode>
                <c:ptCount val="91"/>
                <c:pt idx="0">
                  <c:v>0</c:v>
                </c:pt>
                <c:pt idx="1">
                  <c:v>0</c:v>
                </c:pt>
                <c:pt idx="2">
                  <c:v>1.0392897971393394E-2</c:v>
                </c:pt>
                <c:pt idx="3">
                  <c:v>3.4911872907177649E-2</c:v>
                </c:pt>
                <c:pt idx="4">
                  <c:v>4.4993388635111403E-2</c:v>
                </c:pt>
                <c:pt idx="5">
                  <c:v>6.0616079393621729E-2</c:v>
                </c:pt>
                <c:pt idx="6">
                  <c:v>0.12404943052291774</c:v>
                </c:pt>
                <c:pt idx="7">
                  <c:v>0.19567131380853911</c:v>
                </c:pt>
                <c:pt idx="8">
                  <c:v>0.33431841595981376</c:v>
                </c:pt>
                <c:pt idx="9">
                  <c:v>0.39278731043984677</c:v>
                </c:pt>
                <c:pt idx="10">
                  <c:v>0.50906381371752529</c:v>
                </c:pt>
                <c:pt idx="11">
                  <c:v>0.52740428293281305</c:v>
                </c:pt>
                <c:pt idx="12">
                  <c:v>0.71432815550306872</c:v>
                </c:pt>
                <c:pt idx="13">
                  <c:v>0.87162714713122635</c:v>
                </c:pt>
                <c:pt idx="14">
                  <c:v>1.270475735679889</c:v>
                </c:pt>
                <c:pt idx="15">
                  <c:v>2.2115200213853843</c:v>
                </c:pt>
                <c:pt idx="16">
                  <c:v>2.8680866958839122</c:v>
                </c:pt>
                <c:pt idx="17">
                  <c:v>5.1053914415338895</c:v>
                </c:pt>
                <c:pt idx="18">
                  <c:v>8.2307123851359751</c:v>
                </c:pt>
                <c:pt idx="19">
                  <c:v>13.940306351452987</c:v>
                </c:pt>
                <c:pt idx="20">
                  <c:v>18.814215513492631</c:v>
                </c:pt>
                <c:pt idx="21">
                  <c:v>27.378930701665052</c:v>
                </c:pt>
                <c:pt idx="22">
                  <c:v>35.684703609761435</c:v>
                </c:pt>
                <c:pt idx="23">
                  <c:v>45.106828220179857</c:v>
                </c:pt>
                <c:pt idx="24">
                  <c:v>56.973938513127614</c:v>
                </c:pt>
                <c:pt idx="25">
                  <c:v>69.627825785331751</c:v>
                </c:pt>
                <c:pt idx="26">
                  <c:v>82.568748166619528</c:v>
                </c:pt>
                <c:pt idx="27">
                  <c:v>90.622592075444459</c:v>
                </c:pt>
                <c:pt idx="28">
                  <c:v>102.78547340525004</c:v>
                </c:pt>
                <c:pt idx="29">
                  <c:v>118.72848423827344</c:v>
                </c:pt>
                <c:pt idx="30">
                  <c:v>127.30344427299656</c:v>
                </c:pt>
                <c:pt idx="31">
                  <c:v>142.23401119102334</c:v>
                </c:pt>
                <c:pt idx="32">
                  <c:v>145.20748777814183</c:v>
                </c:pt>
                <c:pt idx="33">
                  <c:v>148.58568035823959</c:v>
                </c:pt>
                <c:pt idx="34">
                  <c:v>153.7689339817058</c:v>
                </c:pt>
                <c:pt idx="35">
                  <c:v>154.86066500901214</c:v>
                </c:pt>
                <c:pt idx="36">
                  <c:v>159.05969864219995</c:v>
                </c:pt>
                <c:pt idx="37">
                  <c:v>158.58981006064107</c:v>
                </c:pt>
                <c:pt idx="38">
                  <c:v>153.56276826848097</c:v>
                </c:pt>
                <c:pt idx="39">
                  <c:v>156.84485779513207</c:v>
                </c:pt>
                <c:pt idx="40">
                  <c:v>161.55840220764119</c:v>
                </c:pt>
                <c:pt idx="41">
                  <c:v>167.60874862531446</c:v>
                </c:pt>
                <c:pt idx="42">
                  <c:v>164.57884554296541</c:v>
                </c:pt>
                <c:pt idx="43">
                  <c:v>162.80352878835882</c:v>
                </c:pt>
                <c:pt idx="44">
                  <c:v>164.17000340317171</c:v>
                </c:pt>
                <c:pt idx="45">
                  <c:v>159.85143841220051</c:v>
                </c:pt>
                <c:pt idx="46">
                  <c:v>158.97584663358148</c:v>
                </c:pt>
                <c:pt idx="47">
                  <c:v>147.22508460681644</c:v>
                </c:pt>
                <c:pt idx="48">
                  <c:v>137.5499468444475</c:v>
                </c:pt>
                <c:pt idx="49">
                  <c:v>135.88469202873117</c:v>
                </c:pt>
                <c:pt idx="50">
                  <c:v>126.56372985686782</c:v>
                </c:pt>
                <c:pt idx="51">
                  <c:v>123.50062445792098</c:v>
                </c:pt>
                <c:pt idx="52">
                  <c:v>116.16439466298465</c:v>
                </c:pt>
                <c:pt idx="53">
                  <c:v>108.43038757504179</c:v>
                </c:pt>
                <c:pt idx="54">
                  <c:v>105.8693919963102</c:v>
                </c:pt>
                <c:pt idx="55">
                  <c:v>100.15377704228183</c:v>
                </c:pt>
                <c:pt idx="56">
                  <c:v>92.054967257382856</c:v>
                </c:pt>
                <c:pt idx="57">
                  <c:v>82.145042690349598</c:v>
                </c:pt>
                <c:pt idx="58">
                  <c:v>72.710192143148575</c:v>
                </c:pt>
                <c:pt idx="59">
                  <c:v>65.711702796421193</c:v>
                </c:pt>
                <c:pt idx="60">
                  <c:v>55.700852546901288</c:v>
                </c:pt>
                <c:pt idx="61">
                  <c:v>47.695849521366085</c:v>
                </c:pt>
                <c:pt idx="62">
                  <c:v>40.564992764260801</c:v>
                </c:pt>
                <c:pt idx="63">
                  <c:v>32.051154165799119</c:v>
                </c:pt>
                <c:pt idx="64">
                  <c:v>31.615847882033393</c:v>
                </c:pt>
                <c:pt idx="65">
                  <c:v>26.72292550453184</c:v>
                </c:pt>
                <c:pt idx="66">
                  <c:v>23.699921984204131</c:v>
                </c:pt>
                <c:pt idx="67">
                  <c:v>21.572529270192405</c:v>
                </c:pt>
                <c:pt idx="68">
                  <c:v>19.956900816479305</c:v>
                </c:pt>
                <c:pt idx="69">
                  <c:v>17.414119941550869</c:v>
                </c:pt>
                <c:pt idx="70">
                  <c:v>15.638585803232422</c:v>
                </c:pt>
                <c:pt idx="71">
                  <c:v>12.78777040072884</c:v>
                </c:pt>
                <c:pt idx="72">
                  <c:v>11.068732418053051</c:v>
                </c:pt>
                <c:pt idx="73">
                  <c:v>10.089180306769013</c:v>
                </c:pt>
                <c:pt idx="74">
                  <c:v>9.1157475639640637</c:v>
                </c:pt>
                <c:pt idx="75">
                  <c:v>7.1680657379267725</c:v>
                </c:pt>
                <c:pt idx="76">
                  <c:v>7.0947854636718581</c:v>
                </c:pt>
                <c:pt idx="77">
                  <c:v>5.9080142335263321</c:v>
                </c:pt>
                <c:pt idx="78">
                  <c:v>4.4125896909325917</c:v>
                </c:pt>
                <c:pt idx="79">
                  <c:v>3.6405559317037475</c:v>
                </c:pt>
                <c:pt idx="80">
                  <c:v>2.5450792419259849</c:v>
                </c:pt>
                <c:pt idx="81">
                  <c:v>1.6725253534152573</c:v>
                </c:pt>
                <c:pt idx="82">
                  <c:v>1.3545574603971426</c:v>
                </c:pt>
                <c:pt idx="83">
                  <c:v>0.5187233569614238</c:v>
                </c:pt>
                <c:pt idx="84">
                  <c:v>0.25175164775685932</c:v>
                </c:pt>
                <c:pt idx="85">
                  <c:v>0.1561556329800978</c:v>
                </c:pt>
                <c:pt idx="86">
                  <c:v>8.1729852115004789E-2</c:v>
                </c:pt>
                <c:pt idx="87">
                  <c:v>6.5456883761461651E-2</c:v>
                </c:pt>
                <c:pt idx="88">
                  <c:v>3.85653214227498E-2</c:v>
                </c:pt>
                <c:pt idx="89">
                  <c:v>7.9409873907046232E-3</c:v>
                </c:pt>
                <c:pt idx="90">
                  <c:v>1.5890415393050562E-2</c:v>
                </c:pt>
              </c:numCache>
            </c:numRef>
          </c:val>
        </c:ser>
        <c:dLbls>
          <c:showLegendKey val="0"/>
          <c:showVal val="0"/>
          <c:showCatName val="0"/>
          <c:showSerName val="0"/>
          <c:showPercent val="0"/>
          <c:showBubbleSize val="0"/>
        </c:dLbls>
        <c:axId val="175795584"/>
        <c:axId val="175814144"/>
      </c:areaChart>
      <c:catAx>
        <c:axId val="175795584"/>
        <c:scaling>
          <c:orientation val="minMax"/>
        </c:scaling>
        <c:delete val="0"/>
        <c:axPos val="b"/>
        <c:title>
          <c:tx>
            <c:rich>
              <a:bodyPr/>
              <a:lstStyle/>
              <a:p>
                <a:pPr>
                  <a:defRPr b="0"/>
                </a:pPr>
                <a:r>
                  <a:rPr lang="en-US" b="0" dirty="0" smtClean="0"/>
                  <a:t>Age</a:t>
                </a:r>
                <a:endParaRPr lang="en-US" b="0" dirty="0"/>
              </a:p>
            </c:rich>
          </c:tx>
          <c:layout>
            <c:manualLayout>
              <c:xMode val="edge"/>
              <c:yMode val="edge"/>
              <c:x val="0.54507839780896949"/>
              <c:y val="0.90757575757575759"/>
            </c:manualLayout>
          </c:layout>
          <c:overlay val="0"/>
        </c:title>
        <c:majorTickMark val="out"/>
        <c:minorTickMark val="none"/>
        <c:tickLblPos val="nextTo"/>
        <c:crossAx val="175814144"/>
        <c:crosses val="autoZero"/>
        <c:auto val="1"/>
        <c:lblAlgn val="ctr"/>
        <c:lblOffset val="100"/>
        <c:tickLblSkip val="10"/>
        <c:tickMarkSkip val="5"/>
        <c:noMultiLvlLbl val="0"/>
      </c:catAx>
      <c:valAx>
        <c:axId val="175814144"/>
        <c:scaling>
          <c:orientation val="minMax"/>
        </c:scaling>
        <c:delete val="0"/>
        <c:axPos val="l"/>
        <c:title>
          <c:tx>
            <c:rich>
              <a:bodyPr rot="-5400000" vert="horz"/>
              <a:lstStyle/>
              <a:p>
                <a:pPr>
                  <a:defRPr b="0"/>
                </a:pPr>
                <a:r>
                  <a:rPr lang="en-US" b="0" dirty="0" smtClean="0"/>
                  <a:t>Billions of naira</a:t>
                </a:r>
                <a:endParaRPr lang="en-US" b="0" dirty="0"/>
              </a:p>
            </c:rich>
          </c:tx>
          <c:layout>
            <c:manualLayout>
              <c:xMode val="edge"/>
              <c:yMode val="edge"/>
              <c:x val="5.0355357754193773E-2"/>
              <c:y val="0.35262075195146059"/>
            </c:manualLayout>
          </c:layout>
          <c:overlay val="0"/>
        </c:title>
        <c:numFmt formatCode="#,##0" sourceLinked="1"/>
        <c:majorTickMark val="out"/>
        <c:minorTickMark val="none"/>
        <c:tickLblPos val="nextTo"/>
        <c:crossAx val="175795584"/>
        <c:crosses val="autoZero"/>
        <c:crossBetween val="midCat"/>
      </c:valAx>
    </c:plotArea>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US" b="0" dirty="0" smtClean="0"/>
              <a:t>Aggregate</a:t>
            </a:r>
            <a:endParaRPr lang="en-US" b="0" dirty="0"/>
          </a:p>
        </c:rich>
      </c:tx>
      <c:layout>
        <c:manualLayout>
          <c:xMode val="edge"/>
          <c:yMode val="edge"/>
          <c:x val="0.45218462557045236"/>
          <c:y val="1.261873325471741E-2"/>
        </c:manualLayout>
      </c:layout>
      <c:overlay val="0"/>
    </c:title>
    <c:autoTitleDeleted val="0"/>
    <c:plotArea>
      <c:layout>
        <c:manualLayout>
          <c:layoutTarget val="inner"/>
          <c:xMode val="edge"/>
          <c:yMode val="edge"/>
          <c:x val="0.170775815185264"/>
          <c:y val="5.2693809749577762E-2"/>
          <c:w val="0.7837813009860255"/>
          <c:h val="0.79341361740166372"/>
        </c:manualLayout>
      </c:layout>
      <c:areaChart>
        <c:grouping val="standard"/>
        <c:varyColors val="0"/>
        <c:ser>
          <c:idx val="0"/>
          <c:order val="0"/>
          <c:tx>
            <c:strRef>
              <c:f>Sheet1!$A$2</c:f>
              <c:strCache>
                <c:ptCount val="1"/>
                <c:pt idx="0">
                  <c:v>Consumption</c:v>
                </c:pt>
              </c:strCache>
            </c:strRef>
          </c:tx>
          <c:spPr>
            <a:solidFill>
              <a:srgbClr val="FFC000"/>
            </a:solidFill>
          </c:spPr>
          <c:cat>
            <c:strRef>
              <c:f>Sheet1!$B$1:$CD$1</c:f>
              <c:strCache>
                <c:ptCount val="8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strCache>
            </c:strRef>
          </c:cat>
          <c:val>
            <c:numRef>
              <c:f>Sheet1!$B$2:$CD$2</c:f>
              <c:numCache>
                <c:formatCode>#,##0</c:formatCode>
                <c:ptCount val="81"/>
                <c:pt idx="0">
                  <c:v>5786.2206826509964</c:v>
                </c:pt>
                <c:pt idx="1">
                  <c:v>5897.0192524556505</c:v>
                </c:pt>
                <c:pt idx="2">
                  <c:v>5870.8463311445794</c:v>
                </c:pt>
                <c:pt idx="3">
                  <c:v>5894.1022683641941</c:v>
                </c:pt>
                <c:pt idx="4">
                  <c:v>5990.3971825797789</c:v>
                </c:pt>
                <c:pt idx="5">
                  <c:v>6317.0285794194779</c:v>
                </c:pt>
                <c:pt idx="6">
                  <c:v>6663.4672337971651</c:v>
                </c:pt>
                <c:pt idx="7">
                  <c:v>7070.1334467424058</c:v>
                </c:pt>
                <c:pt idx="8">
                  <c:v>6977.3973155683288</c:v>
                </c:pt>
                <c:pt idx="9">
                  <c:v>7223.8168987250292</c:v>
                </c:pt>
                <c:pt idx="10">
                  <c:v>7132.0808042162216</c:v>
                </c:pt>
                <c:pt idx="11">
                  <c:v>6974.869089843708</c:v>
                </c:pt>
                <c:pt idx="12">
                  <c:v>6858.0464606685964</c:v>
                </c:pt>
                <c:pt idx="13">
                  <c:v>6946.1703976047002</c:v>
                </c:pt>
                <c:pt idx="14">
                  <c:v>6912.3133259799888</c:v>
                </c:pt>
                <c:pt idx="15">
                  <c:v>7002.3882432878254</c:v>
                </c:pt>
                <c:pt idx="16">
                  <c:v>7164.9437418664247</c:v>
                </c:pt>
                <c:pt idx="17">
                  <c:v>7264.9469951460451</c:v>
                </c:pt>
                <c:pt idx="18">
                  <c:v>7110.2858760096715</c:v>
                </c:pt>
                <c:pt idx="19">
                  <c:v>7343.7676391398645</c:v>
                </c:pt>
                <c:pt idx="20">
                  <c:v>7154.7844052286828</c:v>
                </c:pt>
                <c:pt idx="21">
                  <c:v>7206.0914407943746</c:v>
                </c:pt>
                <c:pt idx="22">
                  <c:v>7030.9373832897063</c:v>
                </c:pt>
                <c:pt idx="23">
                  <c:v>7017.7921821059126</c:v>
                </c:pt>
                <c:pt idx="24">
                  <c:v>6898.5214339616532</c:v>
                </c:pt>
                <c:pt idx="25">
                  <c:v>6815.2787667307084</c:v>
                </c:pt>
                <c:pt idx="26">
                  <c:v>6562.3114037146543</c:v>
                </c:pt>
                <c:pt idx="27">
                  <c:v>6382.1366740565491</c:v>
                </c:pt>
                <c:pt idx="28">
                  <c:v>6135.9982900893192</c:v>
                </c:pt>
                <c:pt idx="29">
                  <c:v>5899.3720579899236</c:v>
                </c:pt>
                <c:pt idx="30">
                  <c:v>5687.6279338770537</c:v>
                </c:pt>
                <c:pt idx="31">
                  <c:v>5405.022624932044</c:v>
                </c:pt>
                <c:pt idx="32">
                  <c:v>5124.0068489399528</c:v>
                </c:pt>
                <c:pt idx="33">
                  <c:v>4801.9724871428589</c:v>
                </c:pt>
                <c:pt idx="34">
                  <c:v>4539.087310832364</c:v>
                </c:pt>
                <c:pt idx="35">
                  <c:v>4243.8007748271011</c:v>
                </c:pt>
                <c:pt idx="36">
                  <c:v>3957.433753692203</c:v>
                </c:pt>
                <c:pt idx="37">
                  <c:v>3623.661713289172</c:v>
                </c:pt>
                <c:pt idx="38">
                  <c:v>3428.0067602178933</c:v>
                </c:pt>
                <c:pt idx="39">
                  <c:v>3200.2678134999292</c:v>
                </c:pt>
                <c:pt idx="40">
                  <c:v>2975.3719871335056</c:v>
                </c:pt>
                <c:pt idx="41">
                  <c:v>2791.2204763840632</c:v>
                </c:pt>
                <c:pt idx="42">
                  <c:v>2600.9546739450043</c:v>
                </c:pt>
                <c:pt idx="43">
                  <c:v>2405.043495997033</c:v>
                </c:pt>
                <c:pt idx="44">
                  <c:v>2221.8094019962714</c:v>
                </c:pt>
                <c:pt idx="45">
                  <c:v>2054.3682860752738</c:v>
                </c:pt>
                <c:pt idx="46">
                  <c:v>1927.88197906402</c:v>
                </c:pt>
                <c:pt idx="47">
                  <c:v>1739.7662787540021</c:v>
                </c:pt>
                <c:pt idx="48">
                  <c:v>1631.6925904473683</c:v>
                </c:pt>
                <c:pt idx="49">
                  <c:v>1539.7749575295868</c:v>
                </c:pt>
                <c:pt idx="50">
                  <c:v>1450.9689688761925</c:v>
                </c:pt>
                <c:pt idx="51">
                  <c:v>1355.6769939221915</c:v>
                </c:pt>
                <c:pt idx="52">
                  <c:v>1287.1093955533233</c:v>
                </c:pt>
                <c:pt idx="53">
                  <c:v>1285.5818068105903</c:v>
                </c:pt>
                <c:pt idx="54">
                  <c:v>1260.3909907554298</c:v>
                </c:pt>
                <c:pt idx="55">
                  <c:v>1269.4706764796431</c:v>
                </c:pt>
                <c:pt idx="56">
                  <c:v>1275.3844297583394</c:v>
                </c:pt>
                <c:pt idx="57">
                  <c:v>1254.4959588893166</c:v>
                </c:pt>
                <c:pt idx="58">
                  <c:v>1241.9109219534389</c:v>
                </c:pt>
                <c:pt idx="59">
                  <c:v>1207.2404270290058</c:v>
                </c:pt>
                <c:pt idx="60">
                  <c:v>1181.5091457422002</c:v>
                </c:pt>
                <c:pt idx="61">
                  <c:v>1148.4542150540697</c:v>
                </c:pt>
                <c:pt idx="62">
                  <c:v>1107.5856258840793</c:v>
                </c:pt>
                <c:pt idx="63">
                  <c:v>1073.6597668346874</c:v>
                </c:pt>
                <c:pt idx="64">
                  <c:v>1023.3693859155711</c:v>
                </c:pt>
                <c:pt idx="65">
                  <c:v>958.82568183367891</c:v>
                </c:pt>
                <c:pt idx="66">
                  <c:v>908.49829882722941</c:v>
                </c:pt>
                <c:pt idx="67">
                  <c:v>833.82274777877342</c:v>
                </c:pt>
                <c:pt idx="68">
                  <c:v>778.19233111734366</c:v>
                </c:pt>
                <c:pt idx="69">
                  <c:v>730.82561453265464</c:v>
                </c:pt>
                <c:pt idx="70">
                  <c:v>686.16418242533359</c:v>
                </c:pt>
                <c:pt idx="71">
                  <c:v>633.18920946928904</c:v>
                </c:pt>
                <c:pt idx="72">
                  <c:v>585.78714639000486</c:v>
                </c:pt>
                <c:pt idx="73">
                  <c:v>532.73613993011156</c:v>
                </c:pt>
                <c:pt idx="74">
                  <c:v>488.77501605128452</c:v>
                </c:pt>
                <c:pt idx="75">
                  <c:v>449.56867314430872</c:v>
                </c:pt>
                <c:pt idx="76">
                  <c:v>414.4041219931454</c:v>
                </c:pt>
                <c:pt idx="77">
                  <c:v>390.14669530694977</c:v>
                </c:pt>
                <c:pt idx="78">
                  <c:v>331.15246704527766</c:v>
                </c:pt>
                <c:pt idx="79">
                  <c:v>287.32332169514967</c:v>
                </c:pt>
                <c:pt idx="80">
                  <c:v>1295.2876562019405</c:v>
                </c:pt>
              </c:numCache>
            </c:numRef>
          </c:val>
        </c:ser>
        <c:ser>
          <c:idx val="1"/>
          <c:order val="1"/>
          <c:tx>
            <c:strRef>
              <c:f>Sheet1!$A$3</c:f>
              <c:strCache>
                <c:ptCount val="1"/>
                <c:pt idx="0">
                  <c:v>Labor income</c:v>
                </c:pt>
              </c:strCache>
            </c:strRef>
          </c:tx>
          <c:spPr>
            <a:solidFill>
              <a:srgbClr val="00B050">
                <a:alpha val="50000"/>
              </a:srgbClr>
            </a:solidFill>
          </c:spPr>
          <c:cat>
            <c:strRef>
              <c:f>Sheet1!$B$1:$CD$1</c:f>
              <c:strCache>
                <c:ptCount val="8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strCache>
            </c:strRef>
          </c:cat>
          <c:val>
            <c:numRef>
              <c:f>Sheet1!$B$3:$CD$3</c:f>
              <c:numCache>
                <c:formatCode>#,##0</c:formatCode>
                <c:ptCount val="81"/>
                <c:pt idx="0">
                  <c:v>0</c:v>
                </c:pt>
                <c:pt idx="1">
                  <c:v>0</c:v>
                </c:pt>
                <c:pt idx="2">
                  <c:v>0</c:v>
                </c:pt>
                <c:pt idx="3">
                  <c:v>0</c:v>
                </c:pt>
                <c:pt idx="4">
                  <c:v>0</c:v>
                </c:pt>
                <c:pt idx="5">
                  <c:v>0</c:v>
                </c:pt>
                <c:pt idx="6">
                  <c:v>0</c:v>
                </c:pt>
                <c:pt idx="7">
                  <c:v>0</c:v>
                </c:pt>
                <c:pt idx="8">
                  <c:v>0</c:v>
                </c:pt>
                <c:pt idx="9">
                  <c:v>0</c:v>
                </c:pt>
                <c:pt idx="10">
                  <c:v>6.5844234668409953</c:v>
                </c:pt>
                <c:pt idx="11">
                  <c:v>9.6185595173581664</c:v>
                </c:pt>
                <c:pt idx="12">
                  <c:v>19.028325694435537</c:v>
                </c:pt>
                <c:pt idx="13">
                  <c:v>36.097178901754276</c:v>
                </c:pt>
                <c:pt idx="14">
                  <c:v>166.13737880356609</c:v>
                </c:pt>
                <c:pt idx="15">
                  <c:v>317.37644518677928</c:v>
                </c:pt>
                <c:pt idx="16">
                  <c:v>675.93152617277985</c:v>
                </c:pt>
                <c:pt idx="17">
                  <c:v>1001.7966515413383</c:v>
                </c:pt>
                <c:pt idx="18">
                  <c:v>1456.6019457993277</c:v>
                </c:pt>
                <c:pt idx="19">
                  <c:v>2012.0956373373674</c:v>
                </c:pt>
                <c:pt idx="20">
                  <c:v>2997.2434161206938</c:v>
                </c:pt>
                <c:pt idx="21">
                  <c:v>4060.9429525361415</c:v>
                </c:pt>
                <c:pt idx="22">
                  <c:v>5551.3741474602002</c:v>
                </c:pt>
                <c:pt idx="23">
                  <c:v>6658.2583552088863</c:v>
                </c:pt>
                <c:pt idx="24">
                  <c:v>8185.1318166741448</c:v>
                </c:pt>
                <c:pt idx="25">
                  <c:v>10330.847863681538</c:v>
                </c:pt>
                <c:pt idx="26">
                  <c:v>10597.94886797867</c:v>
                </c:pt>
                <c:pt idx="27">
                  <c:v>11002.294917432111</c:v>
                </c:pt>
                <c:pt idx="28">
                  <c:v>11068.757171351081</c:v>
                </c:pt>
                <c:pt idx="29">
                  <c:v>10936.99496102706</c:v>
                </c:pt>
                <c:pt idx="30">
                  <c:v>11606.142908000176</c:v>
                </c:pt>
                <c:pt idx="31">
                  <c:v>11828.955246990112</c:v>
                </c:pt>
                <c:pt idx="32">
                  <c:v>11269.174371456511</c:v>
                </c:pt>
                <c:pt idx="33">
                  <c:v>12687.507021107305</c:v>
                </c:pt>
                <c:pt idx="34">
                  <c:v>12093.018454294781</c:v>
                </c:pt>
                <c:pt idx="35">
                  <c:v>10671.328770419976</c:v>
                </c:pt>
                <c:pt idx="36">
                  <c:v>11060.702431553085</c:v>
                </c:pt>
                <c:pt idx="37">
                  <c:v>10388.353447637324</c:v>
                </c:pt>
                <c:pt idx="38">
                  <c:v>11308.048204364322</c:v>
                </c:pt>
                <c:pt idx="39">
                  <c:v>11115.772596606941</c:v>
                </c:pt>
                <c:pt idx="40">
                  <c:v>10356.241800305526</c:v>
                </c:pt>
                <c:pt idx="41">
                  <c:v>8947.8189779593686</c:v>
                </c:pt>
                <c:pt idx="42">
                  <c:v>7381.9268661510296</c:v>
                </c:pt>
                <c:pt idx="43">
                  <c:v>5740.3991914604421</c:v>
                </c:pt>
                <c:pt idx="44">
                  <c:v>5651.8202289432165</c:v>
                </c:pt>
                <c:pt idx="45">
                  <c:v>5489.0529381261695</c:v>
                </c:pt>
                <c:pt idx="46">
                  <c:v>5149.7627419231085</c:v>
                </c:pt>
                <c:pt idx="47">
                  <c:v>5060.8705189094981</c:v>
                </c:pt>
                <c:pt idx="48">
                  <c:v>4485.8817744844901</c:v>
                </c:pt>
                <c:pt idx="49">
                  <c:v>3998.0800361386932</c:v>
                </c:pt>
                <c:pt idx="50">
                  <c:v>3056.5488108063505</c:v>
                </c:pt>
                <c:pt idx="51">
                  <c:v>2697.9305161958468</c:v>
                </c:pt>
                <c:pt idx="52">
                  <c:v>2625.5650682228079</c:v>
                </c:pt>
                <c:pt idx="53">
                  <c:v>2175.7633144130109</c:v>
                </c:pt>
                <c:pt idx="54">
                  <c:v>2041.2740964499842</c:v>
                </c:pt>
                <c:pt idx="55">
                  <c:v>2139.4814881404031</c:v>
                </c:pt>
                <c:pt idx="56">
                  <c:v>1881.1110212098624</c:v>
                </c:pt>
                <c:pt idx="57">
                  <c:v>1537.9751352788851</c:v>
                </c:pt>
                <c:pt idx="58">
                  <c:v>1597.6284443956358</c:v>
                </c:pt>
                <c:pt idx="59">
                  <c:v>1329.5403310412676</c:v>
                </c:pt>
                <c:pt idx="60">
                  <c:v>993.66106222580606</c:v>
                </c:pt>
                <c:pt idx="61">
                  <c:v>831.48757043187084</c:v>
                </c:pt>
                <c:pt idx="62">
                  <c:v>827.34814177872943</c:v>
                </c:pt>
                <c:pt idx="63">
                  <c:v>548.25293718166165</c:v>
                </c:pt>
                <c:pt idx="64">
                  <c:v>533.74911047038086</c:v>
                </c:pt>
                <c:pt idx="65">
                  <c:v>538.90442674135727</c:v>
                </c:pt>
                <c:pt idx="66">
                  <c:v>433.59502906356511</c:v>
                </c:pt>
                <c:pt idx="67">
                  <c:v>376.20624968069478</c:v>
                </c:pt>
                <c:pt idx="68">
                  <c:v>357.90599521298651</c:v>
                </c:pt>
                <c:pt idx="69">
                  <c:v>378.36104990084124</c:v>
                </c:pt>
                <c:pt idx="70">
                  <c:v>293.0539186292242</c:v>
                </c:pt>
                <c:pt idx="71">
                  <c:v>246.04214244904631</c:v>
                </c:pt>
                <c:pt idx="72">
                  <c:v>209.12748892025661</c:v>
                </c:pt>
                <c:pt idx="73">
                  <c:v>171.89975994482216</c:v>
                </c:pt>
                <c:pt idx="74">
                  <c:v>118.53893533874265</c:v>
                </c:pt>
                <c:pt idx="75">
                  <c:v>103.8326530198546</c:v>
                </c:pt>
                <c:pt idx="76">
                  <c:v>68.265544705696655</c:v>
                </c:pt>
                <c:pt idx="77">
                  <c:v>32.940793219963439</c:v>
                </c:pt>
                <c:pt idx="78">
                  <c:v>11.602078017415572</c:v>
                </c:pt>
                <c:pt idx="79">
                  <c:v>18.222329610731183</c:v>
                </c:pt>
                <c:pt idx="80">
                  <c:v>103.54855308259782</c:v>
                </c:pt>
              </c:numCache>
            </c:numRef>
          </c:val>
        </c:ser>
        <c:dLbls>
          <c:showLegendKey val="0"/>
          <c:showVal val="0"/>
          <c:showCatName val="0"/>
          <c:showSerName val="0"/>
          <c:showPercent val="0"/>
          <c:showBubbleSize val="0"/>
        </c:dLbls>
        <c:axId val="177699456"/>
        <c:axId val="177705728"/>
      </c:areaChart>
      <c:catAx>
        <c:axId val="177699456"/>
        <c:scaling>
          <c:orientation val="minMax"/>
        </c:scaling>
        <c:delete val="0"/>
        <c:axPos val="b"/>
        <c:title>
          <c:tx>
            <c:rich>
              <a:bodyPr/>
              <a:lstStyle/>
              <a:p>
                <a:pPr>
                  <a:defRPr b="0"/>
                </a:pPr>
                <a:r>
                  <a:rPr lang="en-US" b="0" dirty="0" smtClean="0"/>
                  <a:t>Age</a:t>
                </a:r>
                <a:endParaRPr lang="en-US" b="0" dirty="0"/>
              </a:p>
            </c:rich>
          </c:tx>
          <c:layout>
            <c:manualLayout>
              <c:xMode val="edge"/>
              <c:yMode val="edge"/>
              <c:x val="0.53111619493509254"/>
              <c:y val="0.92071229271619226"/>
            </c:manualLayout>
          </c:layout>
          <c:overlay val="0"/>
        </c:title>
        <c:numFmt formatCode="m/d/yyyy" sourceLinked="1"/>
        <c:majorTickMark val="out"/>
        <c:minorTickMark val="none"/>
        <c:tickLblPos val="nextTo"/>
        <c:crossAx val="177705728"/>
        <c:crosses val="autoZero"/>
        <c:auto val="1"/>
        <c:lblAlgn val="ctr"/>
        <c:lblOffset val="100"/>
        <c:tickLblSkip val="10"/>
        <c:tickMarkSkip val="5"/>
        <c:noMultiLvlLbl val="0"/>
      </c:catAx>
      <c:valAx>
        <c:axId val="177705728"/>
        <c:scaling>
          <c:orientation val="minMax"/>
        </c:scaling>
        <c:delete val="0"/>
        <c:axPos val="l"/>
        <c:title>
          <c:tx>
            <c:rich>
              <a:bodyPr rot="-5400000" vert="horz"/>
              <a:lstStyle/>
              <a:p>
                <a:pPr>
                  <a:defRPr b="0"/>
                </a:pPr>
                <a:r>
                  <a:rPr lang="en-US" b="0" dirty="0" smtClean="0"/>
                  <a:t>Million Kenya shillings</a:t>
                </a:r>
                <a:endParaRPr lang="en-US" b="0" dirty="0"/>
              </a:p>
            </c:rich>
          </c:tx>
          <c:layout>
            <c:manualLayout>
              <c:xMode val="edge"/>
              <c:yMode val="edge"/>
              <c:x val="1.8018018018018018E-2"/>
              <c:y val="0.26213861695040325"/>
            </c:manualLayout>
          </c:layout>
          <c:overlay val="0"/>
        </c:title>
        <c:numFmt formatCode="#,##0" sourceLinked="1"/>
        <c:majorTickMark val="out"/>
        <c:minorTickMark val="none"/>
        <c:tickLblPos val="nextTo"/>
        <c:crossAx val="177699456"/>
        <c:crosses val="autoZero"/>
        <c:crossBetween val="midCat"/>
      </c:valAx>
    </c:plotArea>
    <c:plotVisOnly val="1"/>
    <c:dispBlanksAs val="zero"/>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0"/>
            </a:pPr>
            <a:r>
              <a:rPr lang="en-US" sz="1800" b="0" dirty="0" smtClean="0"/>
              <a:t>Aggregate</a:t>
            </a:r>
            <a:endParaRPr lang="en-US" sz="1800" b="0" dirty="0"/>
          </a:p>
        </c:rich>
      </c:tx>
      <c:layout>
        <c:manualLayout>
          <c:xMode val="edge"/>
          <c:yMode val="edge"/>
          <c:x val="0.40611111111111114"/>
          <c:y val="2.6888654763225019E-2"/>
        </c:manualLayout>
      </c:layout>
      <c:overlay val="0"/>
    </c:title>
    <c:autoTitleDeleted val="0"/>
    <c:plotArea>
      <c:layout>
        <c:manualLayout>
          <c:layoutTarget val="inner"/>
          <c:xMode val="edge"/>
          <c:yMode val="edge"/>
          <c:x val="0.18951372632474994"/>
          <c:y val="7.0817160178921298E-2"/>
          <c:w val="0.73899600387789366"/>
          <c:h val="0.74720509408154956"/>
        </c:manualLayout>
      </c:layout>
      <c:areaChart>
        <c:grouping val="standard"/>
        <c:varyColors val="0"/>
        <c:ser>
          <c:idx val="0"/>
          <c:order val="0"/>
          <c:spPr>
            <a:solidFill>
              <a:srgbClr val="FFC000"/>
            </a:solidFill>
          </c:spPr>
          <c:cat>
            <c:strRef>
              <c:f>'South Africa Sidney'!$B$82:$CN$82</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'South Africa Sidney'!$B$83:$CN$83</c:f>
              <c:numCache>
                <c:formatCode>General</c:formatCode>
                <c:ptCount val="91"/>
                <c:pt idx="0">
                  <c:v>11166.880245300001</c:v>
                </c:pt>
                <c:pt idx="1">
                  <c:v>11563.819848899893</c:v>
                </c:pt>
                <c:pt idx="2">
                  <c:v>11655.9061447</c:v>
                </c:pt>
                <c:pt idx="3">
                  <c:v>11817.878235149999</c:v>
                </c:pt>
                <c:pt idx="4">
                  <c:v>12445.878695679898</c:v>
                </c:pt>
                <c:pt idx="5">
                  <c:v>12931.037561080002</c:v>
                </c:pt>
                <c:pt idx="6">
                  <c:v>15828.628976819899</c:v>
                </c:pt>
                <c:pt idx="7">
                  <c:v>16814.242896919899</c:v>
                </c:pt>
                <c:pt idx="8">
                  <c:v>16406.858034410001</c:v>
                </c:pt>
                <c:pt idx="9">
                  <c:v>17069.294441609898</c:v>
                </c:pt>
                <c:pt idx="10">
                  <c:v>17354.438638809999</c:v>
                </c:pt>
                <c:pt idx="11">
                  <c:v>17585.366911919999</c:v>
                </c:pt>
                <c:pt idx="12">
                  <c:v>17890.95604895</c:v>
                </c:pt>
                <c:pt idx="13">
                  <c:v>18975.135316799897</c:v>
                </c:pt>
                <c:pt idx="14">
                  <c:v>20809.654650060002</c:v>
                </c:pt>
                <c:pt idx="15">
                  <c:v>22022.276530319999</c:v>
                </c:pt>
                <c:pt idx="16">
                  <c:v>22404.646471200002</c:v>
                </c:pt>
                <c:pt idx="17">
                  <c:v>22985.5390893</c:v>
                </c:pt>
                <c:pt idx="18">
                  <c:v>22604.264634690004</c:v>
                </c:pt>
                <c:pt idx="19">
                  <c:v>21378.88366856</c:v>
                </c:pt>
                <c:pt idx="20">
                  <c:v>20833.685785080001</c:v>
                </c:pt>
                <c:pt idx="21">
                  <c:v>20576.2166594999</c:v>
                </c:pt>
                <c:pt idx="22">
                  <c:v>20939.483439440002</c:v>
                </c:pt>
                <c:pt idx="23">
                  <c:v>20664.193503239901</c:v>
                </c:pt>
                <c:pt idx="24">
                  <c:v>20514.50911848</c:v>
                </c:pt>
                <c:pt idx="25">
                  <c:v>20410.371370410005</c:v>
                </c:pt>
                <c:pt idx="26">
                  <c:v>20628.390323750002</c:v>
                </c:pt>
                <c:pt idx="27">
                  <c:v>20913.240472399997</c:v>
                </c:pt>
                <c:pt idx="28">
                  <c:v>20847.761654949918</c:v>
                </c:pt>
                <c:pt idx="29">
                  <c:v>21067.962764159998</c:v>
                </c:pt>
                <c:pt idx="30">
                  <c:v>21090.954298610002</c:v>
                </c:pt>
                <c:pt idx="31">
                  <c:v>21319.095150000001</c:v>
                </c:pt>
                <c:pt idx="32">
                  <c:v>21085.038487259928</c:v>
                </c:pt>
                <c:pt idx="33">
                  <c:v>21008.264247960004</c:v>
                </c:pt>
                <c:pt idx="34">
                  <c:v>20638.22875296</c:v>
                </c:pt>
                <c:pt idx="35">
                  <c:v>20428.939143879998</c:v>
                </c:pt>
                <c:pt idx="36">
                  <c:v>20054.420451120001</c:v>
                </c:pt>
                <c:pt idx="37">
                  <c:v>19641.232459080002</c:v>
                </c:pt>
                <c:pt idx="38">
                  <c:v>18993.142399999939</c:v>
                </c:pt>
                <c:pt idx="39">
                  <c:v>18535.965738479943</c:v>
                </c:pt>
                <c:pt idx="40">
                  <c:v>18075.982292509998</c:v>
                </c:pt>
                <c:pt idx="41">
                  <c:v>17678.782559879943</c:v>
                </c:pt>
                <c:pt idx="42">
                  <c:v>17354.581642159945</c:v>
                </c:pt>
                <c:pt idx="43">
                  <c:v>16980.721262659947</c:v>
                </c:pt>
                <c:pt idx="44">
                  <c:v>16589.921753399998</c:v>
                </c:pt>
                <c:pt idx="45">
                  <c:v>16332.085400850001</c:v>
                </c:pt>
                <c:pt idx="46">
                  <c:v>16044.8929866</c:v>
                </c:pt>
                <c:pt idx="47">
                  <c:v>15941.955939990001</c:v>
                </c:pt>
                <c:pt idx="48">
                  <c:v>15569.376933110001</c:v>
                </c:pt>
                <c:pt idx="49">
                  <c:v>15062.31615577</c:v>
                </c:pt>
                <c:pt idx="50">
                  <c:v>14460.681888839999</c:v>
                </c:pt>
                <c:pt idx="51">
                  <c:v>13882.933293750002</c:v>
                </c:pt>
                <c:pt idx="52">
                  <c:v>13417.728878320002</c:v>
                </c:pt>
                <c:pt idx="53">
                  <c:v>12858.36721979996</c:v>
                </c:pt>
                <c:pt idx="54">
                  <c:v>12038.241757200001</c:v>
                </c:pt>
                <c:pt idx="55">
                  <c:v>11273.300044580001</c:v>
                </c:pt>
                <c:pt idx="56">
                  <c:v>10616.532087589969</c:v>
                </c:pt>
                <c:pt idx="57">
                  <c:v>9933.3451632000015</c:v>
                </c:pt>
                <c:pt idx="58">
                  <c:v>9445.7163518799698</c:v>
                </c:pt>
                <c:pt idx="59">
                  <c:v>8894.3786983199716</c:v>
                </c:pt>
                <c:pt idx="60">
                  <c:v>8409.5936609199998</c:v>
                </c:pt>
                <c:pt idx="61">
                  <c:v>7931.2556462999755</c:v>
                </c:pt>
                <c:pt idx="62">
                  <c:v>7378.9389580799761</c:v>
                </c:pt>
                <c:pt idx="63">
                  <c:v>6840.1505794499781</c:v>
                </c:pt>
                <c:pt idx="64">
                  <c:v>6316.8998451400003</c:v>
                </c:pt>
                <c:pt idx="65">
                  <c:v>5777.2693465999801</c:v>
                </c:pt>
                <c:pt idx="66">
                  <c:v>5263.7607465500005</c:v>
                </c:pt>
                <c:pt idx="67">
                  <c:v>4782.3744906000002</c:v>
                </c:pt>
                <c:pt idx="68">
                  <c:v>4347.1830759699997</c:v>
                </c:pt>
                <c:pt idx="69">
                  <c:v>3968.1888156599857</c:v>
                </c:pt>
                <c:pt idx="70">
                  <c:v>3571.5410192799864</c:v>
                </c:pt>
                <c:pt idx="71">
                  <c:v>3195.4351255200004</c:v>
                </c:pt>
                <c:pt idx="72">
                  <c:v>2874.0594270500001</c:v>
                </c:pt>
                <c:pt idx="73">
                  <c:v>2589.9789580000001</c:v>
                </c:pt>
                <c:pt idx="74">
                  <c:v>2308.2728809299997</c:v>
                </c:pt>
                <c:pt idx="75">
                  <c:v>2036.4017915799921</c:v>
                </c:pt>
                <c:pt idx="76">
                  <c:v>1786.4161347000002</c:v>
                </c:pt>
                <c:pt idx="77">
                  <c:v>1552.6674316100002</c:v>
                </c:pt>
                <c:pt idx="78">
                  <c:v>1350.8609620299944</c:v>
                </c:pt>
                <c:pt idx="79">
                  <c:v>1198.7137035999951</c:v>
                </c:pt>
                <c:pt idx="80">
                  <c:v>1030.0980918</c:v>
                </c:pt>
                <c:pt idx="81">
                  <c:v>875.43512600999998</c:v>
                </c:pt>
                <c:pt idx="82">
                  <c:v>739.58381719999704</c:v>
                </c:pt>
                <c:pt idx="83">
                  <c:v>620.03232864000006</c:v>
                </c:pt>
                <c:pt idx="84">
                  <c:v>516.15991421999786</c:v>
                </c:pt>
                <c:pt idx="85">
                  <c:v>424.95429766999814</c:v>
                </c:pt>
                <c:pt idx="86">
                  <c:v>345.88430876999848</c:v>
                </c:pt>
                <c:pt idx="87">
                  <c:v>277.71133175</c:v>
                </c:pt>
                <c:pt idx="88">
                  <c:v>219.03831389999905</c:v>
                </c:pt>
                <c:pt idx="89">
                  <c:v>169.36786774999925</c:v>
                </c:pt>
                <c:pt idx="90">
                  <c:v>457.54185152000008</c:v>
                </c:pt>
              </c:numCache>
            </c:numRef>
          </c:val>
        </c:ser>
        <c:ser>
          <c:idx val="1"/>
          <c:order val="1"/>
          <c:spPr>
            <a:solidFill>
              <a:srgbClr val="00B050">
                <a:alpha val="49000"/>
              </a:srgbClr>
            </a:solidFill>
          </c:spPr>
          <c:cat>
            <c:strRef>
              <c:f>'South Africa Sidney'!$B$82:$CN$82</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'South Africa Sidney'!$B$84:$CN$84</c:f>
              <c:numCache>
                <c:formatCode>General</c:formatCode>
                <c:ptCount val="91"/>
                <c:pt idx="0">
                  <c:v>0</c:v>
                </c:pt>
                <c:pt idx="1">
                  <c:v>0</c:v>
                </c:pt>
                <c:pt idx="2">
                  <c:v>0</c:v>
                </c:pt>
                <c:pt idx="3">
                  <c:v>0</c:v>
                </c:pt>
                <c:pt idx="4">
                  <c:v>0</c:v>
                </c:pt>
                <c:pt idx="5">
                  <c:v>0</c:v>
                </c:pt>
                <c:pt idx="6">
                  <c:v>0</c:v>
                </c:pt>
                <c:pt idx="7">
                  <c:v>0</c:v>
                </c:pt>
                <c:pt idx="8">
                  <c:v>0</c:v>
                </c:pt>
                <c:pt idx="9">
                  <c:v>0</c:v>
                </c:pt>
                <c:pt idx="10">
                  <c:v>6.4249275413959896</c:v>
                </c:pt>
                <c:pt idx="11">
                  <c:v>5.4036150242400014</c:v>
                </c:pt>
                <c:pt idx="12">
                  <c:v>4.3924435599800002</c:v>
                </c:pt>
                <c:pt idx="13">
                  <c:v>4.8019226335199905</c:v>
                </c:pt>
                <c:pt idx="14">
                  <c:v>13.811902943880002</c:v>
                </c:pt>
                <c:pt idx="15">
                  <c:v>46.702721141999902</c:v>
                </c:pt>
                <c:pt idx="16">
                  <c:v>185.10508908239899</c:v>
                </c:pt>
                <c:pt idx="17">
                  <c:v>530.82147454800008</c:v>
                </c:pt>
                <c:pt idx="18">
                  <c:v>1133.2634806800002</c:v>
                </c:pt>
                <c:pt idx="19">
                  <c:v>1951.5566564669898</c:v>
                </c:pt>
                <c:pt idx="20">
                  <c:v>3144.7297408729996</c:v>
                </c:pt>
                <c:pt idx="21">
                  <c:v>5587.5383800499894</c:v>
                </c:pt>
                <c:pt idx="22">
                  <c:v>8011.1491222810009</c:v>
                </c:pt>
                <c:pt idx="23">
                  <c:v>10631.826959599905</c:v>
                </c:pt>
                <c:pt idx="24">
                  <c:v>12961.8094392</c:v>
                </c:pt>
                <c:pt idx="25">
                  <c:v>15241.216529219912</c:v>
                </c:pt>
                <c:pt idx="26">
                  <c:v>16447.711331649913</c:v>
                </c:pt>
                <c:pt idx="27">
                  <c:v>17589.284738899998</c:v>
                </c:pt>
                <c:pt idx="28">
                  <c:v>18121.814109299914</c:v>
                </c:pt>
                <c:pt idx="29">
                  <c:v>19368.193865279998</c:v>
                </c:pt>
                <c:pt idx="30">
                  <c:v>21523.44214531</c:v>
                </c:pt>
                <c:pt idx="31">
                  <c:v>24138.457125000001</c:v>
                </c:pt>
                <c:pt idx="32">
                  <c:v>25224.060140819998</c:v>
                </c:pt>
                <c:pt idx="33">
                  <c:v>26935.673026320001</c:v>
                </c:pt>
                <c:pt idx="34">
                  <c:v>28062.615297600001</c:v>
                </c:pt>
                <c:pt idx="35">
                  <c:v>27907.296499739929</c:v>
                </c:pt>
                <c:pt idx="36">
                  <c:v>26929.117347120002</c:v>
                </c:pt>
                <c:pt idx="37">
                  <c:v>26425.126442160003</c:v>
                </c:pt>
                <c:pt idx="38">
                  <c:v>25190.550839999934</c:v>
                </c:pt>
                <c:pt idx="39">
                  <c:v>24167.125781540002</c:v>
                </c:pt>
                <c:pt idx="40">
                  <c:v>23902.909399149943</c:v>
                </c:pt>
                <c:pt idx="41">
                  <c:v>23824.522907499999</c:v>
                </c:pt>
                <c:pt idx="42">
                  <c:v>22706.10799552</c:v>
                </c:pt>
                <c:pt idx="43">
                  <c:v>22518.050299299954</c:v>
                </c:pt>
                <c:pt idx="44">
                  <c:v>22423.96585199995</c:v>
                </c:pt>
                <c:pt idx="45">
                  <c:v>21561.088420979999</c:v>
                </c:pt>
                <c:pt idx="46">
                  <c:v>21154.485430799949</c:v>
                </c:pt>
                <c:pt idx="47">
                  <c:v>21474.005568690001</c:v>
                </c:pt>
                <c:pt idx="48">
                  <c:v>21205.977351019999</c:v>
                </c:pt>
                <c:pt idx="49">
                  <c:v>20217.010113820001</c:v>
                </c:pt>
                <c:pt idx="50">
                  <c:v>19065.123982229954</c:v>
                </c:pt>
                <c:pt idx="51">
                  <c:v>18789.157687499959</c:v>
                </c:pt>
                <c:pt idx="52">
                  <c:v>17595.532936379997</c:v>
                </c:pt>
                <c:pt idx="53">
                  <c:v>16262.413509399959</c:v>
                </c:pt>
                <c:pt idx="54">
                  <c:v>15461.698294080001</c:v>
                </c:pt>
                <c:pt idx="55">
                  <c:v>14256.545955610001</c:v>
                </c:pt>
                <c:pt idx="56">
                  <c:v>13294.548552219967</c:v>
                </c:pt>
                <c:pt idx="57">
                  <c:v>11683.42156943997</c:v>
                </c:pt>
                <c:pt idx="58">
                  <c:v>9676.8019545600018</c:v>
                </c:pt>
                <c:pt idx="59">
                  <c:v>8926.8407872199987</c:v>
                </c:pt>
                <c:pt idx="60">
                  <c:v>7553.9331525200005</c:v>
                </c:pt>
                <c:pt idx="61">
                  <c:v>6353.0513655000004</c:v>
                </c:pt>
                <c:pt idx="62">
                  <c:v>5024.8500825599767</c:v>
                </c:pt>
                <c:pt idx="63">
                  <c:v>3949.4575978499993</c:v>
                </c:pt>
                <c:pt idx="64">
                  <c:v>2673.4123792199998</c:v>
                </c:pt>
                <c:pt idx="65">
                  <c:v>1979.8992428000001</c:v>
                </c:pt>
                <c:pt idx="66">
                  <c:v>1381.7302653399979</c:v>
                </c:pt>
                <c:pt idx="67">
                  <c:v>983.64312721499823</c:v>
                </c:pt>
                <c:pt idx="68">
                  <c:v>706.80421182099997</c:v>
                </c:pt>
                <c:pt idx="69">
                  <c:v>463.18713702599848</c:v>
                </c:pt>
                <c:pt idx="70">
                  <c:v>347.01869321599861</c:v>
                </c:pt>
                <c:pt idx="71">
                  <c:v>170.83619203199879</c:v>
                </c:pt>
                <c:pt idx="72">
                  <c:v>115.38509632999889</c:v>
                </c:pt>
                <c:pt idx="73">
                  <c:v>85.573298257999909</c:v>
                </c:pt>
                <c:pt idx="74">
                  <c:v>71.353645754999903</c:v>
                </c:pt>
                <c:pt idx="75">
                  <c:v>46.213209827199918</c:v>
                </c:pt>
                <c:pt idx="76">
                  <c:v>36.766388509800002</c:v>
                </c:pt>
                <c:pt idx="77">
                  <c:v>30.466247203600002</c:v>
                </c:pt>
                <c:pt idx="78">
                  <c:v>22.655690506199999</c:v>
                </c:pt>
                <c:pt idx="79">
                  <c:v>12.673480687999952</c:v>
                </c:pt>
                <c:pt idx="80">
                  <c:v>10.039259485200001</c:v>
                </c:pt>
                <c:pt idx="81">
                  <c:v>7.4096746383999639</c:v>
                </c:pt>
                <c:pt idx="82">
                  <c:v>5.4604581848000011</c:v>
                </c:pt>
                <c:pt idx="83">
                  <c:v>4.787694767999974</c:v>
                </c:pt>
                <c:pt idx="84">
                  <c:v>2.9687831729999998</c:v>
                </c:pt>
                <c:pt idx="85">
                  <c:v>0.70141798699000002</c:v>
                </c:pt>
                <c:pt idx="86">
                  <c:v>0</c:v>
                </c:pt>
                <c:pt idx="87">
                  <c:v>0</c:v>
                </c:pt>
                <c:pt idx="88">
                  <c:v>0</c:v>
                </c:pt>
                <c:pt idx="89">
                  <c:v>0</c:v>
                </c:pt>
                <c:pt idx="90">
                  <c:v>0</c:v>
                </c:pt>
              </c:numCache>
            </c:numRef>
          </c:val>
        </c:ser>
        <c:dLbls>
          <c:showLegendKey val="0"/>
          <c:showVal val="0"/>
          <c:showCatName val="0"/>
          <c:showSerName val="0"/>
          <c:showPercent val="0"/>
          <c:showBubbleSize val="0"/>
        </c:dLbls>
        <c:axId val="178119424"/>
        <c:axId val="178121344"/>
      </c:areaChart>
      <c:catAx>
        <c:axId val="178119424"/>
        <c:scaling>
          <c:orientation val="minMax"/>
        </c:scaling>
        <c:delete val="0"/>
        <c:axPos val="b"/>
        <c:title>
          <c:tx>
            <c:rich>
              <a:bodyPr/>
              <a:lstStyle/>
              <a:p>
                <a:pPr>
                  <a:defRPr b="0"/>
                </a:pPr>
                <a:r>
                  <a:rPr lang="en-US" b="0" dirty="0" smtClean="0"/>
                  <a:t>Age</a:t>
                </a:r>
                <a:endParaRPr lang="en-US" b="0" dirty="0"/>
              </a:p>
            </c:rich>
          </c:tx>
          <c:layout>
            <c:manualLayout>
              <c:xMode val="edge"/>
              <c:yMode val="edge"/>
              <c:x val="0.52145539240027428"/>
              <c:y val="0.8855853757716905"/>
            </c:manualLayout>
          </c:layout>
          <c:overlay val="0"/>
        </c:title>
        <c:majorTickMark val="out"/>
        <c:minorTickMark val="none"/>
        <c:tickLblPos val="nextTo"/>
        <c:crossAx val="178121344"/>
        <c:crosses val="autoZero"/>
        <c:auto val="1"/>
        <c:lblAlgn val="ctr"/>
        <c:lblOffset val="100"/>
        <c:tickLblSkip val="10"/>
        <c:tickMarkSkip val="5"/>
        <c:noMultiLvlLbl val="0"/>
      </c:catAx>
      <c:valAx>
        <c:axId val="178121344"/>
        <c:scaling>
          <c:orientation val="minMax"/>
        </c:scaling>
        <c:delete val="0"/>
        <c:axPos val="l"/>
        <c:title>
          <c:tx>
            <c:rich>
              <a:bodyPr rot="-5400000" vert="horz"/>
              <a:lstStyle/>
              <a:p>
                <a:pPr>
                  <a:defRPr b="0"/>
                </a:pPr>
                <a:r>
                  <a:rPr lang="en-US" b="0" dirty="0" smtClean="0"/>
                  <a:t>Million rand</a:t>
                </a:r>
                <a:endParaRPr lang="en-US" b="0" dirty="0"/>
              </a:p>
            </c:rich>
          </c:tx>
          <c:layout>
            <c:manualLayout>
              <c:xMode val="edge"/>
              <c:yMode val="edge"/>
              <c:x val="3.2251424652999454E-2"/>
              <c:y val="0.30185238208860254"/>
            </c:manualLayout>
          </c:layout>
          <c:overlay val="0"/>
        </c:title>
        <c:numFmt formatCode="#,##0" sourceLinked="0"/>
        <c:majorTickMark val="out"/>
        <c:minorTickMark val="none"/>
        <c:tickLblPos val="nextTo"/>
        <c:crossAx val="178119424"/>
        <c:crosses val="autoZero"/>
        <c:crossBetween val="midCat"/>
      </c:valAx>
    </c:plotArea>
    <c:plotVisOnly val="1"/>
    <c:dispBlanksAs val="zero"/>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US" b="0" dirty="0" smtClean="0"/>
              <a:t>Aggregate</a:t>
            </a:r>
            <a:endParaRPr lang="en-US" b="0" dirty="0"/>
          </a:p>
        </c:rich>
      </c:tx>
      <c:layout/>
      <c:overlay val="0"/>
    </c:title>
    <c:autoTitleDeleted val="0"/>
    <c:plotArea>
      <c:layout>
        <c:manualLayout>
          <c:layoutTarget val="inner"/>
          <c:xMode val="edge"/>
          <c:yMode val="edge"/>
          <c:x val="0.20338230290658113"/>
          <c:y val="2.6788976377952755E-2"/>
          <c:w val="0.76380139982502182"/>
          <c:h val="0.8171806933224256"/>
        </c:manualLayout>
      </c:layout>
      <c:areaChart>
        <c:grouping val="standard"/>
        <c:varyColors val="0"/>
        <c:ser>
          <c:idx val="0"/>
          <c:order val="0"/>
          <c:tx>
            <c:strRef>
              <c:f>'Sidney Senegal'!$A$2</c:f>
              <c:strCache>
                <c:ptCount val="1"/>
                <c:pt idx="0">
                  <c:v>Consumption</c:v>
                </c:pt>
              </c:strCache>
            </c:strRef>
          </c:tx>
          <c:spPr>
            <a:solidFill>
              <a:srgbClr val="FFC000"/>
            </a:solidFill>
            <a:ln>
              <a:noFill/>
            </a:ln>
          </c:spPr>
          <c:cat>
            <c:strRef>
              <c:f>'Sidney Senegal'!$B$1:$CN$1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'Sidney Senegal'!$B$2:$CN$2</c:f>
              <c:numCache>
                <c:formatCode>General</c:formatCode>
                <c:ptCount val="91"/>
                <c:pt idx="0">
                  <c:v>72215.747479774727</c:v>
                </c:pt>
                <c:pt idx="1">
                  <c:v>71091.284372999275</c:v>
                </c:pt>
                <c:pt idx="2">
                  <c:v>70133.875710086679</c:v>
                </c:pt>
                <c:pt idx="3">
                  <c:v>70120.478545647231</c:v>
                </c:pt>
                <c:pt idx="4">
                  <c:v>70833.268185951747</c:v>
                </c:pt>
                <c:pt idx="5">
                  <c:v>70754.145839382953</c:v>
                </c:pt>
                <c:pt idx="6">
                  <c:v>72808.528460561793</c:v>
                </c:pt>
                <c:pt idx="7">
                  <c:v>76475.422751656602</c:v>
                </c:pt>
                <c:pt idx="8">
                  <c:v>78857.234688116776</c:v>
                </c:pt>
                <c:pt idx="9">
                  <c:v>82048.65940454691</c:v>
                </c:pt>
                <c:pt idx="10">
                  <c:v>82370.819590500119</c:v>
                </c:pt>
                <c:pt idx="11">
                  <c:v>87246.720910238393</c:v>
                </c:pt>
                <c:pt idx="12">
                  <c:v>87755.553608038754</c:v>
                </c:pt>
                <c:pt idx="13">
                  <c:v>91881.019949614507</c:v>
                </c:pt>
                <c:pt idx="14">
                  <c:v>93067.470197205228</c:v>
                </c:pt>
                <c:pt idx="15">
                  <c:v>92922.79924096851</c:v>
                </c:pt>
                <c:pt idx="16">
                  <c:v>95890.385536427799</c:v>
                </c:pt>
                <c:pt idx="17">
                  <c:v>96196.324543423034</c:v>
                </c:pt>
                <c:pt idx="18">
                  <c:v>96002.702074390341</c:v>
                </c:pt>
                <c:pt idx="19">
                  <c:v>97366.111222889973</c:v>
                </c:pt>
                <c:pt idx="20">
                  <c:v>91514.587421713513</c:v>
                </c:pt>
                <c:pt idx="21">
                  <c:v>95390.072800292284</c:v>
                </c:pt>
                <c:pt idx="22">
                  <c:v>92331.156391368975</c:v>
                </c:pt>
                <c:pt idx="23">
                  <c:v>91585.529158493082</c:v>
                </c:pt>
                <c:pt idx="24">
                  <c:v>89072.176684315476</c:v>
                </c:pt>
                <c:pt idx="25">
                  <c:v>83159.377348911323</c:v>
                </c:pt>
                <c:pt idx="26">
                  <c:v>81487.571367573531</c:v>
                </c:pt>
                <c:pt idx="27">
                  <c:v>78491.245224034981</c:v>
                </c:pt>
                <c:pt idx="28">
                  <c:v>75366.852707233978</c:v>
                </c:pt>
                <c:pt idx="29">
                  <c:v>72702.665255425454</c:v>
                </c:pt>
                <c:pt idx="30">
                  <c:v>68079.620483166858</c:v>
                </c:pt>
                <c:pt idx="31">
                  <c:v>66211.87486665629</c:v>
                </c:pt>
                <c:pt idx="32">
                  <c:v>62759.977155032895</c:v>
                </c:pt>
                <c:pt idx="33">
                  <c:v>60047.884248477269</c:v>
                </c:pt>
                <c:pt idx="34">
                  <c:v>57280.899030886569</c:v>
                </c:pt>
                <c:pt idx="35">
                  <c:v>52643.737770008003</c:v>
                </c:pt>
                <c:pt idx="36">
                  <c:v>51409.473503920155</c:v>
                </c:pt>
                <c:pt idx="37">
                  <c:v>48799.547725088029</c:v>
                </c:pt>
                <c:pt idx="38">
                  <c:v>46487.368439593272</c:v>
                </c:pt>
                <c:pt idx="39">
                  <c:v>43849.589680601312</c:v>
                </c:pt>
                <c:pt idx="40">
                  <c:v>41742.041992981831</c:v>
                </c:pt>
                <c:pt idx="41">
                  <c:v>40191.285042965967</c:v>
                </c:pt>
                <c:pt idx="42">
                  <c:v>38137.988592431015</c:v>
                </c:pt>
                <c:pt idx="43">
                  <c:v>37460.514217992662</c:v>
                </c:pt>
                <c:pt idx="44">
                  <c:v>35818.305475688692</c:v>
                </c:pt>
                <c:pt idx="45">
                  <c:v>32506.566990228679</c:v>
                </c:pt>
                <c:pt idx="46">
                  <c:v>32486.22625913057</c:v>
                </c:pt>
                <c:pt idx="47">
                  <c:v>30913.664152871756</c:v>
                </c:pt>
                <c:pt idx="48">
                  <c:v>29069.295354426995</c:v>
                </c:pt>
                <c:pt idx="49">
                  <c:v>27258.116729606012</c:v>
                </c:pt>
                <c:pt idx="50">
                  <c:v>25291.440857202044</c:v>
                </c:pt>
                <c:pt idx="51">
                  <c:v>23910.142151888951</c:v>
                </c:pt>
                <c:pt idx="52">
                  <c:v>22566.375509048547</c:v>
                </c:pt>
                <c:pt idx="53">
                  <c:v>21764.724563454005</c:v>
                </c:pt>
                <c:pt idx="54">
                  <c:v>20712.956577953897</c:v>
                </c:pt>
                <c:pt idx="55">
                  <c:v>19602.86443442143</c:v>
                </c:pt>
                <c:pt idx="56">
                  <c:v>19836.916428959368</c:v>
                </c:pt>
                <c:pt idx="57">
                  <c:v>18821.580775143324</c:v>
                </c:pt>
                <c:pt idx="58">
                  <c:v>17888.155375016697</c:v>
                </c:pt>
                <c:pt idx="59">
                  <c:v>16960.008160948855</c:v>
                </c:pt>
                <c:pt idx="60">
                  <c:v>16304.605010352341</c:v>
                </c:pt>
                <c:pt idx="61">
                  <c:v>15967.982311537637</c:v>
                </c:pt>
                <c:pt idx="62">
                  <c:v>15274.246638480839</c:v>
                </c:pt>
                <c:pt idx="63">
                  <c:v>14480.387829985555</c:v>
                </c:pt>
                <c:pt idx="64">
                  <c:v>13840.686581455546</c:v>
                </c:pt>
                <c:pt idx="65">
                  <c:v>12607.708131848787</c:v>
                </c:pt>
                <c:pt idx="66">
                  <c:v>12080.774785026981</c:v>
                </c:pt>
                <c:pt idx="67">
                  <c:v>11094.596720653315</c:v>
                </c:pt>
                <c:pt idx="68">
                  <c:v>10137.831642092829</c:v>
                </c:pt>
                <c:pt idx="69">
                  <c:v>9341.5261252862583</c:v>
                </c:pt>
                <c:pt idx="70">
                  <c:v>8412.2798272740656</c:v>
                </c:pt>
                <c:pt idx="71">
                  <c:v>7634.8995688454615</c:v>
                </c:pt>
                <c:pt idx="72">
                  <c:v>6815.1420253724118</c:v>
                </c:pt>
                <c:pt idx="73">
                  <c:v>5896.0314913419552</c:v>
                </c:pt>
                <c:pt idx="74">
                  <c:v>5112.2830127549487</c:v>
                </c:pt>
                <c:pt idx="75">
                  <c:v>4353.6799100922835</c:v>
                </c:pt>
                <c:pt idx="76">
                  <c:v>3670.9969220118269</c:v>
                </c:pt>
                <c:pt idx="77">
                  <c:v>3021.0750981427332</c:v>
                </c:pt>
                <c:pt idx="78">
                  <c:v>2465.0343218104244</c:v>
                </c:pt>
                <c:pt idx="79">
                  <c:v>2012.6757651921698</c:v>
                </c:pt>
                <c:pt idx="80">
                  <c:v>1619.852638227004</c:v>
                </c:pt>
                <c:pt idx="81">
                  <c:v>1224.1168618100639</c:v>
                </c:pt>
                <c:pt idx="82">
                  <c:v>892.99302255307407</c:v>
                </c:pt>
                <c:pt idx="83">
                  <c:v>651.65612060600779</c:v>
                </c:pt>
                <c:pt idx="84">
                  <c:v>479.02890833792935</c:v>
                </c:pt>
                <c:pt idx="85">
                  <c:v>324.28350713093226</c:v>
                </c:pt>
                <c:pt idx="86">
                  <c:v>223.51691632476732</c:v>
                </c:pt>
                <c:pt idx="87">
                  <c:v>148.13229669341595</c:v>
                </c:pt>
                <c:pt idx="88">
                  <c:v>88.511432413782373</c:v>
                </c:pt>
                <c:pt idx="89">
                  <c:v>43.271248060265251</c:v>
                </c:pt>
                <c:pt idx="90">
                  <c:v>64.347408572758539</c:v>
                </c:pt>
              </c:numCache>
            </c:numRef>
          </c:val>
        </c:ser>
        <c:ser>
          <c:idx val="1"/>
          <c:order val="1"/>
          <c:tx>
            <c:strRef>
              <c:f>'Sidney Senegal'!$A$3</c:f>
              <c:strCache>
                <c:ptCount val="1"/>
                <c:pt idx="0">
                  <c:v>Labor income</c:v>
                </c:pt>
              </c:strCache>
            </c:strRef>
          </c:tx>
          <c:spPr>
            <a:solidFill>
              <a:srgbClr val="00B050">
                <a:alpha val="50000"/>
              </a:srgbClr>
            </a:solidFill>
            <a:ln>
              <a:noFill/>
            </a:ln>
          </c:spPr>
          <c:cat>
            <c:strRef>
              <c:f>'Sidney Senegal'!$B$1:$CN$1</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'Sidney Senegal'!$B$3:$CN$3</c:f>
              <c:numCache>
                <c:formatCode>General</c:formatCode>
                <c:ptCount val="91"/>
                <c:pt idx="0">
                  <c:v>0</c:v>
                </c:pt>
                <c:pt idx="1">
                  <c:v>0</c:v>
                </c:pt>
                <c:pt idx="2">
                  <c:v>0</c:v>
                </c:pt>
                <c:pt idx="3">
                  <c:v>0</c:v>
                </c:pt>
                <c:pt idx="4">
                  <c:v>0</c:v>
                </c:pt>
                <c:pt idx="5">
                  <c:v>4483.7756256184693</c:v>
                </c:pt>
                <c:pt idx="6">
                  <c:v>8460.289867236057</c:v>
                </c:pt>
                <c:pt idx="7">
                  <c:v>12254.603503647657</c:v>
                </c:pt>
                <c:pt idx="8">
                  <c:v>23248.711390871205</c:v>
                </c:pt>
                <c:pt idx="9">
                  <c:v>44928.959015457433</c:v>
                </c:pt>
                <c:pt idx="10">
                  <c:v>55062.871232341138</c:v>
                </c:pt>
                <c:pt idx="11">
                  <c:v>54879.834822385303</c:v>
                </c:pt>
                <c:pt idx="12">
                  <c:v>54623.566465515825</c:v>
                </c:pt>
                <c:pt idx="13">
                  <c:v>54214.658302423828</c:v>
                </c:pt>
                <c:pt idx="14">
                  <c:v>57815.298516587114</c:v>
                </c:pt>
                <c:pt idx="15">
                  <c:v>61217.537130410463</c:v>
                </c:pt>
                <c:pt idx="16">
                  <c:v>64418.12898637756</c:v>
                </c:pt>
                <c:pt idx="17">
                  <c:v>67273.477222834612</c:v>
                </c:pt>
                <c:pt idx="18">
                  <c:v>69942.778492285812</c:v>
                </c:pt>
                <c:pt idx="19">
                  <c:v>75176.366670063173</c:v>
                </c:pt>
                <c:pt idx="20">
                  <c:v>77088.702425711002</c:v>
                </c:pt>
                <c:pt idx="21">
                  <c:v>78623.43356588007</c:v>
                </c:pt>
                <c:pt idx="22">
                  <c:v>79291.057842568014</c:v>
                </c:pt>
                <c:pt idx="23">
                  <c:v>79485.7680435246</c:v>
                </c:pt>
                <c:pt idx="24">
                  <c:v>81693.939550426803</c:v>
                </c:pt>
                <c:pt idx="25">
                  <c:v>86192.220969530797</c:v>
                </c:pt>
                <c:pt idx="26">
                  <c:v>88132.039436677398</c:v>
                </c:pt>
                <c:pt idx="27">
                  <c:v>88455.481250595942</c:v>
                </c:pt>
                <c:pt idx="28">
                  <c:v>93348.465210916547</c:v>
                </c:pt>
                <c:pt idx="29">
                  <c:v>96772.67141268999</c:v>
                </c:pt>
                <c:pt idx="30">
                  <c:v>98495.918735760017</c:v>
                </c:pt>
                <c:pt idx="31">
                  <c:v>94956.053887039991</c:v>
                </c:pt>
                <c:pt idx="32">
                  <c:v>92483.887278040042</c:v>
                </c:pt>
                <c:pt idx="33">
                  <c:v>88240.420021599988</c:v>
                </c:pt>
                <c:pt idx="34">
                  <c:v>84051.849397120022</c:v>
                </c:pt>
                <c:pt idx="35">
                  <c:v>80291.031926933385</c:v>
                </c:pt>
                <c:pt idx="36">
                  <c:v>79586.190904899995</c:v>
                </c:pt>
                <c:pt idx="37">
                  <c:v>75107.578804279969</c:v>
                </c:pt>
                <c:pt idx="38">
                  <c:v>73856.97022884</c:v>
                </c:pt>
                <c:pt idx="39">
                  <c:v>71296.050370800003</c:v>
                </c:pt>
                <c:pt idx="40">
                  <c:v>69683.859769166622</c:v>
                </c:pt>
                <c:pt idx="41">
                  <c:v>65266.345024533301</c:v>
                </c:pt>
                <c:pt idx="42">
                  <c:v>61096.701353749981</c:v>
                </c:pt>
                <c:pt idx="43">
                  <c:v>56336.876696953303</c:v>
                </c:pt>
                <c:pt idx="44">
                  <c:v>51083.803781480005</c:v>
                </c:pt>
                <c:pt idx="45">
                  <c:v>46431.553674479961</c:v>
                </c:pt>
                <c:pt idx="46">
                  <c:v>43473.202806786641</c:v>
                </c:pt>
                <c:pt idx="47">
                  <c:v>40910.787340800016</c:v>
                </c:pt>
                <c:pt idx="48">
                  <c:v>39947.022623879995</c:v>
                </c:pt>
                <c:pt idx="49">
                  <c:v>37282.585580239996</c:v>
                </c:pt>
                <c:pt idx="50">
                  <c:v>35278.46346440004</c:v>
                </c:pt>
                <c:pt idx="51">
                  <c:v>32677.297726686644</c:v>
                </c:pt>
                <c:pt idx="52">
                  <c:v>34222.991513580033</c:v>
                </c:pt>
                <c:pt idx="53">
                  <c:v>31441.462390799999</c:v>
                </c:pt>
                <c:pt idx="54">
                  <c:v>31069.984544106679</c:v>
                </c:pt>
                <c:pt idx="55">
                  <c:v>28243.945995013997</c:v>
                </c:pt>
                <c:pt idx="56">
                  <c:v>27225.538033363318</c:v>
                </c:pt>
                <c:pt idx="57">
                  <c:v>26186.589130618006</c:v>
                </c:pt>
                <c:pt idx="58">
                  <c:v>26214.377208108639</c:v>
                </c:pt>
                <c:pt idx="59">
                  <c:v>24569.963313852688</c:v>
                </c:pt>
                <c:pt idx="60">
                  <c:v>23036.159169988692</c:v>
                </c:pt>
                <c:pt idx="61">
                  <c:v>21640.313382534696</c:v>
                </c:pt>
                <c:pt idx="62">
                  <c:v>19681.780903927989</c:v>
                </c:pt>
                <c:pt idx="63">
                  <c:v>17242.123046418001</c:v>
                </c:pt>
                <c:pt idx="64">
                  <c:v>15713.108559712678</c:v>
                </c:pt>
                <c:pt idx="65">
                  <c:v>15289.145621395321</c:v>
                </c:pt>
                <c:pt idx="66">
                  <c:v>13400.049326815584</c:v>
                </c:pt>
                <c:pt idx="67">
                  <c:v>10378.643819820792</c:v>
                </c:pt>
                <c:pt idx="68">
                  <c:v>9497.5388009455</c:v>
                </c:pt>
                <c:pt idx="69">
                  <c:v>7527.6015663298185</c:v>
                </c:pt>
                <c:pt idx="70">
                  <c:v>6506.725055677799</c:v>
                </c:pt>
                <c:pt idx="71">
                  <c:v>5579.2642920073304</c:v>
                </c:pt>
                <c:pt idx="72">
                  <c:v>4893.7306410677529</c:v>
                </c:pt>
                <c:pt idx="73">
                  <c:v>3204.2744622560435</c:v>
                </c:pt>
                <c:pt idx="74">
                  <c:v>2686.2494503948838</c:v>
                </c:pt>
                <c:pt idx="75">
                  <c:v>2273.448915363841</c:v>
                </c:pt>
                <c:pt idx="76">
                  <c:v>1850.9483506503102</c:v>
                </c:pt>
                <c:pt idx="77">
                  <c:v>1504.8680469369392</c:v>
                </c:pt>
                <c:pt idx="78">
                  <c:v>1215.2151400454786</c:v>
                </c:pt>
                <c:pt idx="79">
                  <c:v>997.15326844611366</c:v>
                </c:pt>
                <c:pt idx="80">
                  <c:v>636.09457715466544</c:v>
                </c:pt>
                <c:pt idx="81">
                  <c:v>473.15497696666574</c:v>
                </c:pt>
                <c:pt idx="82">
                  <c:v>349.06307517000016</c:v>
                </c:pt>
                <c:pt idx="83">
                  <c:v>253.03860070200008</c:v>
                </c:pt>
                <c:pt idx="84">
                  <c:v>182.40048211825027</c:v>
                </c:pt>
                <c:pt idx="85">
                  <c:v>126.97673187649946</c:v>
                </c:pt>
                <c:pt idx="86">
                  <c:v>87.266247681749121</c:v>
                </c:pt>
                <c:pt idx="87">
                  <c:v>57.657754335999464</c:v>
                </c:pt>
                <c:pt idx="88">
                  <c:v>34.705244571963881</c:v>
                </c:pt>
                <c:pt idx="89">
                  <c:v>17.442304982142691</c:v>
                </c:pt>
                <c:pt idx="90">
                  <c:v>26.713319360499597</c:v>
                </c:pt>
              </c:numCache>
            </c:numRef>
          </c:val>
        </c:ser>
        <c:dLbls>
          <c:showLegendKey val="0"/>
          <c:showVal val="0"/>
          <c:showCatName val="0"/>
          <c:showSerName val="0"/>
          <c:showPercent val="0"/>
          <c:showBubbleSize val="0"/>
        </c:dLbls>
        <c:axId val="178231936"/>
        <c:axId val="178242304"/>
      </c:areaChart>
      <c:catAx>
        <c:axId val="178231936"/>
        <c:scaling>
          <c:orientation val="minMax"/>
        </c:scaling>
        <c:delete val="0"/>
        <c:axPos val="b"/>
        <c:title>
          <c:tx>
            <c:rich>
              <a:bodyPr/>
              <a:lstStyle/>
              <a:p>
                <a:pPr>
                  <a:defRPr b="0"/>
                </a:pPr>
                <a:r>
                  <a:rPr lang="en-US" b="0" dirty="0" smtClean="0"/>
                  <a:t>Age</a:t>
                </a:r>
                <a:endParaRPr lang="en-US" b="0" dirty="0"/>
              </a:p>
            </c:rich>
          </c:tx>
          <c:layout>
            <c:manualLayout>
              <c:xMode val="edge"/>
              <c:yMode val="edge"/>
              <c:x val="0.55594269466316715"/>
              <c:y val="0.92046170365068003"/>
            </c:manualLayout>
          </c:layout>
          <c:overlay val="0"/>
        </c:title>
        <c:numFmt formatCode="General" sourceLinked="1"/>
        <c:majorTickMark val="out"/>
        <c:minorTickMark val="none"/>
        <c:tickLblPos val="nextTo"/>
        <c:crossAx val="178242304"/>
        <c:crosses val="autoZero"/>
        <c:auto val="1"/>
        <c:lblAlgn val="ctr"/>
        <c:lblOffset val="100"/>
        <c:tickLblSkip val="10"/>
        <c:tickMarkSkip val="5"/>
        <c:noMultiLvlLbl val="0"/>
      </c:catAx>
      <c:valAx>
        <c:axId val="178242304"/>
        <c:scaling>
          <c:orientation val="minMax"/>
        </c:scaling>
        <c:delete val="0"/>
        <c:axPos val="l"/>
        <c:title>
          <c:tx>
            <c:rich>
              <a:bodyPr rot="-5400000" vert="horz"/>
              <a:lstStyle/>
              <a:p>
                <a:pPr>
                  <a:defRPr b="0"/>
                </a:pPr>
                <a:r>
                  <a:rPr lang="en-US" b="0" dirty="0" smtClean="0"/>
                  <a:t>Million West African CFA francs</a:t>
                </a:r>
                <a:endParaRPr lang="en-US" b="0" dirty="0"/>
              </a:p>
            </c:rich>
          </c:tx>
          <c:layout>
            <c:manualLayout>
              <c:xMode val="edge"/>
              <c:yMode val="edge"/>
              <c:x val="3.0933702731602994E-2"/>
              <c:y val="0.19210399836384087"/>
            </c:manualLayout>
          </c:layout>
          <c:overlay val="0"/>
        </c:title>
        <c:numFmt formatCode="#,##0" sourceLinked="0"/>
        <c:majorTickMark val="out"/>
        <c:minorTickMark val="none"/>
        <c:tickLblPos val="nextTo"/>
        <c:crossAx val="178231936"/>
        <c:crosses val="autoZero"/>
        <c:crossBetween val="midCat"/>
      </c:valAx>
    </c:plotArea>
    <c:plotVisOnly val="1"/>
    <c:dispBlanksAs val="gap"/>
    <c:showDLblsOverMax val="0"/>
  </c:chart>
  <c:txPr>
    <a:bodyPr/>
    <a:lstStyle/>
    <a:p>
      <a:pPr>
        <a:defRPr sz="1800">
          <a:latin typeface="Arial" pitchFamily="34" charset="0"/>
          <a:cs typeface="Arial" pitchFamily="34" charset="0"/>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0.18868</cdr:x>
      <cdr:y>0.32432</cdr:y>
    </cdr:from>
    <cdr:to>
      <cdr:x>0.45283</cdr:x>
      <cdr:y>0.38982</cdr:y>
    </cdr:to>
    <cdr:sp macro="" textlink="">
      <cdr:nvSpPr>
        <cdr:cNvPr id="3" name="TextBox 5"/>
        <cdr:cNvSpPr txBox="1"/>
      </cdr:nvSpPr>
      <cdr:spPr>
        <a:xfrm xmlns:a="http://schemas.openxmlformats.org/drawingml/2006/main">
          <a:off x="1524000" y="1828800"/>
          <a:ext cx="21336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xmlns:a="http://schemas.openxmlformats.org/drawingml/2006/main">
          <a:r>
            <a:rPr lang="en-US" sz="1800" dirty="0" smtClean="0">
              <a:latin typeface="Arial" pitchFamily="34" charset="0"/>
              <a:cs typeface="Arial" pitchFamily="34" charset="0"/>
            </a:rPr>
            <a:t>Consumption</a:t>
          </a:r>
          <a:endParaRPr lang="en-US" sz="1800" dirty="0">
            <a:latin typeface="Arial" pitchFamily="34" charset="0"/>
            <a:cs typeface="Arial" pitchFamily="34" charset="0"/>
          </a:endParaRPr>
        </a:p>
      </cdr:txBody>
    </cdr:sp>
  </cdr:relSizeAnchor>
  <cdr:relSizeAnchor xmlns:cdr="http://schemas.openxmlformats.org/drawingml/2006/chartDrawing">
    <cdr:from>
      <cdr:x>0.69241</cdr:x>
      <cdr:y>0.16216</cdr:y>
    </cdr:from>
    <cdr:to>
      <cdr:x>0.95656</cdr:x>
      <cdr:y>0.22766</cdr:y>
    </cdr:to>
    <cdr:sp macro="" textlink="">
      <cdr:nvSpPr>
        <cdr:cNvPr id="4" name="TextBox 6"/>
        <cdr:cNvSpPr txBox="1"/>
      </cdr:nvSpPr>
      <cdr:spPr>
        <a:xfrm xmlns:a="http://schemas.openxmlformats.org/drawingml/2006/main">
          <a:off x="5592745" y="914400"/>
          <a:ext cx="21336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xmlns:a="http://schemas.openxmlformats.org/drawingml/2006/main">
          <a:r>
            <a:rPr lang="en-US" sz="1800" dirty="0" smtClean="0">
              <a:latin typeface="Arial" pitchFamily="34" charset="0"/>
              <a:cs typeface="Arial" pitchFamily="34" charset="0"/>
            </a:rPr>
            <a:t>Labor income</a:t>
          </a:r>
          <a:endParaRPr lang="en-US" sz="1800" dirty="0">
            <a:latin typeface="Arial" pitchFamily="34"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cdr:x>
      <cdr:y>0.22667</cdr:y>
    </cdr:from>
    <cdr:to>
      <cdr:x>0.44807</cdr:x>
      <cdr:y>0.29566</cdr:y>
    </cdr:to>
    <cdr:sp macro="" textlink="">
      <cdr:nvSpPr>
        <cdr:cNvPr id="3" name="TextBox 5"/>
        <cdr:cNvSpPr txBox="1"/>
      </cdr:nvSpPr>
      <cdr:spPr>
        <a:xfrm xmlns:a="http://schemas.openxmlformats.org/drawingml/2006/main">
          <a:off x="1752600" y="1295400"/>
          <a:ext cx="2173849" cy="3942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xmlns:a="http://schemas.openxmlformats.org/drawingml/2006/main">
          <a:r>
            <a:rPr lang="en-US" sz="1800" dirty="0" smtClean="0">
              <a:latin typeface="Arial" pitchFamily="34" charset="0"/>
              <a:cs typeface="Arial" pitchFamily="34" charset="0"/>
            </a:rPr>
            <a:t>Consumption</a:t>
          </a:r>
          <a:endParaRPr lang="en-US" sz="1800" dirty="0">
            <a:latin typeface="Arial" pitchFamily="34" charset="0"/>
            <a:cs typeface="Arial" pitchFamily="34" charset="0"/>
          </a:endParaRPr>
        </a:p>
      </cdr:txBody>
    </cdr:sp>
  </cdr:relSizeAnchor>
  <cdr:relSizeAnchor xmlns:cdr="http://schemas.openxmlformats.org/drawingml/2006/chartDrawing">
    <cdr:from>
      <cdr:x>0.57391</cdr:x>
      <cdr:y>0.18667</cdr:y>
    </cdr:from>
    <cdr:to>
      <cdr:x>0.82198</cdr:x>
      <cdr:y>0.25566</cdr:y>
    </cdr:to>
    <cdr:sp macro="" textlink="">
      <cdr:nvSpPr>
        <cdr:cNvPr id="4" name="TextBox 6"/>
        <cdr:cNvSpPr txBox="1"/>
      </cdr:nvSpPr>
      <cdr:spPr>
        <a:xfrm xmlns:a="http://schemas.openxmlformats.org/drawingml/2006/main">
          <a:off x="5029200" y="1066800"/>
          <a:ext cx="2173849" cy="39429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xmlns:a="http://schemas.openxmlformats.org/drawingml/2006/main">
          <a:r>
            <a:rPr lang="en-US" sz="1800" dirty="0" smtClean="0">
              <a:latin typeface="Arial" pitchFamily="34" charset="0"/>
              <a:cs typeface="Arial" pitchFamily="34" charset="0"/>
            </a:rPr>
            <a:t>Labor income</a:t>
          </a:r>
          <a:endParaRPr lang="en-US" sz="1800" dirty="0">
            <a:latin typeface="Arial" pitchFamily="34" charset="0"/>
            <a:cs typeface="Arial"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0.83661</cdr:x>
      <cdr:y>0.6676</cdr:y>
    </cdr:from>
    <cdr:to>
      <cdr:x>0.91551</cdr:x>
      <cdr:y>0.79912</cdr:y>
    </cdr:to>
    <cdr:sp macro="" textlink="">
      <cdr:nvSpPr>
        <cdr:cNvPr id="2" name="Oval 1"/>
        <cdr:cNvSpPr/>
      </cdr:nvSpPr>
      <cdr:spPr>
        <a:xfrm xmlns:a="http://schemas.openxmlformats.org/drawingml/2006/main">
          <a:off x="7237326" y="3328149"/>
          <a:ext cx="682547" cy="655662"/>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819B9AF-FC68-45F6-ACDA-7E57DA46D031}" type="datetimeFigureOut">
              <a:rPr lang="en-US" smtClean="0"/>
              <a:t>3/18/2013</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62888F9-1E05-46E1-8A56-8FC5ACBF0413}" type="slidenum">
              <a:rPr lang="en-US" smtClean="0"/>
              <a:t>‹#›</a:t>
            </a:fld>
            <a:endParaRPr lang="en-US"/>
          </a:p>
        </p:txBody>
      </p:sp>
    </p:spTree>
    <p:extLst>
      <p:ext uri="{BB962C8B-B14F-4D97-AF65-F5344CB8AC3E}">
        <p14:creationId xmlns:p14="http://schemas.microsoft.com/office/powerpoint/2010/main" val="763350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73D303C0-8480-445A-AEBB-93101E258F11}" type="datetimeFigureOut">
              <a:rPr lang="en-US" smtClean="0"/>
              <a:t>3/18/2013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7" tIns="46589" rIns="93177" bIns="46589" rtlCol="0" anchor="b"/>
          <a:lstStyle>
            <a:lvl1pPr algn="r">
              <a:defRPr sz="1200"/>
            </a:lvl1pPr>
          </a:lstStyle>
          <a:p>
            <a:fld id="{04664AA4-0751-494A-B51F-2C26D7DF76CB}" type="slidenum">
              <a:rPr lang="en-US" smtClean="0"/>
              <a:t>‹#›</a:t>
            </a:fld>
            <a:endParaRPr lang="en-US"/>
          </a:p>
        </p:txBody>
      </p:sp>
    </p:spTree>
    <p:extLst>
      <p:ext uri="{BB962C8B-B14F-4D97-AF65-F5344CB8AC3E}">
        <p14:creationId xmlns:p14="http://schemas.microsoft.com/office/powerpoint/2010/main" val="2140984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9B526-80BA-4EEF-B001-E5872D480B89}" type="slidenum">
              <a:rPr lang="en-US" smtClean="0"/>
              <a:t>4</a:t>
            </a:fld>
            <a:endParaRPr lang="en-US"/>
          </a:p>
        </p:txBody>
      </p:sp>
    </p:spTree>
    <p:extLst>
      <p:ext uri="{BB962C8B-B14F-4D97-AF65-F5344CB8AC3E}">
        <p14:creationId xmlns:p14="http://schemas.microsoft.com/office/powerpoint/2010/main" val="179994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B15A34-0AB8-42CF-9250-432E785D1350}" type="slidenum">
              <a:rPr lang="en-US" smtClean="0"/>
              <a:t>6</a:t>
            </a:fld>
            <a:endParaRPr lang="en-US"/>
          </a:p>
        </p:txBody>
      </p:sp>
    </p:spTree>
    <p:extLst>
      <p:ext uri="{BB962C8B-B14F-4D97-AF65-F5344CB8AC3E}">
        <p14:creationId xmlns:p14="http://schemas.microsoft.com/office/powerpoint/2010/main" val="2942288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664AA4-0751-494A-B51F-2C26D7DF76CB}" type="slidenum">
              <a:rPr lang="en-US" smtClean="0"/>
              <a:t>26</a:t>
            </a:fld>
            <a:endParaRPr lang="en-US"/>
          </a:p>
        </p:txBody>
      </p:sp>
    </p:spTree>
    <p:extLst>
      <p:ext uri="{BB962C8B-B14F-4D97-AF65-F5344CB8AC3E}">
        <p14:creationId xmlns:p14="http://schemas.microsoft.com/office/powerpoint/2010/main" val="1292114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664AA4-0751-494A-B51F-2C26D7DF76CB}" type="slidenum">
              <a:rPr lang="en-US" smtClean="0"/>
              <a:t>27</a:t>
            </a:fld>
            <a:endParaRPr lang="en-US"/>
          </a:p>
        </p:txBody>
      </p:sp>
    </p:spTree>
    <p:extLst>
      <p:ext uri="{BB962C8B-B14F-4D97-AF65-F5344CB8AC3E}">
        <p14:creationId xmlns:p14="http://schemas.microsoft.com/office/powerpoint/2010/main" val="1292114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664AA4-0751-494A-B51F-2C26D7DF76CB}" type="slidenum">
              <a:rPr lang="en-US" smtClean="0"/>
              <a:t>28</a:t>
            </a:fld>
            <a:endParaRPr lang="en-US"/>
          </a:p>
        </p:txBody>
      </p:sp>
    </p:spTree>
    <p:extLst>
      <p:ext uri="{BB962C8B-B14F-4D97-AF65-F5344CB8AC3E}">
        <p14:creationId xmlns:p14="http://schemas.microsoft.com/office/powerpoint/2010/main" val="1292114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F16E8C-FF27-457B-9CA5-EC2E188C1898}" type="slidenum">
              <a:rPr lang="en-US"/>
              <a:pPr/>
              <a:t>‹#›</a:t>
            </a:fld>
            <a:endParaRPr lang="en-US"/>
          </a:p>
        </p:txBody>
      </p:sp>
    </p:spTree>
    <p:extLst>
      <p:ext uri="{BB962C8B-B14F-4D97-AF65-F5344CB8AC3E}">
        <p14:creationId xmlns:p14="http://schemas.microsoft.com/office/powerpoint/2010/main" val="3511706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28142B-9E28-447F-82BB-590DBFB397A1}" type="slidenum">
              <a:rPr lang="en-US"/>
              <a:pPr/>
              <a:t>‹#›</a:t>
            </a:fld>
            <a:endParaRPr lang="en-US"/>
          </a:p>
        </p:txBody>
      </p:sp>
    </p:spTree>
    <p:extLst>
      <p:ext uri="{BB962C8B-B14F-4D97-AF65-F5344CB8AC3E}">
        <p14:creationId xmlns:p14="http://schemas.microsoft.com/office/powerpoint/2010/main" val="2564910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2714D8-41BF-4474-979A-9E13D7D50B2C}" type="slidenum">
              <a:rPr lang="en-US"/>
              <a:pPr/>
              <a:t>‹#›</a:t>
            </a:fld>
            <a:endParaRPr lang="en-US"/>
          </a:p>
        </p:txBody>
      </p:sp>
    </p:spTree>
    <p:extLst>
      <p:ext uri="{BB962C8B-B14F-4D97-AF65-F5344CB8AC3E}">
        <p14:creationId xmlns:p14="http://schemas.microsoft.com/office/powerpoint/2010/main" val="160655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17AD4F-25AE-48DF-BAA1-5A56EA4217AF}" type="slidenum">
              <a:rPr lang="en-US"/>
              <a:pPr/>
              <a:t>‹#›</a:t>
            </a:fld>
            <a:endParaRPr lang="en-US"/>
          </a:p>
        </p:txBody>
      </p:sp>
    </p:spTree>
    <p:extLst>
      <p:ext uri="{BB962C8B-B14F-4D97-AF65-F5344CB8AC3E}">
        <p14:creationId xmlns:p14="http://schemas.microsoft.com/office/powerpoint/2010/main" val="4005071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6540F7-DDC2-4A20-BF84-B7501ABE2962}" type="slidenum">
              <a:rPr lang="en-US"/>
              <a:pPr/>
              <a:t>‹#›</a:t>
            </a:fld>
            <a:endParaRPr lang="en-US"/>
          </a:p>
        </p:txBody>
      </p:sp>
    </p:spTree>
    <p:extLst>
      <p:ext uri="{BB962C8B-B14F-4D97-AF65-F5344CB8AC3E}">
        <p14:creationId xmlns:p14="http://schemas.microsoft.com/office/powerpoint/2010/main" val="443389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5B3503-33DC-4997-8B12-75F5C508D07E}" type="slidenum">
              <a:rPr lang="en-US"/>
              <a:pPr/>
              <a:t>‹#›</a:t>
            </a:fld>
            <a:endParaRPr lang="en-US"/>
          </a:p>
        </p:txBody>
      </p:sp>
    </p:spTree>
    <p:extLst>
      <p:ext uri="{BB962C8B-B14F-4D97-AF65-F5344CB8AC3E}">
        <p14:creationId xmlns:p14="http://schemas.microsoft.com/office/powerpoint/2010/main" val="2996028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0BCA3BC-CFB6-46BA-BE73-4FB44CB1934F}" type="slidenum">
              <a:rPr lang="en-US"/>
              <a:pPr/>
              <a:t>‹#›</a:t>
            </a:fld>
            <a:endParaRPr lang="en-US"/>
          </a:p>
        </p:txBody>
      </p:sp>
    </p:spTree>
    <p:extLst>
      <p:ext uri="{BB962C8B-B14F-4D97-AF65-F5344CB8AC3E}">
        <p14:creationId xmlns:p14="http://schemas.microsoft.com/office/powerpoint/2010/main" val="3894102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5B61359-C00E-461B-9E07-B4359F219341}" type="slidenum">
              <a:rPr lang="en-US"/>
              <a:pPr/>
              <a:t>‹#›</a:t>
            </a:fld>
            <a:endParaRPr lang="en-US"/>
          </a:p>
        </p:txBody>
      </p:sp>
    </p:spTree>
    <p:extLst>
      <p:ext uri="{BB962C8B-B14F-4D97-AF65-F5344CB8AC3E}">
        <p14:creationId xmlns:p14="http://schemas.microsoft.com/office/powerpoint/2010/main" val="4024577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437AFF5-C19F-43EA-818C-EA656B137F7F}" type="slidenum">
              <a:rPr lang="en-US"/>
              <a:pPr/>
              <a:t>‹#›</a:t>
            </a:fld>
            <a:endParaRPr lang="en-US"/>
          </a:p>
        </p:txBody>
      </p:sp>
    </p:spTree>
    <p:extLst>
      <p:ext uri="{BB962C8B-B14F-4D97-AF65-F5344CB8AC3E}">
        <p14:creationId xmlns:p14="http://schemas.microsoft.com/office/powerpoint/2010/main" val="97071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279787-725C-4EEF-BF38-CEAD90EDCF7F}" type="slidenum">
              <a:rPr lang="en-US"/>
              <a:pPr/>
              <a:t>‹#›</a:t>
            </a:fld>
            <a:endParaRPr lang="en-US"/>
          </a:p>
        </p:txBody>
      </p:sp>
    </p:spTree>
    <p:extLst>
      <p:ext uri="{BB962C8B-B14F-4D97-AF65-F5344CB8AC3E}">
        <p14:creationId xmlns:p14="http://schemas.microsoft.com/office/powerpoint/2010/main" val="3237834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79DB58-7604-45B5-8414-3D8B2239DADA}" type="slidenum">
              <a:rPr lang="en-US"/>
              <a:pPr/>
              <a:t>‹#›</a:t>
            </a:fld>
            <a:endParaRPr lang="en-US"/>
          </a:p>
        </p:txBody>
      </p:sp>
    </p:spTree>
    <p:extLst>
      <p:ext uri="{BB962C8B-B14F-4D97-AF65-F5344CB8AC3E}">
        <p14:creationId xmlns:p14="http://schemas.microsoft.com/office/powerpoint/2010/main" val="684073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73E7451-D364-4D2D-BFA3-DDFC92A8B8F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01776128"/>
              </p:ext>
            </p:extLst>
          </p:nvPr>
        </p:nvGraphicFramePr>
        <p:xfrm>
          <a:off x="304800" y="800100"/>
          <a:ext cx="8153400" cy="58293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685800" y="228600"/>
            <a:ext cx="8229600" cy="533400"/>
          </a:xfrm>
        </p:spPr>
        <p:txBody>
          <a:bodyPr/>
          <a:lstStyle/>
          <a:p>
            <a:pPr algn="l"/>
            <a:r>
              <a:rPr lang="en-US" sz="1200" dirty="0" smtClean="0"/>
              <a:t>Nigeria </a:t>
            </a:r>
            <a:r>
              <a:rPr lang="en-US" sz="1200" dirty="0" err="1" smtClean="0"/>
              <a:t>1a</a:t>
            </a:r>
            <a:endParaRPr lang="en-US" sz="1200" dirty="0"/>
          </a:p>
        </p:txBody>
      </p:sp>
      <p:sp>
        <p:nvSpPr>
          <p:cNvPr id="6" name="TextBox 5"/>
          <p:cNvSpPr txBox="1"/>
          <p:nvPr/>
        </p:nvSpPr>
        <p:spPr>
          <a:xfrm>
            <a:off x="1979525" y="3352800"/>
            <a:ext cx="2133600" cy="369332"/>
          </a:xfrm>
          <a:prstGeom prst="rect">
            <a:avLst/>
          </a:prstGeom>
          <a:noFill/>
        </p:spPr>
        <p:txBody>
          <a:bodyPr wrap="square" rtlCol="0">
            <a:spAutoFit/>
          </a:bodyPr>
          <a:lstStyle/>
          <a:p>
            <a:r>
              <a:rPr lang="en-US" sz="1800" dirty="0" smtClean="0">
                <a:latin typeface="Arial" pitchFamily="34" charset="0"/>
                <a:cs typeface="Arial" pitchFamily="34" charset="0"/>
              </a:rPr>
              <a:t>Consumption</a:t>
            </a:r>
            <a:endParaRPr lang="en-US" sz="1800" dirty="0">
              <a:latin typeface="Arial" pitchFamily="34" charset="0"/>
              <a:cs typeface="Arial" pitchFamily="34" charset="0"/>
            </a:endParaRPr>
          </a:p>
        </p:txBody>
      </p:sp>
      <p:sp>
        <p:nvSpPr>
          <p:cNvPr id="7" name="TextBox 6"/>
          <p:cNvSpPr txBox="1"/>
          <p:nvPr/>
        </p:nvSpPr>
        <p:spPr>
          <a:xfrm>
            <a:off x="5867400" y="2025134"/>
            <a:ext cx="2133600" cy="369332"/>
          </a:xfrm>
          <a:prstGeom prst="rect">
            <a:avLst/>
          </a:prstGeom>
          <a:noFill/>
        </p:spPr>
        <p:txBody>
          <a:bodyPr wrap="square" rtlCol="0">
            <a:spAutoFit/>
          </a:bodyPr>
          <a:lstStyle/>
          <a:p>
            <a:r>
              <a:rPr lang="en-US" sz="1800" dirty="0" smtClean="0">
                <a:latin typeface="Arial" pitchFamily="34" charset="0"/>
                <a:cs typeface="Arial" pitchFamily="34" charset="0"/>
              </a:rPr>
              <a:t>Labor income</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2295761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468756"/>
              </p:ext>
            </p:extLst>
          </p:nvPr>
        </p:nvGraphicFramePr>
        <p:xfrm>
          <a:off x="457200" y="914400"/>
          <a:ext cx="8153400"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33400" y="152400"/>
            <a:ext cx="8077200" cy="646331"/>
          </a:xfrm>
          <a:prstGeom prst="rect">
            <a:avLst/>
          </a:prstGeom>
          <a:noFill/>
        </p:spPr>
        <p:txBody>
          <a:bodyPr wrap="square" rtlCol="0">
            <a:spAutoFit/>
          </a:bodyPr>
          <a:lstStyle/>
          <a:p>
            <a:r>
              <a:rPr lang="en-CA" sz="1200" dirty="0"/>
              <a:t>Figure 1. Per-capita (left) and aggregate (right) labor income and consumption by age in </a:t>
            </a:r>
            <a:r>
              <a:rPr lang="en-CA" sz="1200" dirty="0" smtClean="0"/>
              <a:t>Mozambique, </a:t>
            </a:r>
            <a:r>
              <a:rPr lang="en-CA" sz="1200" dirty="0" smtClean="0"/>
              <a:t>2008</a:t>
            </a:r>
            <a:endParaRPr lang="en-US" sz="1200" dirty="0"/>
          </a:p>
          <a:p>
            <a:r>
              <a:rPr lang="en-CA" sz="1200" i="1" dirty="0"/>
              <a:t>Source: </a:t>
            </a:r>
            <a:r>
              <a:rPr lang="en-CA" sz="1200" dirty="0" err="1"/>
              <a:t>NTA</a:t>
            </a:r>
            <a:r>
              <a:rPr lang="en-CA" sz="1200" dirty="0"/>
              <a:t> data.</a:t>
            </a:r>
            <a:endParaRPr lang="en-US" sz="1200" dirty="0"/>
          </a:p>
          <a:p>
            <a:endParaRPr lang="en-US" sz="1200" dirty="0"/>
          </a:p>
        </p:txBody>
      </p:sp>
      <p:sp>
        <p:nvSpPr>
          <p:cNvPr id="4" name="TextBox 3"/>
          <p:cNvSpPr txBox="1"/>
          <p:nvPr/>
        </p:nvSpPr>
        <p:spPr>
          <a:xfrm>
            <a:off x="1601875" y="1605111"/>
            <a:ext cx="1905000" cy="369332"/>
          </a:xfrm>
          <a:prstGeom prst="rect">
            <a:avLst/>
          </a:prstGeom>
          <a:noFill/>
        </p:spPr>
        <p:txBody>
          <a:bodyPr wrap="square" rtlCol="0">
            <a:spAutoFit/>
          </a:bodyPr>
          <a:lstStyle/>
          <a:p>
            <a:r>
              <a:rPr lang="en-US" sz="1800" dirty="0" smtClean="0">
                <a:latin typeface="Arial" pitchFamily="34" charset="0"/>
                <a:cs typeface="Arial" pitchFamily="34" charset="0"/>
              </a:rPr>
              <a:t>Consumption</a:t>
            </a:r>
            <a:endParaRPr lang="en-US" sz="1800" dirty="0">
              <a:latin typeface="Arial" pitchFamily="34" charset="0"/>
              <a:cs typeface="Arial" pitchFamily="34" charset="0"/>
            </a:endParaRPr>
          </a:p>
        </p:txBody>
      </p:sp>
      <p:sp>
        <p:nvSpPr>
          <p:cNvPr id="5" name="TextBox 4"/>
          <p:cNvSpPr txBox="1"/>
          <p:nvPr/>
        </p:nvSpPr>
        <p:spPr>
          <a:xfrm>
            <a:off x="4648200" y="2971800"/>
            <a:ext cx="1905000" cy="369332"/>
          </a:xfrm>
          <a:prstGeom prst="rect">
            <a:avLst/>
          </a:prstGeom>
          <a:noFill/>
        </p:spPr>
        <p:txBody>
          <a:bodyPr wrap="square" rtlCol="0">
            <a:spAutoFit/>
          </a:bodyPr>
          <a:lstStyle/>
          <a:p>
            <a:r>
              <a:rPr lang="en-US" sz="1800" dirty="0" smtClean="0">
                <a:latin typeface="Arial" pitchFamily="34" charset="0"/>
                <a:cs typeface="Arial" pitchFamily="34" charset="0"/>
              </a:rPr>
              <a:t>Labor income</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2521242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838200"/>
          </a:xfrm>
        </p:spPr>
        <p:txBody>
          <a:bodyPr/>
          <a:lstStyle/>
          <a:p>
            <a:pPr algn="l"/>
            <a:r>
              <a:rPr lang="en-US" sz="1200" dirty="0" smtClean="0"/>
              <a:t>Nigeria 2</a:t>
            </a:r>
            <a:endParaRPr lang="en-US" sz="1200" dirty="0"/>
          </a:p>
        </p:txBody>
      </p:sp>
      <p:graphicFrame>
        <p:nvGraphicFramePr>
          <p:cNvPr id="6" name="Chart 5"/>
          <p:cNvGraphicFramePr>
            <a:graphicFrameLocks/>
          </p:cNvGraphicFramePr>
          <p:nvPr>
            <p:extLst>
              <p:ext uri="{D42A27DB-BD31-4B8C-83A1-F6EECF244321}">
                <p14:modId xmlns:p14="http://schemas.microsoft.com/office/powerpoint/2010/main" val="599740081"/>
              </p:ext>
            </p:extLst>
          </p:nvPr>
        </p:nvGraphicFramePr>
        <p:xfrm>
          <a:off x="304800" y="990600"/>
          <a:ext cx="8229600" cy="5715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3187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077200" cy="762000"/>
          </a:xfrm>
        </p:spPr>
        <p:txBody>
          <a:bodyPr/>
          <a:lstStyle/>
          <a:p>
            <a:pPr algn="l"/>
            <a:r>
              <a:rPr lang="en-US" sz="1200" dirty="0" smtClean="0"/>
              <a:t>Kenya 2</a:t>
            </a:r>
            <a:endParaRPr lang="en-US" sz="1200" dirty="0"/>
          </a:p>
        </p:txBody>
      </p:sp>
      <p:graphicFrame>
        <p:nvGraphicFramePr>
          <p:cNvPr id="3" name="Chart 2"/>
          <p:cNvGraphicFramePr/>
          <p:nvPr>
            <p:extLst>
              <p:ext uri="{D42A27DB-BD31-4B8C-83A1-F6EECF244321}">
                <p14:modId xmlns:p14="http://schemas.microsoft.com/office/powerpoint/2010/main" val="153538812"/>
              </p:ext>
            </p:extLst>
          </p:nvPr>
        </p:nvGraphicFramePr>
        <p:xfrm>
          <a:off x="304800" y="1092200"/>
          <a:ext cx="8267700" cy="576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9842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796"/>
            <a:ext cx="8077200" cy="1040004"/>
          </a:xfrm>
        </p:spPr>
        <p:txBody>
          <a:bodyPr/>
          <a:lstStyle/>
          <a:p>
            <a:pPr algn="l"/>
            <a:r>
              <a:rPr lang="en-US" sz="1200" dirty="0" smtClean="0"/>
              <a:t>South Africa 2</a:t>
            </a:r>
            <a:endParaRPr lang="en-US" sz="1200" dirty="0"/>
          </a:p>
        </p:txBody>
      </p:sp>
      <p:graphicFrame>
        <p:nvGraphicFramePr>
          <p:cNvPr id="4" name="Chart 3"/>
          <p:cNvGraphicFramePr>
            <a:graphicFrameLocks/>
          </p:cNvGraphicFramePr>
          <p:nvPr>
            <p:extLst>
              <p:ext uri="{D42A27DB-BD31-4B8C-83A1-F6EECF244321}">
                <p14:modId xmlns:p14="http://schemas.microsoft.com/office/powerpoint/2010/main" val="3778020563"/>
              </p:ext>
            </p:extLst>
          </p:nvPr>
        </p:nvGraphicFramePr>
        <p:xfrm>
          <a:off x="381000" y="838200"/>
          <a:ext cx="80772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1404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436086435"/>
              </p:ext>
            </p:extLst>
          </p:nvPr>
        </p:nvGraphicFramePr>
        <p:xfrm>
          <a:off x="228600" y="762000"/>
          <a:ext cx="8153400" cy="5867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txBox="1">
            <a:spLocks/>
          </p:cNvSpPr>
          <p:nvPr/>
        </p:nvSpPr>
        <p:spPr>
          <a:xfrm>
            <a:off x="381000" y="152400"/>
            <a:ext cx="8458200" cy="8382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1200" kern="0" dirty="0" smtClean="0"/>
              <a:t>Senegal 2</a:t>
            </a:r>
            <a:endParaRPr lang="en-US" sz="1200" kern="0" dirty="0"/>
          </a:p>
        </p:txBody>
      </p:sp>
    </p:spTree>
    <p:extLst>
      <p:ext uri="{BB962C8B-B14F-4D97-AF65-F5344CB8AC3E}">
        <p14:creationId xmlns:p14="http://schemas.microsoft.com/office/powerpoint/2010/main" val="239987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523300272"/>
              </p:ext>
            </p:extLst>
          </p:nvPr>
        </p:nvGraphicFramePr>
        <p:xfrm>
          <a:off x="152400" y="1066800"/>
          <a:ext cx="8839200" cy="579120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txBox="1">
            <a:spLocks/>
          </p:cNvSpPr>
          <p:nvPr/>
        </p:nvSpPr>
        <p:spPr>
          <a:xfrm>
            <a:off x="381000" y="152400"/>
            <a:ext cx="8458200" cy="8382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1200" kern="0" dirty="0" smtClean="0"/>
              <a:t>Figure 2. Changes in the number of consumers (children, working-age adults, and the elderly) per worker, in Mozambique, 1950–2050.</a:t>
            </a:r>
            <a:br>
              <a:rPr lang="en-US" sz="1200" kern="0" dirty="0" smtClean="0"/>
            </a:br>
            <a:r>
              <a:rPr lang="en-US" sz="1200" i="1" kern="0" dirty="0" smtClean="0"/>
              <a:t>Source:</a:t>
            </a:r>
            <a:r>
              <a:rPr lang="en-US" sz="1200" kern="0" dirty="0" smtClean="0"/>
              <a:t> Calculated from </a:t>
            </a:r>
            <a:r>
              <a:rPr lang="en-US" sz="1200" kern="0" dirty="0" err="1" smtClean="0"/>
              <a:t>NTA</a:t>
            </a:r>
            <a:r>
              <a:rPr lang="en-US" sz="1200" kern="0" dirty="0" smtClean="0"/>
              <a:t> data; population estimates and projections from United Nations 2012, medium-fertility variant</a:t>
            </a:r>
            <a:r>
              <a:rPr lang="en-US" sz="1200" b="1" kern="0" dirty="0" smtClean="0"/>
              <a:t>.</a:t>
            </a:r>
            <a:r>
              <a:rPr lang="en-US" sz="1200" kern="0" dirty="0" smtClean="0"/>
              <a:t/>
            </a:r>
            <a:br>
              <a:rPr lang="en-US" sz="1200" kern="0" dirty="0" smtClean="0"/>
            </a:br>
            <a:r>
              <a:rPr lang="en-US" sz="1200" i="1" kern="0" dirty="0" smtClean="0"/>
              <a:t>Note: </a:t>
            </a:r>
            <a:r>
              <a:rPr lang="en-US" sz="1200" kern="0" dirty="0" smtClean="0"/>
              <a:t>The values for effective number of workers and effective number of consumers are based on population estimates for 2010 and estimates of consumption and labor income by age for 2004.</a:t>
            </a:r>
            <a:endParaRPr lang="en-US" sz="1200" kern="0" dirty="0"/>
          </a:p>
        </p:txBody>
      </p:sp>
    </p:spTree>
    <p:extLst>
      <p:ext uri="{BB962C8B-B14F-4D97-AF65-F5344CB8AC3E}">
        <p14:creationId xmlns:p14="http://schemas.microsoft.com/office/powerpoint/2010/main" val="3774434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53400" cy="838200"/>
          </a:xfrm>
        </p:spPr>
        <p:txBody>
          <a:bodyPr/>
          <a:lstStyle/>
          <a:p>
            <a:pPr algn="l"/>
            <a:r>
              <a:rPr lang="en-US" sz="1100" dirty="0" smtClean="0"/>
              <a:t>Nigeria 3</a:t>
            </a:r>
            <a:endParaRPr lang="en-US" sz="1100" dirty="0"/>
          </a:p>
        </p:txBody>
      </p:sp>
      <p:graphicFrame>
        <p:nvGraphicFramePr>
          <p:cNvPr id="6" name="Chart 5"/>
          <p:cNvGraphicFramePr>
            <a:graphicFrameLocks/>
          </p:cNvGraphicFramePr>
          <p:nvPr>
            <p:extLst>
              <p:ext uri="{D42A27DB-BD31-4B8C-83A1-F6EECF244321}">
                <p14:modId xmlns:p14="http://schemas.microsoft.com/office/powerpoint/2010/main" val="3482927845"/>
              </p:ext>
            </p:extLst>
          </p:nvPr>
        </p:nvGraphicFramePr>
        <p:xfrm>
          <a:off x="228600" y="963706"/>
          <a:ext cx="8229600" cy="57418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3979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52400"/>
            <a:ext cx="8153400" cy="838200"/>
          </a:xfrm>
        </p:spPr>
        <p:txBody>
          <a:bodyPr/>
          <a:lstStyle/>
          <a:p>
            <a:pPr algn="l"/>
            <a:r>
              <a:rPr lang="en-US" sz="1100" dirty="0" smtClean="0"/>
              <a:t>Kenya 3</a:t>
            </a:r>
            <a:endParaRPr lang="en-US" sz="1100" dirty="0"/>
          </a:p>
        </p:txBody>
      </p:sp>
      <p:graphicFrame>
        <p:nvGraphicFramePr>
          <p:cNvPr id="3" name="Chart 2"/>
          <p:cNvGraphicFramePr/>
          <p:nvPr>
            <p:extLst>
              <p:ext uri="{D42A27DB-BD31-4B8C-83A1-F6EECF244321}">
                <p14:modId xmlns:p14="http://schemas.microsoft.com/office/powerpoint/2010/main" val="3491070362"/>
              </p:ext>
            </p:extLst>
          </p:nvPr>
        </p:nvGraphicFramePr>
        <p:xfrm>
          <a:off x="304800" y="990600"/>
          <a:ext cx="8229600" cy="5638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6455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838200"/>
          </a:xfrm>
        </p:spPr>
        <p:txBody>
          <a:bodyPr/>
          <a:lstStyle/>
          <a:p>
            <a:pPr algn="l"/>
            <a:r>
              <a:rPr lang="en-US" sz="1200" dirty="0" smtClean="0"/>
              <a:t>South Africa 3</a:t>
            </a:r>
            <a:endParaRPr lang="en-US" sz="1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90659532"/>
              </p:ext>
            </p:extLst>
          </p:nvPr>
        </p:nvGraphicFramePr>
        <p:xfrm>
          <a:off x="381000" y="914400"/>
          <a:ext cx="8229600" cy="5715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8205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90500"/>
            <a:ext cx="8153400" cy="8382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1100" kern="0" dirty="0" smtClean="0"/>
              <a:t>Senegal 3</a:t>
            </a:r>
            <a:endParaRPr lang="en-US" sz="1100" kern="0" dirty="0"/>
          </a:p>
        </p:txBody>
      </p:sp>
      <p:graphicFrame>
        <p:nvGraphicFramePr>
          <p:cNvPr id="3" name="Chart 2"/>
          <p:cNvGraphicFramePr>
            <a:graphicFrameLocks/>
          </p:cNvGraphicFramePr>
          <p:nvPr>
            <p:extLst>
              <p:ext uri="{D42A27DB-BD31-4B8C-83A1-F6EECF244321}">
                <p14:modId xmlns:p14="http://schemas.microsoft.com/office/powerpoint/2010/main" val="1795022835"/>
              </p:ext>
            </p:extLst>
          </p:nvPr>
        </p:nvGraphicFramePr>
        <p:xfrm>
          <a:off x="152400" y="838200"/>
          <a:ext cx="8382000" cy="5867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0545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45441997"/>
              </p:ext>
            </p:extLst>
          </p:nvPr>
        </p:nvGraphicFramePr>
        <p:xfrm>
          <a:off x="0" y="762000"/>
          <a:ext cx="838200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a:spLocks noGrp="1"/>
          </p:cNvSpPr>
          <p:nvPr>
            <p:ph type="title"/>
          </p:nvPr>
        </p:nvSpPr>
        <p:spPr>
          <a:xfrm>
            <a:off x="685800" y="152400"/>
            <a:ext cx="7239000" cy="533400"/>
          </a:xfrm>
        </p:spPr>
        <p:txBody>
          <a:bodyPr/>
          <a:lstStyle/>
          <a:p>
            <a:pPr algn="l"/>
            <a:r>
              <a:rPr lang="en-CA" sz="1200" dirty="0" smtClean="0"/>
              <a:t>Kenya </a:t>
            </a:r>
            <a:r>
              <a:rPr lang="en-CA" sz="1200" dirty="0" err="1"/>
              <a:t>1a</a:t>
            </a:r>
            <a:r>
              <a:rPr lang="en-CA" sz="1200" dirty="0"/>
              <a:t> </a:t>
            </a:r>
            <a:endParaRPr lang="en-US" sz="1200" dirty="0"/>
          </a:p>
        </p:txBody>
      </p:sp>
      <p:sp>
        <p:nvSpPr>
          <p:cNvPr id="4" name="TextBox 3"/>
          <p:cNvSpPr txBox="1"/>
          <p:nvPr/>
        </p:nvSpPr>
        <p:spPr>
          <a:xfrm>
            <a:off x="1600200" y="4114800"/>
            <a:ext cx="2133600" cy="369332"/>
          </a:xfrm>
          <a:prstGeom prst="rect">
            <a:avLst/>
          </a:prstGeom>
          <a:noFill/>
        </p:spPr>
        <p:txBody>
          <a:bodyPr wrap="square" rtlCol="0">
            <a:spAutoFit/>
          </a:bodyPr>
          <a:lstStyle/>
          <a:p>
            <a:r>
              <a:rPr lang="en-US" sz="1800" dirty="0" smtClean="0">
                <a:latin typeface="Arial" pitchFamily="34" charset="0"/>
                <a:cs typeface="Arial" pitchFamily="34" charset="0"/>
              </a:rPr>
              <a:t>Consumption</a:t>
            </a:r>
            <a:endParaRPr lang="en-US" sz="1800" dirty="0">
              <a:latin typeface="Arial" pitchFamily="34" charset="0"/>
              <a:cs typeface="Arial" pitchFamily="34" charset="0"/>
            </a:endParaRPr>
          </a:p>
        </p:txBody>
      </p:sp>
      <p:sp>
        <p:nvSpPr>
          <p:cNvPr id="5" name="TextBox 4"/>
          <p:cNvSpPr txBox="1"/>
          <p:nvPr/>
        </p:nvSpPr>
        <p:spPr>
          <a:xfrm>
            <a:off x="5105400" y="1676400"/>
            <a:ext cx="2133600" cy="369332"/>
          </a:xfrm>
          <a:prstGeom prst="rect">
            <a:avLst/>
          </a:prstGeom>
          <a:noFill/>
        </p:spPr>
        <p:txBody>
          <a:bodyPr wrap="square" rtlCol="0">
            <a:spAutoFit/>
          </a:bodyPr>
          <a:lstStyle/>
          <a:p>
            <a:r>
              <a:rPr lang="en-US" sz="1800" dirty="0" smtClean="0">
                <a:latin typeface="Arial" pitchFamily="34" charset="0"/>
                <a:cs typeface="Arial" pitchFamily="34" charset="0"/>
              </a:rPr>
              <a:t>Labor income</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6409344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190500"/>
            <a:ext cx="8153400" cy="8382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1100" kern="0" dirty="0" smtClean="0"/>
              <a:t>Figure 3. Alternative estimates of the first demographic dividend: Annual rate of growth of the support ratio in Mozambique based on United Nations low-, medium, and high-fertility variants, 2000–2050.</a:t>
            </a:r>
            <a:br>
              <a:rPr lang="en-US" sz="1100" kern="0" dirty="0" smtClean="0"/>
            </a:br>
            <a:r>
              <a:rPr lang="en-US" sz="1100" i="1" kern="0" dirty="0" smtClean="0"/>
              <a:t>Source:</a:t>
            </a:r>
            <a:r>
              <a:rPr lang="en-US" sz="1100" kern="0" dirty="0" smtClean="0"/>
              <a:t> Calculated from </a:t>
            </a:r>
            <a:r>
              <a:rPr lang="en-US" sz="1100" kern="0" dirty="0" err="1" smtClean="0"/>
              <a:t>NTA</a:t>
            </a:r>
            <a:r>
              <a:rPr lang="en-US" sz="1100" kern="0" dirty="0" smtClean="0"/>
              <a:t> data; population estimates and projections from United Nations 2012</a:t>
            </a:r>
            <a:r>
              <a:rPr lang="en-US" sz="1100" b="1" kern="0" dirty="0" smtClean="0"/>
              <a:t>.</a:t>
            </a:r>
            <a:endParaRPr lang="en-US" sz="1100" kern="0" dirty="0"/>
          </a:p>
        </p:txBody>
      </p:sp>
      <p:graphicFrame>
        <p:nvGraphicFramePr>
          <p:cNvPr id="5" name="Chart 4"/>
          <p:cNvGraphicFramePr>
            <a:graphicFrameLocks/>
          </p:cNvGraphicFramePr>
          <p:nvPr>
            <p:extLst>
              <p:ext uri="{D42A27DB-BD31-4B8C-83A1-F6EECF244321}">
                <p14:modId xmlns:p14="http://schemas.microsoft.com/office/powerpoint/2010/main" val="466307566"/>
              </p:ext>
            </p:extLst>
          </p:nvPr>
        </p:nvGraphicFramePr>
        <p:xfrm>
          <a:off x="201804" y="1028700"/>
          <a:ext cx="8637396" cy="57727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7006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219200"/>
          </a:xfrm>
        </p:spPr>
        <p:txBody>
          <a:bodyPr/>
          <a:lstStyle/>
          <a:p>
            <a:pPr algn="l"/>
            <a:r>
              <a:rPr lang="en-US" sz="1200" dirty="0"/>
              <a:t>Figure 4. Per capita labor income at age </a:t>
            </a:r>
            <a:r>
              <a:rPr lang="en-US" sz="1200" dirty="0" smtClean="0"/>
              <a:t>15–33 </a:t>
            </a:r>
            <a:r>
              <a:rPr lang="en-US" sz="1200" dirty="0"/>
              <a:t>in Nigeria compared with values for NTA member countries in Africa, Latin America and the Caribbean, and South and Southeast Asia</a:t>
            </a:r>
            <a:r>
              <a:rPr lang="en-US" sz="1200" dirty="0" smtClean="0"/>
              <a:t>. </a:t>
            </a:r>
            <a:r>
              <a:rPr lang="en-US" sz="1200" b="1" dirty="0"/>
              <a:t/>
            </a:r>
            <a:br>
              <a:rPr lang="en-US" sz="1200" b="1" dirty="0"/>
            </a:br>
            <a:r>
              <a:rPr lang="en-US" sz="1200" i="1" dirty="0"/>
              <a:t>Source:</a:t>
            </a:r>
            <a:r>
              <a:rPr lang="en-US" sz="1200" dirty="0"/>
              <a:t> Calculated from NTA data</a:t>
            </a:r>
            <a:r>
              <a:rPr lang="en-US" sz="1200" b="1" dirty="0"/>
              <a:t>.</a:t>
            </a:r>
            <a:r>
              <a:rPr lang="en-US" sz="1200" dirty="0"/>
              <a:t/>
            </a:r>
            <a:br>
              <a:rPr lang="en-US" sz="1200" dirty="0"/>
            </a:br>
            <a:r>
              <a:rPr lang="en-US" sz="1200" i="1" dirty="0"/>
              <a:t>Note:</a:t>
            </a:r>
            <a:r>
              <a:rPr lang="en-US" sz="1200" dirty="0"/>
              <a:t> Values are expressed as ratios to average per capita labor income at age 30–49. For a list of </a:t>
            </a:r>
            <a:r>
              <a:rPr lang="en-US" sz="1200" dirty="0" err="1"/>
              <a:t>NTA</a:t>
            </a:r>
            <a:r>
              <a:rPr lang="en-US" sz="1200" dirty="0"/>
              <a:t> member countries, see </a:t>
            </a:r>
            <a:r>
              <a:rPr lang="en-US" sz="1200" dirty="0" err="1"/>
              <a:t>www.ntaccounts.org</a:t>
            </a:r>
            <a:r>
              <a:rPr lang="en-US" sz="1200" dirty="0" smtClean="0"/>
              <a:t>.</a:t>
            </a:r>
            <a:endParaRPr lang="en-US" sz="1200" dirty="0"/>
          </a:p>
        </p:txBody>
      </p:sp>
      <p:graphicFrame>
        <p:nvGraphicFramePr>
          <p:cNvPr id="6" name="Chart 5"/>
          <p:cNvGraphicFramePr>
            <a:graphicFrameLocks/>
          </p:cNvGraphicFramePr>
          <p:nvPr>
            <p:extLst>
              <p:ext uri="{D42A27DB-BD31-4B8C-83A1-F6EECF244321}">
                <p14:modId xmlns:p14="http://schemas.microsoft.com/office/powerpoint/2010/main" val="3950893262"/>
              </p:ext>
            </p:extLst>
          </p:nvPr>
        </p:nvGraphicFramePr>
        <p:xfrm>
          <a:off x="228600" y="1219200"/>
          <a:ext cx="83820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2322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675"/>
            <a:ext cx="8305800" cy="1219200"/>
          </a:xfrm>
        </p:spPr>
        <p:txBody>
          <a:bodyPr/>
          <a:lstStyle/>
          <a:p>
            <a:pPr algn="l"/>
            <a:r>
              <a:rPr lang="en-CA" sz="1200" dirty="0"/>
              <a:t>Figure 4. Per capita labor income at age 15–34 in Kenya compared with values for </a:t>
            </a:r>
            <a:r>
              <a:rPr lang="en-CA" sz="1200" dirty="0" err="1"/>
              <a:t>NTA</a:t>
            </a:r>
            <a:r>
              <a:rPr lang="en-CA" sz="1200" dirty="0"/>
              <a:t> member countries in </a:t>
            </a:r>
            <a:r>
              <a:rPr lang="en-CA" sz="1200" dirty="0" smtClean="0"/>
              <a:t>South </a:t>
            </a:r>
            <a:r>
              <a:rPr lang="en-CA" sz="1200" dirty="0"/>
              <a:t>and Southeast </a:t>
            </a:r>
            <a:r>
              <a:rPr lang="en-CA" sz="1200" dirty="0" smtClean="0"/>
              <a:t>Asia and </a:t>
            </a:r>
            <a:r>
              <a:rPr lang="en-CA" sz="1200" dirty="0"/>
              <a:t>Latin America and the </a:t>
            </a:r>
            <a:r>
              <a:rPr lang="en-CA" sz="1200" dirty="0" smtClean="0"/>
              <a:t>Caribbean.</a:t>
            </a:r>
            <a:r>
              <a:rPr lang="en-US" sz="1200" dirty="0"/>
              <a:t/>
            </a:r>
            <a:br>
              <a:rPr lang="en-US" sz="1200" dirty="0"/>
            </a:br>
            <a:r>
              <a:rPr lang="en-CA" sz="1200" i="1" dirty="0"/>
              <a:t>Source:</a:t>
            </a:r>
            <a:r>
              <a:rPr lang="en-CA" sz="1200" dirty="0"/>
              <a:t> Calculated from </a:t>
            </a:r>
            <a:r>
              <a:rPr lang="en-CA" sz="1200" dirty="0" err="1"/>
              <a:t>NTA</a:t>
            </a:r>
            <a:r>
              <a:rPr lang="en-CA" sz="1200" dirty="0"/>
              <a:t> data</a:t>
            </a:r>
            <a:r>
              <a:rPr lang="en-CA" sz="1200" b="1" dirty="0"/>
              <a:t>.</a:t>
            </a:r>
            <a:r>
              <a:rPr lang="en-US" sz="1200" dirty="0"/>
              <a:t/>
            </a:r>
            <a:br>
              <a:rPr lang="en-US" sz="1200" dirty="0"/>
            </a:br>
            <a:r>
              <a:rPr lang="en-CA" sz="1200" i="1" dirty="0"/>
              <a:t>Note:</a:t>
            </a:r>
            <a:r>
              <a:rPr lang="en-CA" sz="1200" dirty="0"/>
              <a:t> Values are expressed as ratios to average per capita labor income at age 30–49. For a list of </a:t>
            </a:r>
            <a:r>
              <a:rPr lang="en-CA" sz="1200" dirty="0" err="1"/>
              <a:t>NTA</a:t>
            </a:r>
            <a:r>
              <a:rPr lang="en-CA" sz="1200" dirty="0"/>
              <a:t> member countries, see </a:t>
            </a:r>
            <a:r>
              <a:rPr lang="en-CA" sz="1200" dirty="0" err="1" smtClean="0"/>
              <a:t>www.ntaccounts.org</a:t>
            </a:r>
            <a:r>
              <a:rPr lang="en-US" sz="1200" dirty="0" smtClean="0"/>
              <a:t>.</a:t>
            </a:r>
            <a:endParaRPr lang="en-US" sz="1200" dirty="0"/>
          </a:p>
        </p:txBody>
      </p:sp>
      <p:graphicFrame>
        <p:nvGraphicFramePr>
          <p:cNvPr id="4" name="Chart 3"/>
          <p:cNvGraphicFramePr>
            <a:graphicFrameLocks/>
          </p:cNvGraphicFramePr>
          <p:nvPr>
            <p:extLst>
              <p:ext uri="{D42A27DB-BD31-4B8C-83A1-F6EECF244321}">
                <p14:modId xmlns:p14="http://schemas.microsoft.com/office/powerpoint/2010/main" val="73678457"/>
              </p:ext>
            </p:extLst>
          </p:nvPr>
        </p:nvGraphicFramePr>
        <p:xfrm>
          <a:off x="76200" y="1295400"/>
          <a:ext cx="8382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53407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05800" cy="1219200"/>
          </a:xfrm>
        </p:spPr>
        <p:txBody>
          <a:bodyPr/>
          <a:lstStyle/>
          <a:p>
            <a:pPr algn="l"/>
            <a:r>
              <a:rPr lang="en-US" sz="1200" dirty="0"/>
              <a:t>Figure 4. Per capita labor income at age </a:t>
            </a:r>
            <a:r>
              <a:rPr lang="en-US" sz="1200" dirty="0" smtClean="0"/>
              <a:t>15–33 </a:t>
            </a:r>
            <a:r>
              <a:rPr lang="en-US" sz="1200" dirty="0"/>
              <a:t>in </a:t>
            </a:r>
            <a:r>
              <a:rPr lang="en-US" sz="1200" dirty="0" smtClean="0"/>
              <a:t>South Africa </a:t>
            </a:r>
            <a:r>
              <a:rPr lang="en-US" sz="1200" dirty="0"/>
              <a:t>compared with values for NTA member countries in South and Southeast </a:t>
            </a:r>
            <a:r>
              <a:rPr lang="en-US" sz="1200" dirty="0" smtClean="0"/>
              <a:t>Asia and Latin </a:t>
            </a:r>
            <a:r>
              <a:rPr lang="en-US" sz="1200" dirty="0"/>
              <a:t>America and the </a:t>
            </a:r>
            <a:r>
              <a:rPr lang="en-US" sz="1200" dirty="0" smtClean="0"/>
              <a:t>Caribbean. </a:t>
            </a:r>
            <a:r>
              <a:rPr lang="en-US" sz="1200" b="1" dirty="0"/>
              <a:t/>
            </a:r>
            <a:br>
              <a:rPr lang="en-US" sz="1200" b="1" dirty="0"/>
            </a:br>
            <a:r>
              <a:rPr lang="en-US" sz="1200" i="1" dirty="0"/>
              <a:t>Source:</a:t>
            </a:r>
            <a:r>
              <a:rPr lang="en-US" sz="1200" dirty="0"/>
              <a:t> Calculated from NTA data</a:t>
            </a:r>
            <a:r>
              <a:rPr lang="en-US" sz="1200" b="1" dirty="0"/>
              <a:t>.</a:t>
            </a:r>
            <a:r>
              <a:rPr lang="en-US" sz="1200" dirty="0"/>
              <a:t/>
            </a:r>
            <a:br>
              <a:rPr lang="en-US" sz="1200" dirty="0"/>
            </a:br>
            <a:r>
              <a:rPr lang="en-US" sz="1200" i="1" dirty="0"/>
              <a:t>Note:</a:t>
            </a:r>
            <a:r>
              <a:rPr lang="en-US" sz="1200" dirty="0"/>
              <a:t> Values are expressed as ratios to average per capita labor income at age 30–49. For a list of </a:t>
            </a:r>
            <a:r>
              <a:rPr lang="en-US" sz="1200" dirty="0" err="1"/>
              <a:t>NTA</a:t>
            </a:r>
            <a:r>
              <a:rPr lang="en-US" sz="1200" dirty="0"/>
              <a:t> member countries, see </a:t>
            </a:r>
            <a:r>
              <a:rPr lang="en-US" sz="1200" dirty="0" err="1"/>
              <a:t>www.ntaccounts.org</a:t>
            </a:r>
            <a:r>
              <a:rPr lang="en-US" sz="1200" dirty="0" smtClean="0"/>
              <a:t>.</a:t>
            </a:r>
            <a:endParaRPr lang="en-US" sz="1200" dirty="0"/>
          </a:p>
        </p:txBody>
      </p:sp>
      <p:graphicFrame>
        <p:nvGraphicFramePr>
          <p:cNvPr id="4" name="Chart 3"/>
          <p:cNvGraphicFramePr>
            <a:graphicFrameLocks/>
          </p:cNvGraphicFramePr>
          <p:nvPr>
            <p:extLst>
              <p:ext uri="{D42A27DB-BD31-4B8C-83A1-F6EECF244321}">
                <p14:modId xmlns:p14="http://schemas.microsoft.com/office/powerpoint/2010/main" val="524226094"/>
              </p:ext>
            </p:extLst>
          </p:nvPr>
        </p:nvGraphicFramePr>
        <p:xfrm>
          <a:off x="533400" y="1219200"/>
          <a:ext cx="80772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15578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81000" y="152400"/>
            <a:ext cx="1752600" cy="4572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1200" kern="0" dirty="0" smtClean="0"/>
              <a:t>Senegal 4</a:t>
            </a:r>
            <a:endParaRPr lang="en-US" sz="1200" kern="0" dirty="0"/>
          </a:p>
        </p:txBody>
      </p:sp>
      <p:graphicFrame>
        <p:nvGraphicFramePr>
          <p:cNvPr id="4" name="Chart 3"/>
          <p:cNvGraphicFramePr>
            <a:graphicFrameLocks/>
          </p:cNvGraphicFramePr>
          <p:nvPr>
            <p:extLst>
              <p:ext uri="{D42A27DB-BD31-4B8C-83A1-F6EECF244321}">
                <p14:modId xmlns:p14="http://schemas.microsoft.com/office/powerpoint/2010/main" val="959721851"/>
              </p:ext>
            </p:extLst>
          </p:nvPr>
        </p:nvGraphicFramePr>
        <p:xfrm>
          <a:off x="190500" y="533400"/>
          <a:ext cx="8763000" cy="5867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01117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81000" y="152400"/>
            <a:ext cx="8305800" cy="12192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1200" kern="0" dirty="0" smtClean="0"/>
              <a:t>Figure 4. Per capita labor income at age 15–33 in Mozambique compared with values for </a:t>
            </a:r>
            <a:r>
              <a:rPr lang="en-US" sz="1200" kern="0" dirty="0" err="1" smtClean="0"/>
              <a:t>NTA</a:t>
            </a:r>
            <a:r>
              <a:rPr lang="en-US" sz="1200" kern="0" dirty="0" smtClean="0"/>
              <a:t> member countries in Latin America and the Caribbean, South and Southeast Asia, and Africa. </a:t>
            </a:r>
            <a:r>
              <a:rPr lang="en-US" sz="1200" b="1" kern="0" dirty="0" smtClean="0"/>
              <a:t/>
            </a:r>
            <a:br>
              <a:rPr lang="en-US" sz="1200" b="1" kern="0" dirty="0" smtClean="0"/>
            </a:br>
            <a:r>
              <a:rPr lang="en-US" sz="1200" i="1" kern="0" dirty="0" smtClean="0"/>
              <a:t>Source:</a:t>
            </a:r>
            <a:r>
              <a:rPr lang="en-US" sz="1200" kern="0" dirty="0" smtClean="0"/>
              <a:t> Calculated from </a:t>
            </a:r>
            <a:r>
              <a:rPr lang="en-US" sz="1200" kern="0" dirty="0" err="1" smtClean="0"/>
              <a:t>NTA</a:t>
            </a:r>
            <a:r>
              <a:rPr lang="en-US" sz="1200" kern="0" dirty="0" smtClean="0"/>
              <a:t> data</a:t>
            </a:r>
            <a:r>
              <a:rPr lang="en-US" sz="1200" b="1" kern="0" dirty="0" smtClean="0"/>
              <a:t>.</a:t>
            </a:r>
            <a:r>
              <a:rPr lang="en-US" sz="1200" kern="0" dirty="0" smtClean="0"/>
              <a:t/>
            </a:r>
            <a:br>
              <a:rPr lang="en-US" sz="1200" kern="0" dirty="0" smtClean="0"/>
            </a:br>
            <a:r>
              <a:rPr lang="en-US" sz="1200" i="1" kern="0" dirty="0" smtClean="0"/>
              <a:t>Note:</a:t>
            </a:r>
            <a:r>
              <a:rPr lang="en-US" sz="1200" kern="0" dirty="0" smtClean="0"/>
              <a:t> Values are expressed as ratios to average per capita labor income at age 30–49. For a list of </a:t>
            </a:r>
            <a:r>
              <a:rPr lang="en-US" sz="1200" kern="0" dirty="0" err="1" smtClean="0"/>
              <a:t>NTA</a:t>
            </a:r>
            <a:r>
              <a:rPr lang="en-US" sz="1200" kern="0" dirty="0" smtClean="0"/>
              <a:t> member countries, see </a:t>
            </a:r>
            <a:r>
              <a:rPr lang="en-US" sz="1200" kern="0" dirty="0" err="1" smtClean="0"/>
              <a:t>www.ntaccounts.org</a:t>
            </a:r>
            <a:r>
              <a:rPr lang="en-US" sz="1200" kern="0" dirty="0" smtClean="0"/>
              <a:t>.</a:t>
            </a:r>
            <a:endParaRPr lang="en-US" sz="1200" kern="0" dirty="0"/>
          </a:p>
        </p:txBody>
      </p:sp>
      <p:graphicFrame>
        <p:nvGraphicFramePr>
          <p:cNvPr id="5" name="Chart 4"/>
          <p:cNvGraphicFramePr>
            <a:graphicFrameLocks/>
          </p:cNvGraphicFramePr>
          <p:nvPr>
            <p:extLst>
              <p:ext uri="{D42A27DB-BD31-4B8C-83A1-F6EECF244321}">
                <p14:modId xmlns:p14="http://schemas.microsoft.com/office/powerpoint/2010/main" val="1525761404"/>
              </p:ext>
            </p:extLst>
          </p:nvPr>
        </p:nvGraphicFramePr>
        <p:xfrm>
          <a:off x="152400" y="1143000"/>
          <a:ext cx="8534400" cy="5715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92032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600200"/>
          </a:xfrm>
        </p:spPr>
        <p:txBody>
          <a:bodyPr/>
          <a:lstStyle/>
          <a:p>
            <a:pPr algn="l"/>
            <a:r>
              <a:rPr lang="en-US" sz="1200" dirty="0"/>
              <a:t>Figure 5. Tradeoff between human-capital spending and fertility.</a:t>
            </a:r>
            <a:br>
              <a:rPr lang="en-US" sz="1200" dirty="0"/>
            </a:br>
            <a:r>
              <a:rPr lang="en-US" sz="1200" i="1" dirty="0"/>
              <a:t>Source:</a:t>
            </a:r>
            <a:r>
              <a:rPr lang="en-US" sz="1200" dirty="0"/>
              <a:t> Update of estimates presented in Lee and Mason (2010).</a:t>
            </a:r>
            <a:br>
              <a:rPr lang="en-US" sz="1200" dirty="0"/>
            </a:br>
            <a:r>
              <a:rPr lang="en-US" sz="1200" i="1" dirty="0"/>
              <a:t>Note:</a:t>
            </a:r>
            <a:r>
              <a:rPr lang="en-US" sz="1200" dirty="0"/>
              <a:t> Lifetime human-capital spending per child is a synthetic cohort measure constructed by cumulating per capita health spending from </a:t>
            </a:r>
            <a:r>
              <a:rPr lang="en-US" sz="1200" dirty="0" smtClean="0"/>
              <a:t>age </a:t>
            </a:r>
            <a:r>
              <a:rPr lang="en-US" sz="1200" dirty="0"/>
              <a:t>0–17 and per capita education spending from </a:t>
            </a:r>
            <a:r>
              <a:rPr lang="en-US" sz="1200" dirty="0" smtClean="0"/>
              <a:t>age </a:t>
            </a:r>
            <a:r>
              <a:rPr lang="en-US" sz="1200" dirty="0"/>
              <a:t>3–26. To enable international comparison, the values are expressed as a percentage of the average annual labor income of adults age 30–49 in each country. </a:t>
            </a:r>
            <a:r>
              <a:rPr lang="en-US" sz="1200" dirty="0" smtClean="0"/>
              <a:t>African </a:t>
            </a:r>
            <a:r>
              <a:rPr lang="en-US" sz="1200" dirty="0"/>
              <a:t>countries are Kenya (</a:t>
            </a:r>
            <a:r>
              <a:rPr lang="en-US" sz="1200" dirty="0" err="1"/>
              <a:t>KE</a:t>
            </a:r>
            <a:r>
              <a:rPr lang="en-US" sz="1200" dirty="0"/>
              <a:t>), </a:t>
            </a:r>
            <a:r>
              <a:rPr lang="en-US" sz="1200" dirty="0" smtClean="0"/>
              <a:t>Mozambique (</a:t>
            </a:r>
            <a:r>
              <a:rPr lang="en-US" sz="1200" dirty="0" err="1" smtClean="0"/>
              <a:t>MZ</a:t>
            </a:r>
            <a:r>
              <a:rPr lang="en-US" sz="1200" dirty="0" smtClean="0"/>
              <a:t>), Nigeria </a:t>
            </a:r>
            <a:r>
              <a:rPr lang="en-US" sz="1200" dirty="0"/>
              <a:t>(NG), Senegal (</a:t>
            </a:r>
            <a:r>
              <a:rPr lang="en-US" sz="1200" dirty="0" err="1"/>
              <a:t>SN</a:t>
            </a:r>
            <a:r>
              <a:rPr lang="en-US" sz="1200" dirty="0"/>
              <a:t>), and South Africa (</a:t>
            </a:r>
            <a:r>
              <a:rPr lang="en-US" sz="1200" dirty="0" err="1"/>
              <a:t>ZA</a:t>
            </a:r>
            <a:r>
              <a:rPr lang="en-US" sz="1200" dirty="0"/>
              <a:t>).</a:t>
            </a:r>
          </a:p>
        </p:txBody>
      </p:sp>
      <p:grpSp>
        <p:nvGrpSpPr>
          <p:cNvPr id="11" name="Group 10"/>
          <p:cNvGrpSpPr/>
          <p:nvPr/>
        </p:nvGrpSpPr>
        <p:grpSpPr>
          <a:xfrm>
            <a:off x="76200" y="1752600"/>
            <a:ext cx="8650792" cy="4985266"/>
            <a:chOff x="76200" y="1752600"/>
            <a:chExt cx="8650792" cy="4985266"/>
          </a:xfrm>
        </p:grpSpPr>
        <p:graphicFrame>
          <p:nvGraphicFramePr>
            <p:cNvPr id="4" name="Chart 3"/>
            <p:cNvGraphicFramePr>
              <a:graphicFrameLocks/>
            </p:cNvGraphicFramePr>
            <p:nvPr>
              <p:extLst>
                <p:ext uri="{D42A27DB-BD31-4B8C-83A1-F6EECF244321}">
                  <p14:modId xmlns:p14="http://schemas.microsoft.com/office/powerpoint/2010/main" val="566286032"/>
                </p:ext>
              </p:extLst>
            </p:nvPr>
          </p:nvGraphicFramePr>
          <p:xfrm>
            <a:off x="76200" y="1752600"/>
            <a:ext cx="8650792" cy="498526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341160" y="4281543"/>
              <a:ext cx="629752" cy="369332"/>
            </a:xfrm>
            <a:prstGeom prst="rect">
              <a:avLst/>
            </a:prstGeom>
            <a:noFill/>
          </p:spPr>
          <p:txBody>
            <a:bodyPr wrap="square" rtlCol="0">
              <a:spAutoFit/>
            </a:bodyPr>
            <a:lstStyle/>
            <a:p>
              <a:pPr algn="ctr"/>
              <a:r>
                <a:rPr lang="en-US" sz="1800" dirty="0" smtClean="0">
                  <a:latin typeface="Arial" pitchFamily="34" charset="0"/>
                  <a:cs typeface="Arial" pitchFamily="34" charset="0"/>
                </a:rPr>
                <a:t>NG</a:t>
              </a:r>
              <a:endParaRPr lang="en-US" sz="1800" dirty="0">
                <a:latin typeface="Arial" pitchFamily="34" charset="0"/>
                <a:cs typeface="Arial" pitchFamily="34" charset="0"/>
              </a:endParaRPr>
            </a:p>
          </p:txBody>
        </p:sp>
        <p:sp>
          <p:nvSpPr>
            <p:cNvPr id="6" name="TextBox 5"/>
            <p:cNvSpPr txBox="1"/>
            <p:nvPr/>
          </p:nvSpPr>
          <p:spPr>
            <a:xfrm>
              <a:off x="4343400" y="4114800"/>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ZA</a:t>
              </a:r>
              <a:endParaRPr lang="en-US" sz="1800" dirty="0">
                <a:latin typeface="Arial" pitchFamily="34" charset="0"/>
                <a:cs typeface="Arial" pitchFamily="34" charset="0"/>
              </a:endParaRPr>
            </a:p>
          </p:txBody>
        </p:sp>
        <p:sp>
          <p:nvSpPr>
            <p:cNvPr id="7" name="TextBox 6"/>
            <p:cNvSpPr txBox="1"/>
            <p:nvPr/>
          </p:nvSpPr>
          <p:spPr>
            <a:xfrm>
              <a:off x="6819488" y="4557929"/>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MZ</a:t>
              </a:r>
              <a:endParaRPr lang="en-US" sz="1800" dirty="0">
                <a:latin typeface="Arial" pitchFamily="34" charset="0"/>
                <a:cs typeface="Arial" pitchFamily="34" charset="0"/>
              </a:endParaRPr>
            </a:p>
          </p:txBody>
        </p:sp>
        <p:sp>
          <p:nvSpPr>
            <p:cNvPr id="8" name="TextBox 7"/>
            <p:cNvSpPr txBox="1"/>
            <p:nvPr/>
          </p:nvSpPr>
          <p:spPr>
            <a:xfrm>
              <a:off x="6659544" y="5029200"/>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SN</a:t>
              </a:r>
              <a:endParaRPr lang="en-US" sz="1800" dirty="0">
                <a:latin typeface="Arial" pitchFamily="34" charset="0"/>
                <a:cs typeface="Arial" pitchFamily="34" charset="0"/>
              </a:endParaRPr>
            </a:p>
          </p:txBody>
        </p:sp>
        <p:sp>
          <p:nvSpPr>
            <p:cNvPr id="9" name="TextBox 8"/>
            <p:cNvSpPr txBox="1"/>
            <p:nvPr/>
          </p:nvSpPr>
          <p:spPr>
            <a:xfrm>
              <a:off x="7391400" y="5181600"/>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KE</a:t>
              </a:r>
              <a:endParaRPr lang="en-US" sz="1800" dirty="0">
                <a:latin typeface="Arial" pitchFamily="34" charset="0"/>
                <a:cs typeface="Arial" pitchFamily="34" charset="0"/>
              </a:endParaRPr>
            </a:p>
          </p:txBody>
        </p:sp>
        <p:sp>
          <p:nvSpPr>
            <p:cNvPr id="3" name="Oval 2"/>
            <p:cNvSpPr/>
            <p:nvPr/>
          </p:nvSpPr>
          <p:spPr>
            <a:xfrm>
              <a:off x="7341160" y="4239621"/>
              <a:ext cx="637288" cy="6366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94383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600200"/>
          </a:xfrm>
        </p:spPr>
        <p:txBody>
          <a:bodyPr/>
          <a:lstStyle/>
          <a:p>
            <a:pPr algn="l"/>
            <a:r>
              <a:rPr lang="en-CA" sz="1200" dirty="0"/>
              <a:t>Figure 5. </a:t>
            </a:r>
            <a:r>
              <a:rPr lang="en-CA" sz="1200" dirty="0" err="1"/>
              <a:t>Tradeoff</a:t>
            </a:r>
            <a:r>
              <a:rPr lang="en-CA" sz="1200" dirty="0"/>
              <a:t> between human-capital spending and fertility.</a:t>
            </a:r>
            <a:r>
              <a:rPr lang="en-US" sz="1200" dirty="0"/>
              <a:t/>
            </a:r>
            <a:br>
              <a:rPr lang="en-US" sz="1200" dirty="0"/>
            </a:br>
            <a:r>
              <a:rPr lang="en-CA" sz="1200" i="1" dirty="0"/>
              <a:t>Source:</a:t>
            </a:r>
            <a:r>
              <a:rPr lang="en-CA" sz="1200" dirty="0"/>
              <a:t> Update of estimates presented in Lee and Mason (2010).</a:t>
            </a:r>
            <a:r>
              <a:rPr lang="en-US" sz="1200" dirty="0"/>
              <a:t/>
            </a:r>
            <a:br>
              <a:rPr lang="en-US" sz="1200" dirty="0"/>
            </a:br>
            <a:r>
              <a:rPr lang="en-CA" sz="1200" i="1" dirty="0"/>
              <a:t>Note:</a:t>
            </a:r>
            <a:r>
              <a:rPr lang="en-CA" sz="1200" dirty="0"/>
              <a:t> Lifetime human-capital spending per child is a synthetic cohort measure constructed by cumulating per capita health spending from ages 0–17 and per capita education spending from ages 3–26. Values are expressed as a percentage of the average annual labor income of adults age 30–49 in each country. African countries are Kenya (</a:t>
            </a:r>
            <a:r>
              <a:rPr lang="en-CA" sz="1200" dirty="0" err="1"/>
              <a:t>KE</a:t>
            </a:r>
            <a:r>
              <a:rPr lang="en-CA" sz="1200" dirty="0"/>
              <a:t>), Mozambique (</a:t>
            </a:r>
            <a:r>
              <a:rPr lang="en-CA" sz="1200" dirty="0" err="1"/>
              <a:t>MZ</a:t>
            </a:r>
            <a:r>
              <a:rPr lang="en-CA" sz="1200" dirty="0"/>
              <a:t>), Nigeria (NG), Senegal (</a:t>
            </a:r>
            <a:r>
              <a:rPr lang="en-CA" sz="1200" dirty="0" err="1"/>
              <a:t>SN</a:t>
            </a:r>
            <a:r>
              <a:rPr lang="en-CA" sz="1200" dirty="0"/>
              <a:t>), and South Africa (</a:t>
            </a:r>
            <a:r>
              <a:rPr lang="en-CA" sz="1200" dirty="0" err="1"/>
              <a:t>ZA</a:t>
            </a:r>
            <a:r>
              <a:rPr lang="en-CA" sz="1200" dirty="0"/>
              <a:t>).</a:t>
            </a:r>
            <a:endParaRPr lang="en-US" sz="1200" dirty="0"/>
          </a:p>
        </p:txBody>
      </p:sp>
      <p:graphicFrame>
        <p:nvGraphicFramePr>
          <p:cNvPr id="4" name="Chart 3"/>
          <p:cNvGraphicFramePr>
            <a:graphicFrameLocks/>
          </p:cNvGraphicFramePr>
          <p:nvPr>
            <p:extLst>
              <p:ext uri="{D42A27DB-BD31-4B8C-83A1-F6EECF244321}">
                <p14:modId xmlns:p14="http://schemas.microsoft.com/office/powerpoint/2010/main" val="3164822213"/>
              </p:ext>
            </p:extLst>
          </p:nvPr>
        </p:nvGraphicFramePr>
        <p:xfrm>
          <a:off x="76200" y="1371600"/>
          <a:ext cx="8650792" cy="536626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285056" y="4124848"/>
            <a:ext cx="762000" cy="369332"/>
          </a:xfrm>
          <a:prstGeom prst="rect">
            <a:avLst/>
          </a:prstGeom>
          <a:noFill/>
        </p:spPr>
        <p:txBody>
          <a:bodyPr wrap="square" rtlCol="0">
            <a:spAutoFit/>
          </a:bodyPr>
          <a:lstStyle/>
          <a:p>
            <a:pPr algn="ctr"/>
            <a:r>
              <a:rPr lang="en-US" sz="1800" dirty="0" smtClean="0">
                <a:latin typeface="Arial" pitchFamily="34" charset="0"/>
                <a:cs typeface="Arial" pitchFamily="34" charset="0"/>
              </a:rPr>
              <a:t>NG</a:t>
            </a:r>
            <a:endParaRPr lang="en-US" sz="1800" dirty="0">
              <a:latin typeface="Arial" pitchFamily="34" charset="0"/>
              <a:cs typeface="Arial" pitchFamily="34" charset="0"/>
            </a:endParaRPr>
          </a:p>
        </p:txBody>
      </p:sp>
      <p:sp>
        <p:nvSpPr>
          <p:cNvPr id="6" name="TextBox 5"/>
          <p:cNvSpPr txBox="1"/>
          <p:nvPr/>
        </p:nvSpPr>
        <p:spPr>
          <a:xfrm>
            <a:off x="4267200" y="3830096"/>
            <a:ext cx="762000"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ZA</a:t>
            </a:r>
            <a:endParaRPr lang="en-US" sz="1800" dirty="0">
              <a:latin typeface="Arial" pitchFamily="34" charset="0"/>
              <a:cs typeface="Arial" pitchFamily="34" charset="0"/>
            </a:endParaRPr>
          </a:p>
        </p:txBody>
      </p:sp>
      <p:sp>
        <p:nvSpPr>
          <p:cNvPr id="7" name="TextBox 6"/>
          <p:cNvSpPr txBox="1"/>
          <p:nvPr/>
        </p:nvSpPr>
        <p:spPr>
          <a:xfrm>
            <a:off x="6751656" y="4419600"/>
            <a:ext cx="762000"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MZ</a:t>
            </a:r>
            <a:endParaRPr lang="en-US" sz="1800" dirty="0">
              <a:latin typeface="Arial" pitchFamily="34" charset="0"/>
              <a:cs typeface="Arial" pitchFamily="34" charset="0"/>
            </a:endParaRPr>
          </a:p>
        </p:txBody>
      </p:sp>
      <p:sp>
        <p:nvSpPr>
          <p:cNvPr id="8" name="TextBox 7"/>
          <p:cNvSpPr txBox="1"/>
          <p:nvPr/>
        </p:nvSpPr>
        <p:spPr>
          <a:xfrm>
            <a:off x="6603440" y="4922856"/>
            <a:ext cx="762000"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SN</a:t>
            </a:r>
            <a:endParaRPr lang="en-US" sz="1800" dirty="0">
              <a:latin typeface="Arial" pitchFamily="34" charset="0"/>
              <a:cs typeface="Arial" pitchFamily="34" charset="0"/>
            </a:endParaRPr>
          </a:p>
        </p:txBody>
      </p:sp>
      <p:sp>
        <p:nvSpPr>
          <p:cNvPr id="9" name="TextBox 8"/>
          <p:cNvSpPr txBox="1"/>
          <p:nvPr/>
        </p:nvSpPr>
        <p:spPr>
          <a:xfrm>
            <a:off x="7341160" y="5105400"/>
            <a:ext cx="762000"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KE</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3086073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600200"/>
          </a:xfrm>
        </p:spPr>
        <p:txBody>
          <a:bodyPr/>
          <a:lstStyle/>
          <a:p>
            <a:pPr algn="l"/>
            <a:r>
              <a:rPr lang="en-US" sz="1200" dirty="0"/>
              <a:t>Figure 5. Tradeoff between human-capital spending and fertility.</a:t>
            </a:r>
            <a:br>
              <a:rPr lang="en-US" sz="1200" dirty="0"/>
            </a:br>
            <a:r>
              <a:rPr lang="en-US" sz="1200" i="1" dirty="0"/>
              <a:t>Source:</a:t>
            </a:r>
            <a:r>
              <a:rPr lang="en-US" sz="1200" dirty="0"/>
              <a:t> Update of estimates presented in Lee and Mason (2010).</a:t>
            </a:r>
            <a:br>
              <a:rPr lang="en-US" sz="1200" dirty="0"/>
            </a:br>
            <a:r>
              <a:rPr lang="en-US" sz="1200" i="1" dirty="0"/>
              <a:t>Note:</a:t>
            </a:r>
            <a:r>
              <a:rPr lang="en-US" sz="1200" dirty="0"/>
              <a:t> Lifetime human-capital spending per child is a synthetic cohort measure constructed by cumulating per capita health spending </a:t>
            </a:r>
            <a:r>
              <a:rPr lang="en-US" sz="1200"/>
              <a:t>from </a:t>
            </a:r>
            <a:r>
              <a:rPr lang="en-US" sz="1200" smtClean="0"/>
              <a:t>age </a:t>
            </a:r>
            <a:r>
              <a:rPr lang="en-US" sz="1200" dirty="0"/>
              <a:t>0–17 and per capita education spending </a:t>
            </a:r>
            <a:r>
              <a:rPr lang="en-US" sz="1200"/>
              <a:t>from </a:t>
            </a:r>
            <a:r>
              <a:rPr lang="en-US" sz="1200" smtClean="0"/>
              <a:t>age </a:t>
            </a:r>
            <a:r>
              <a:rPr lang="en-US" sz="1200" dirty="0"/>
              <a:t>3–26. To enable international comparison, the values are expressed as a percentage of the average annual labor income of adults age 30–49 in each country. </a:t>
            </a:r>
            <a:r>
              <a:rPr lang="en-US" sz="1200" dirty="0" smtClean="0"/>
              <a:t>African </a:t>
            </a:r>
            <a:r>
              <a:rPr lang="en-US" sz="1200" dirty="0"/>
              <a:t>countries are Kenya (</a:t>
            </a:r>
            <a:r>
              <a:rPr lang="en-US" sz="1200" dirty="0" err="1"/>
              <a:t>KE</a:t>
            </a:r>
            <a:r>
              <a:rPr lang="en-US" sz="1200" dirty="0"/>
              <a:t>), </a:t>
            </a:r>
            <a:r>
              <a:rPr lang="en-US" sz="1200" dirty="0" smtClean="0"/>
              <a:t>Mozambique (</a:t>
            </a:r>
            <a:r>
              <a:rPr lang="en-US" sz="1200" dirty="0" err="1" smtClean="0"/>
              <a:t>MZ</a:t>
            </a:r>
            <a:r>
              <a:rPr lang="en-US" sz="1200" dirty="0" smtClean="0"/>
              <a:t>), Nigeria </a:t>
            </a:r>
            <a:r>
              <a:rPr lang="en-US" sz="1200" dirty="0"/>
              <a:t>(NG), Senegal (</a:t>
            </a:r>
            <a:r>
              <a:rPr lang="en-US" sz="1200" dirty="0" err="1"/>
              <a:t>SN</a:t>
            </a:r>
            <a:r>
              <a:rPr lang="en-US" sz="1200" dirty="0"/>
              <a:t>), and South Africa (</a:t>
            </a:r>
            <a:r>
              <a:rPr lang="en-US" sz="1200" dirty="0" err="1"/>
              <a:t>ZA</a:t>
            </a:r>
            <a:r>
              <a:rPr lang="en-US" sz="1200" dirty="0"/>
              <a:t>).</a:t>
            </a:r>
          </a:p>
        </p:txBody>
      </p:sp>
      <p:graphicFrame>
        <p:nvGraphicFramePr>
          <p:cNvPr id="4" name="Chart 3"/>
          <p:cNvGraphicFramePr>
            <a:graphicFrameLocks/>
          </p:cNvGraphicFramePr>
          <p:nvPr>
            <p:extLst>
              <p:ext uri="{D42A27DB-BD31-4B8C-83A1-F6EECF244321}">
                <p14:modId xmlns:p14="http://schemas.microsoft.com/office/powerpoint/2010/main" val="2641332967"/>
              </p:ext>
            </p:extLst>
          </p:nvPr>
        </p:nvGraphicFramePr>
        <p:xfrm>
          <a:off x="76200" y="1752600"/>
          <a:ext cx="8650792" cy="498526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341160" y="4281543"/>
            <a:ext cx="629752" cy="369332"/>
          </a:xfrm>
          <a:prstGeom prst="rect">
            <a:avLst/>
          </a:prstGeom>
          <a:noFill/>
        </p:spPr>
        <p:txBody>
          <a:bodyPr wrap="square" rtlCol="0">
            <a:spAutoFit/>
          </a:bodyPr>
          <a:lstStyle/>
          <a:p>
            <a:pPr algn="ctr"/>
            <a:r>
              <a:rPr lang="en-US" sz="1800" dirty="0" smtClean="0">
                <a:latin typeface="Arial" pitchFamily="34" charset="0"/>
                <a:cs typeface="Arial" pitchFamily="34" charset="0"/>
              </a:rPr>
              <a:t>NG</a:t>
            </a:r>
            <a:endParaRPr lang="en-US" sz="1800" dirty="0">
              <a:latin typeface="Arial" pitchFamily="34" charset="0"/>
              <a:cs typeface="Arial" pitchFamily="34" charset="0"/>
            </a:endParaRPr>
          </a:p>
        </p:txBody>
      </p:sp>
      <p:sp>
        <p:nvSpPr>
          <p:cNvPr id="6" name="TextBox 5"/>
          <p:cNvSpPr txBox="1"/>
          <p:nvPr/>
        </p:nvSpPr>
        <p:spPr>
          <a:xfrm>
            <a:off x="4484246" y="4078948"/>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ZA</a:t>
            </a:r>
            <a:endParaRPr lang="en-US" sz="1800" dirty="0">
              <a:latin typeface="Arial" pitchFamily="34" charset="0"/>
              <a:cs typeface="Arial" pitchFamily="34" charset="0"/>
            </a:endParaRPr>
          </a:p>
        </p:txBody>
      </p:sp>
      <p:sp>
        <p:nvSpPr>
          <p:cNvPr id="7" name="TextBox 6"/>
          <p:cNvSpPr txBox="1"/>
          <p:nvPr/>
        </p:nvSpPr>
        <p:spPr>
          <a:xfrm>
            <a:off x="6819488" y="4557929"/>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MZ</a:t>
            </a:r>
            <a:endParaRPr lang="en-US" sz="1800" dirty="0">
              <a:latin typeface="Arial" pitchFamily="34" charset="0"/>
              <a:cs typeface="Arial" pitchFamily="34" charset="0"/>
            </a:endParaRPr>
          </a:p>
        </p:txBody>
      </p:sp>
      <p:sp>
        <p:nvSpPr>
          <p:cNvPr id="8" name="TextBox 7"/>
          <p:cNvSpPr txBox="1"/>
          <p:nvPr/>
        </p:nvSpPr>
        <p:spPr>
          <a:xfrm>
            <a:off x="6659544" y="5029200"/>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SN</a:t>
            </a:r>
            <a:endParaRPr lang="en-US" sz="1800" dirty="0">
              <a:latin typeface="Arial" pitchFamily="34" charset="0"/>
              <a:cs typeface="Arial" pitchFamily="34" charset="0"/>
            </a:endParaRPr>
          </a:p>
        </p:txBody>
      </p:sp>
      <p:sp>
        <p:nvSpPr>
          <p:cNvPr id="9" name="TextBox 8"/>
          <p:cNvSpPr txBox="1"/>
          <p:nvPr/>
        </p:nvSpPr>
        <p:spPr>
          <a:xfrm>
            <a:off x="7391400" y="5181600"/>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KE</a:t>
            </a:r>
            <a:endParaRPr lang="en-US" sz="1800" dirty="0">
              <a:latin typeface="Arial" pitchFamily="34" charset="0"/>
              <a:cs typeface="Arial" pitchFamily="34" charset="0"/>
            </a:endParaRPr>
          </a:p>
        </p:txBody>
      </p:sp>
      <p:sp>
        <p:nvSpPr>
          <p:cNvPr id="3" name="Oval 2"/>
          <p:cNvSpPr/>
          <p:nvPr/>
        </p:nvSpPr>
        <p:spPr>
          <a:xfrm>
            <a:off x="4419600" y="4038599"/>
            <a:ext cx="640745" cy="6122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00987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0"/>
            <a:ext cx="7772400" cy="10668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1200" kern="0" dirty="0" smtClean="0"/>
              <a:t>Figure 4. Tradeoff between human-capital spending and fertility.</a:t>
            </a:r>
            <a:br>
              <a:rPr lang="en-US" sz="1200" kern="0" dirty="0" smtClean="0"/>
            </a:br>
            <a:r>
              <a:rPr lang="en-US" sz="1200" i="1" kern="0" dirty="0" smtClean="0"/>
              <a:t>Source:</a:t>
            </a:r>
            <a:r>
              <a:rPr lang="en-US" sz="1200" kern="0" dirty="0" smtClean="0"/>
              <a:t> Update of estimates presented in Lee and Mason (2010).</a:t>
            </a:r>
            <a:br>
              <a:rPr lang="en-US" sz="1200" kern="0" dirty="0" smtClean="0"/>
            </a:br>
            <a:r>
              <a:rPr lang="en-US" sz="1200" i="1" kern="0" dirty="0" smtClean="0"/>
              <a:t>Note:</a:t>
            </a:r>
            <a:r>
              <a:rPr lang="en-US" sz="1200" kern="0" dirty="0" smtClean="0"/>
              <a:t> Lifetime human-capital spending per child is a synthetic cohort measure constructed by cumulating per capita health spending from age 0–17 and per capita education spending from age 3–26. To enable international comparison, the values are expressed as a percentage of the average annual labor income of adults age 30–49 in each country. African countries are Kenya (</a:t>
            </a:r>
            <a:r>
              <a:rPr lang="en-US" sz="1200" kern="0" dirty="0" err="1" smtClean="0"/>
              <a:t>KE</a:t>
            </a:r>
            <a:r>
              <a:rPr lang="en-US" sz="1200" kern="0" dirty="0" smtClean="0"/>
              <a:t>), Mozambique (</a:t>
            </a:r>
            <a:r>
              <a:rPr lang="en-US" sz="1200" kern="0" dirty="0" err="1" smtClean="0"/>
              <a:t>MZ</a:t>
            </a:r>
            <a:r>
              <a:rPr lang="en-US" sz="1200" kern="0" dirty="0" smtClean="0"/>
              <a:t>), Nigeria (NG), Senegal (</a:t>
            </a:r>
            <a:r>
              <a:rPr lang="en-US" sz="1200" kern="0" dirty="0" err="1" smtClean="0"/>
              <a:t>SN</a:t>
            </a:r>
            <a:r>
              <a:rPr lang="en-US" sz="1200" kern="0" dirty="0" smtClean="0"/>
              <a:t>), and South Africa (</a:t>
            </a:r>
            <a:r>
              <a:rPr lang="en-US" sz="1200" kern="0" dirty="0" err="1" smtClean="0"/>
              <a:t>ZA</a:t>
            </a:r>
            <a:r>
              <a:rPr lang="en-US" sz="1200" kern="0" dirty="0" smtClean="0"/>
              <a:t>).</a:t>
            </a:r>
            <a:endParaRPr lang="en-US" sz="1200" kern="0" dirty="0"/>
          </a:p>
        </p:txBody>
      </p:sp>
      <p:graphicFrame>
        <p:nvGraphicFramePr>
          <p:cNvPr id="5" name="Chart 4"/>
          <p:cNvGraphicFramePr>
            <a:graphicFrameLocks/>
          </p:cNvGraphicFramePr>
          <p:nvPr>
            <p:extLst>
              <p:ext uri="{D42A27DB-BD31-4B8C-83A1-F6EECF244321}">
                <p14:modId xmlns:p14="http://schemas.microsoft.com/office/powerpoint/2010/main" val="3302987303"/>
              </p:ext>
            </p:extLst>
          </p:nvPr>
        </p:nvGraphicFramePr>
        <p:xfrm>
          <a:off x="76200" y="1066800"/>
          <a:ext cx="906780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7069811" y="4285614"/>
            <a:ext cx="629752" cy="369332"/>
          </a:xfrm>
          <a:prstGeom prst="rect">
            <a:avLst/>
          </a:prstGeom>
          <a:noFill/>
        </p:spPr>
        <p:txBody>
          <a:bodyPr wrap="square" rtlCol="0">
            <a:spAutoFit/>
          </a:bodyPr>
          <a:lstStyle/>
          <a:p>
            <a:pPr algn="ctr"/>
            <a:r>
              <a:rPr lang="en-US" sz="1800" dirty="0" smtClean="0">
                <a:latin typeface="Arial" pitchFamily="34" charset="0"/>
                <a:cs typeface="Arial" pitchFamily="34" charset="0"/>
              </a:rPr>
              <a:t>NG</a:t>
            </a:r>
            <a:endParaRPr lang="en-US" sz="1800" dirty="0">
              <a:latin typeface="Arial" pitchFamily="34" charset="0"/>
              <a:cs typeface="Arial" pitchFamily="34" charset="0"/>
            </a:endParaRPr>
          </a:p>
        </p:txBody>
      </p:sp>
      <p:sp>
        <p:nvSpPr>
          <p:cNvPr id="9" name="TextBox 8"/>
          <p:cNvSpPr txBox="1"/>
          <p:nvPr/>
        </p:nvSpPr>
        <p:spPr>
          <a:xfrm>
            <a:off x="4323248" y="3697356"/>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ZA</a:t>
            </a:r>
            <a:endParaRPr lang="en-US" sz="1800" dirty="0">
              <a:latin typeface="Arial" pitchFamily="34" charset="0"/>
              <a:cs typeface="Arial" pitchFamily="34" charset="0"/>
            </a:endParaRPr>
          </a:p>
        </p:txBody>
      </p:sp>
      <p:sp>
        <p:nvSpPr>
          <p:cNvPr id="10" name="TextBox 9"/>
          <p:cNvSpPr txBox="1"/>
          <p:nvPr/>
        </p:nvSpPr>
        <p:spPr>
          <a:xfrm>
            <a:off x="6538968" y="4704614"/>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MZ</a:t>
            </a:r>
            <a:endParaRPr lang="en-US" sz="1800" dirty="0">
              <a:latin typeface="Arial" pitchFamily="34" charset="0"/>
              <a:cs typeface="Arial" pitchFamily="34" charset="0"/>
            </a:endParaRPr>
          </a:p>
        </p:txBody>
      </p:sp>
      <p:sp>
        <p:nvSpPr>
          <p:cNvPr id="11" name="TextBox 10"/>
          <p:cNvSpPr txBox="1"/>
          <p:nvPr/>
        </p:nvSpPr>
        <p:spPr>
          <a:xfrm>
            <a:off x="6704695" y="5063898"/>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SN</a:t>
            </a:r>
            <a:endParaRPr lang="en-US" sz="1800" dirty="0">
              <a:latin typeface="Arial" pitchFamily="34" charset="0"/>
              <a:cs typeface="Arial" pitchFamily="34" charset="0"/>
            </a:endParaRPr>
          </a:p>
        </p:txBody>
      </p:sp>
      <p:sp>
        <p:nvSpPr>
          <p:cNvPr id="12" name="TextBox 11"/>
          <p:cNvSpPr txBox="1"/>
          <p:nvPr/>
        </p:nvSpPr>
        <p:spPr>
          <a:xfrm>
            <a:off x="7142704" y="5550430"/>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KE</a:t>
            </a:r>
            <a:endParaRPr lang="en-US" sz="1800" dirty="0">
              <a:latin typeface="Arial" pitchFamily="34" charset="0"/>
              <a:cs typeface="Arial" pitchFamily="34" charset="0"/>
            </a:endParaRPr>
          </a:p>
        </p:txBody>
      </p:sp>
      <p:sp>
        <p:nvSpPr>
          <p:cNvPr id="13" name="Oval 12"/>
          <p:cNvSpPr/>
          <p:nvPr/>
        </p:nvSpPr>
        <p:spPr>
          <a:xfrm>
            <a:off x="6785993" y="4960926"/>
            <a:ext cx="640745" cy="6122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7517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381000"/>
          </a:xfrm>
        </p:spPr>
        <p:txBody>
          <a:bodyPr/>
          <a:lstStyle/>
          <a:p>
            <a:pPr algn="l"/>
            <a:r>
              <a:rPr lang="en-US" sz="1200" dirty="0" smtClean="0"/>
              <a:t>South Africa </a:t>
            </a:r>
            <a:r>
              <a:rPr lang="en-CA" sz="1200" dirty="0" err="1"/>
              <a:t>1a</a:t>
            </a:r>
            <a:r>
              <a:rPr lang="en-CA" sz="1200" dirty="0"/>
              <a:t> </a:t>
            </a:r>
            <a:endParaRPr lang="en-US" sz="1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8522320"/>
              </p:ext>
            </p:extLst>
          </p:nvPr>
        </p:nvGraphicFramePr>
        <p:xfrm>
          <a:off x="381000" y="762000"/>
          <a:ext cx="8077200" cy="533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905000" y="2819400"/>
            <a:ext cx="1981200" cy="369332"/>
          </a:xfrm>
          <a:prstGeom prst="rect">
            <a:avLst/>
          </a:prstGeom>
          <a:noFill/>
        </p:spPr>
        <p:txBody>
          <a:bodyPr wrap="square" rtlCol="0">
            <a:spAutoFit/>
          </a:bodyPr>
          <a:lstStyle/>
          <a:p>
            <a:pPr algn="ctr"/>
            <a:r>
              <a:rPr lang="en-US" sz="1800" dirty="0" smtClean="0">
                <a:latin typeface="Arial" pitchFamily="34" charset="0"/>
                <a:cs typeface="Arial" pitchFamily="34" charset="0"/>
              </a:rPr>
              <a:t>Consumption</a:t>
            </a:r>
            <a:endParaRPr lang="en-US" sz="1800" dirty="0">
              <a:latin typeface="Arial" pitchFamily="34" charset="0"/>
              <a:cs typeface="Arial" pitchFamily="34" charset="0"/>
            </a:endParaRPr>
          </a:p>
        </p:txBody>
      </p:sp>
      <p:sp>
        <p:nvSpPr>
          <p:cNvPr id="10" name="TextBox 9"/>
          <p:cNvSpPr txBox="1"/>
          <p:nvPr/>
        </p:nvSpPr>
        <p:spPr>
          <a:xfrm>
            <a:off x="5791200" y="2057400"/>
            <a:ext cx="1981200" cy="369332"/>
          </a:xfrm>
          <a:prstGeom prst="rect">
            <a:avLst/>
          </a:prstGeom>
          <a:noFill/>
        </p:spPr>
        <p:txBody>
          <a:bodyPr wrap="square" rtlCol="0">
            <a:spAutoFit/>
          </a:bodyPr>
          <a:lstStyle/>
          <a:p>
            <a:pPr algn="ctr"/>
            <a:r>
              <a:rPr lang="en-US" sz="1800" dirty="0" smtClean="0">
                <a:latin typeface="Arial" pitchFamily="34" charset="0"/>
                <a:cs typeface="Arial" pitchFamily="34" charset="0"/>
              </a:rPr>
              <a:t>Labor income</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638864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0"/>
            <a:ext cx="7772400" cy="16002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1200" kern="0" smtClean="0"/>
              <a:t>Figure 5. Tradeoff between human-capital spending and fertility.</a:t>
            </a:r>
            <a:br>
              <a:rPr lang="en-US" sz="1200" kern="0" smtClean="0"/>
            </a:br>
            <a:r>
              <a:rPr lang="en-US" sz="1200" i="1" kern="0" smtClean="0"/>
              <a:t>Source:</a:t>
            </a:r>
            <a:r>
              <a:rPr lang="en-US" sz="1200" kern="0" smtClean="0"/>
              <a:t> Update of estimates presented in Lee and Mason (2010).</a:t>
            </a:r>
            <a:br>
              <a:rPr lang="en-US" sz="1200" kern="0" smtClean="0"/>
            </a:br>
            <a:r>
              <a:rPr lang="en-US" sz="1200" i="1" kern="0" smtClean="0"/>
              <a:t>Note:</a:t>
            </a:r>
            <a:r>
              <a:rPr lang="en-US" sz="1200" kern="0" smtClean="0"/>
              <a:t> Lifetime human-capital spending per child is a synthetic cohort measure constructed by cumulating per capita health spending from age 0–17 and per capita education spending from age 3–26. To enable international comparison, the values are expressed as a percentage of the average annual labor income of adults age 30–49 in each country. African countries are Kenya (KE), Mozambique (MZ), Nigeria (NG), Senegal (SN), and South Africa (ZA).</a:t>
            </a:r>
            <a:endParaRPr lang="en-US" sz="1200" kern="0" dirty="0"/>
          </a:p>
        </p:txBody>
      </p:sp>
      <p:graphicFrame>
        <p:nvGraphicFramePr>
          <p:cNvPr id="5" name="Chart 4"/>
          <p:cNvGraphicFramePr>
            <a:graphicFrameLocks/>
          </p:cNvGraphicFramePr>
          <p:nvPr>
            <p:extLst>
              <p:ext uri="{D42A27DB-BD31-4B8C-83A1-F6EECF244321}">
                <p14:modId xmlns:p14="http://schemas.microsoft.com/office/powerpoint/2010/main" val="1299256730"/>
              </p:ext>
            </p:extLst>
          </p:nvPr>
        </p:nvGraphicFramePr>
        <p:xfrm>
          <a:off x="76200" y="1752600"/>
          <a:ext cx="8650792" cy="498526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7341160" y="4281543"/>
            <a:ext cx="629752" cy="369332"/>
          </a:xfrm>
          <a:prstGeom prst="rect">
            <a:avLst/>
          </a:prstGeom>
          <a:noFill/>
        </p:spPr>
        <p:txBody>
          <a:bodyPr wrap="square" rtlCol="0">
            <a:spAutoFit/>
          </a:bodyPr>
          <a:lstStyle/>
          <a:p>
            <a:pPr algn="ctr"/>
            <a:r>
              <a:rPr lang="en-US" sz="1800" dirty="0" smtClean="0">
                <a:latin typeface="Arial" pitchFamily="34" charset="0"/>
                <a:cs typeface="Arial" pitchFamily="34" charset="0"/>
              </a:rPr>
              <a:t>NG</a:t>
            </a:r>
            <a:endParaRPr lang="en-US" sz="1800" dirty="0">
              <a:latin typeface="Arial" pitchFamily="34" charset="0"/>
              <a:cs typeface="Arial" pitchFamily="34" charset="0"/>
            </a:endParaRPr>
          </a:p>
        </p:txBody>
      </p:sp>
      <p:sp>
        <p:nvSpPr>
          <p:cNvPr id="9" name="TextBox 8"/>
          <p:cNvSpPr txBox="1"/>
          <p:nvPr/>
        </p:nvSpPr>
        <p:spPr>
          <a:xfrm>
            <a:off x="4484246" y="4078948"/>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ZA</a:t>
            </a:r>
            <a:endParaRPr lang="en-US" sz="1800" dirty="0">
              <a:latin typeface="Arial" pitchFamily="34" charset="0"/>
              <a:cs typeface="Arial" pitchFamily="34" charset="0"/>
            </a:endParaRPr>
          </a:p>
        </p:txBody>
      </p:sp>
      <p:sp>
        <p:nvSpPr>
          <p:cNvPr id="10" name="TextBox 9"/>
          <p:cNvSpPr txBox="1"/>
          <p:nvPr/>
        </p:nvSpPr>
        <p:spPr>
          <a:xfrm>
            <a:off x="6819488" y="4557929"/>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MZ</a:t>
            </a:r>
            <a:endParaRPr lang="en-US" sz="1800" dirty="0">
              <a:latin typeface="Arial" pitchFamily="34" charset="0"/>
              <a:cs typeface="Arial" pitchFamily="34" charset="0"/>
            </a:endParaRPr>
          </a:p>
        </p:txBody>
      </p:sp>
      <p:sp>
        <p:nvSpPr>
          <p:cNvPr id="11" name="TextBox 10"/>
          <p:cNvSpPr txBox="1"/>
          <p:nvPr/>
        </p:nvSpPr>
        <p:spPr>
          <a:xfrm>
            <a:off x="6659544" y="5029200"/>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SN</a:t>
            </a:r>
            <a:endParaRPr lang="en-US" sz="1800" dirty="0">
              <a:latin typeface="Arial" pitchFamily="34" charset="0"/>
              <a:cs typeface="Arial" pitchFamily="34" charset="0"/>
            </a:endParaRPr>
          </a:p>
        </p:txBody>
      </p:sp>
      <p:sp>
        <p:nvSpPr>
          <p:cNvPr id="12" name="TextBox 11"/>
          <p:cNvSpPr txBox="1"/>
          <p:nvPr/>
        </p:nvSpPr>
        <p:spPr>
          <a:xfrm>
            <a:off x="7391400" y="5181600"/>
            <a:ext cx="629752" cy="369332"/>
          </a:xfrm>
          <a:prstGeom prst="rect">
            <a:avLst/>
          </a:prstGeom>
          <a:noFill/>
        </p:spPr>
        <p:txBody>
          <a:bodyPr wrap="square" rtlCol="0">
            <a:spAutoFit/>
          </a:bodyPr>
          <a:lstStyle/>
          <a:p>
            <a:pPr algn="ctr"/>
            <a:r>
              <a:rPr lang="en-US" sz="1800" dirty="0" err="1" smtClean="0">
                <a:latin typeface="Arial" pitchFamily="34" charset="0"/>
                <a:cs typeface="Arial" pitchFamily="34" charset="0"/>
              </a:rPr>
              <a:t>KE</a:t>
            </a:r>
            <a:endParaRPr lang="en-US" sz="1800" dirty="0">
              <a:latin typeface="Arial" pitchFamily="34" charset="0"/>
              <a:cs typeface="Arial" pitchFamily="34" charset="0"/>
            </a:endParaRPr>
          </a:p>
        </p:txBody>
      </p:sp>
      <p:sp>
        <p:nvSpPr>
          <p:cNvPr id="13" name="Oval 12"/>
          <p:cNvSpPr/>
          <p:nvPr/>
        </p:nvSpPr>
        <p:spPr>
          <a:xfrm>
            <a:off x="6771616" y="4466209"/>
            <a:ext cx="640745" cy="6122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4969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3880907606"/>
              </p:ext>
            </p:extLst>
          </p:nvPr>
        </p:nvGraphicFramePr>
        <p:xfrm>
          <a:off x="304800" y="762000"/>
          <a:ext cx="8229600" cy="6019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txBox="1">
            <a:spLocks/>
          </p:cNvSpPr>
          <p:nvPr/>
        </p:nvSpPr>
        <p:spPr>
          <a:xfrm>
            <a:off x="685800" y="228600"/>
            <a:ext cx="8229600" cy="5334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1200" kern="0" dirty="0" smtClean="0"/>
              <a:t>Senegal </a:t>
            </a:r>
            <a:r>
              <a:rPr lang="en-CA" sz="1200" dirty="0" err="1"/>
              <a:t>1a</a:t>
            </a:r>
            <a:r>
              <a:rPr lang="en-CA" sz="1200" dirty="0"/>
              <a:t> </a:t>
            </a:r>
            <a:endParaRPr lang="en-US" sz="1200" kern="0" dirty="0"/>
          </a:p>
        </p:txBody>
      </p:sp>
    </p:spTree>
    <p:extLst>
      <p:ext uri="{BB962C8B-B14F-4D97-AF65-F5344CB8AC3E}">
        <p14:creationId xmlns:p14="http://schemas.microsoft.com/office/powerpoint/2010/main" val="3004650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977830019"/>
              </p:ext>
            </p:extLst>
          </p:nvPr>
        </p:nvGraphicFramePr>
        <p:xfrm>
          <a:off x="228600" y="990600"/>
          <a:ext cx="8763000" cy="5715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33400" y="152400"/>
            <a:ext cx="8077200" cy="646331"/>
          </a:xfrm>
          <a:prstGeom prst="rect">
            <a:avLst/>
          </a:prstGeom>
          <a:noFill/>
        </p:spPr>
        <p:txBody>
          <a:bodyPr wrap="square" rtlCol="0">
            <a:spAutoFit/>
          </a:bodyPr>
          <a:lstStyle/>
          <a:p>
            <a:r>
              <a:rPr lang="en-CA" sz="1200" dirty="0"/>
              <a:t>Figure 1. Per-capita (left) and aggregate (right) labor income and consumption by age in </a:t>
            </a:r>
            <a:r>
              <a:rPr lang="en-CA" sz="1200" dirty="0" smtClean="0"/>
              <a:t>Mozambique, </a:t>
            </a:r>
            <a:r>
              <a:rPr lang="en-CA" sz="1200" dirty="0" smtClean="0"/>
              <a:t>2008.</a:t>
            </a:r>
            <a:endParaRPr lang="en-US" sz="1200" dirty="0"/>
          </a:p>
          <a:p>
            <a:r>
              <a:rPr lang="en-CA" sz="1200" i="1" dirty="0"/>
              <a:t>Source: </a:t>
            </a:r>
            <a:r>
              <a:rPr lang="en-CA" sz="1200" dirty="0" err="1"/>
              <a:t>NTA</a:t>
            </a:r>
            <a:r>
              <a:rPr lang="en-CA" sz="1200" dirty="0"/>
              <a:t> data.</a:t>
            </a:r>
            <a:endParaRPr lang="en-US" sz="1200" dirty="0"/>
          </a:p>
          <a:p>
            <a:endParaRPr lang="en-US" sz="1200" dirty="0"/>
          </a:p>
        </p:txBody>
      </p:sp>
    </p:spTree>
    <p:extLst>
      <p:ext uri="{BB962C8B-B14F-4D97-AF65-F5344CB8AC3E}">
        <p14:creationId xmlns:p14="http://schemas.microsoft.com/office/powerpoint/2010/main" val="2727401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49359746"/>
              </p:ext>
            </p:extLst>
          </p:nvPr>
        </p:nvGraphicFramePr>
        <p:xfrm>
          <a:off x="0" y="838200"/>
          <a:ext cx="8763000" cy="5867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840523" y="1752600"/>
            <a:ext cx="2133600" cy="369332"/>
          </a:xfrm>
          <a:prstGeom prst="rect">
            <a:avLst/>
          </a:prstGeom>
          <a:noFill/>
        </p:spPr>
        <p:txBody>
          <a:bodyPr wrap="square" rtlCol="0">
            <a:spAutoFit/>
          </a:bodyPr>
          <a:lstStyle/>
          <a:p>
            <a:pPr algn="ctr"/>
            <a:r>
              <a:rPr lang="en-US" sz="1800" dirty="0" smtClean="0">
                <a:latin typeface="Arial" pitchFamily="34" charset="0"/>
                <a:cs typeface="Arial" pitchFamily="34" charset="0"/>
              </a:rPr>
              <a:t>Consumption</a:t>
            </a:r>
            <a:endParaRPr lang="en-US" sz="1800" dirty="0">
              <a:latin typeface="Arial" pitchFamily="34" charset="0"/>
              <a:cs typeface="Arial" pitchFamily="34" charset="0"/>
            </a:endParaRPr>
          </a:p>
        </p:txBody>
      </p:sp>
      <p:sp>
        <p:nvSpPr>
          <p:cNvPr id="6" name="TextBox 5"/>
          <p:cNvSpPr txBox="1"/>
          <p:nvPr/>
        </p:nvSpPr>
        <p:spPr>
          <a:xfrm>
            <a:off x="4876800" y="3048000"/>
            <a:ext cx="2133600" cy="369332"/>
          </a:xfrm>
          <a:prstGeom prst="rect">
            <a:avLst/>
          </a:prstGeom>
          <a:noFill/>
        </p:spPr>
        <p:txBody>
          <a:bodyPr wrap="square" rtlCol="0">
            <a:spAutoFit/>
          </a:bodyPr>
          <a:lstStyle/>
          <a:p>
            <a:pPr algn="ctr"/>
            <a:r>
              <a:rPr lang="en-US" sz="1800" dirty="0" smtClean="0">
                <a:latin typeface="Arial" pitchFamily="34" charset="0"/>
                <a:cs typeface="Arial" pitchFamily="34" charset="0"/>
              </a:rPr>
              <a:t>Labor income</a:t>
            </a:r>
            <a:endParaRPr lang="en-US" sz="1800" dirty="0">
              <a:latin typeface="Arial" pitchFamily="34" charset="0"/>
              <a:cs typeface="Arial" pitchFamily="34" charset="0"/>
            </a:endParaRPr>
          </a:p>
        </p:txBody>
      </p:sp>
      <p:sp>
        <p:nvSpPr>
          <p:cNvPr id="8" name="Title 1"/>
          <p:cNvSpPr>
            <a:spLocks noGrp="1"/>
          </p:cNvSpPr>
          <p:nvPr>
            <p:ph type="title"/>
          </p:nvPr>
        </p:nvSpPr>
        <p:spPr>
          <a:xfrm>
            <a:off x="685800" y="228600"/>
            <a:ext cx="8229600" cy="533400"/>
          </a:xfrm>
        </p:spPr>
        <p:txBody>
          <a:bodyPr/>
          <a:lstStyle/>
          <a:p>
            <a:pPr algn="l"/>
            <a:r>
              <a:rPr lang="en-US" sz="1200" dirty="0" smtClean="0"/>
              <a:t>Nigeria </a:t>
            </a:r>
            <a:r>
              <a:rPr lang="en-US" sz="1200" dirty="0" err="1" smtClean="0"/>
              <a:t>1b</a:t>
            </a:r>
            <a:endParaRPr lang="en-US" sz="1200" dirty="0"/>
          </a:p>
        </p:txBody>
      </p:sp>
    </p:spTree>
    <p:extLst>
      <p:ext uri="{BB962C8B-B14F-4D97-AF65-F5344CB8AC3E}">
        <p14:creationId xmlns:p14="http://schemas.microsoft.com/office/powerpoint/2010/main" val="2761951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65675144"/>
              </p:ext>
            </p:extLst>
          </p:nvPr>
        </p:nvGraphicFramePr>
        <p:xfrm>
          <a:off x="76200" y="677007"/>
          <a:ext cx="8458200" cy="6038641"/>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txBox="1">
            <a:spLocks/>
          </p:cNvSpPr>
          <p:nvPr/>
        </p:nvSpPr>
        <p:spPr bwMode="auto">
          <a:xfrm>
            <a:off x="674075" y="120112"/>
            <a:ext cx="7479323"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1200" dirty="0" smtClean="0"/>
              <a:t>Kenya </a:t>
            </a:r>
            <a:r>
              <a:rPr lang="en-US" sz="1200" dirty="0" err="1" smtClean="0"/>
              <a:t>1b</a:t>
            </a:r>
            <a:endParaRPr lang="en-US" sz="1200" dirty="0"/>
          </a:p>
        </p:txBody>
      </p:sp>
      <p:sp>
        <p:nvSpPr>
          <p:cNvPr id="6" name="TextBox 5"/>
          <p:cNvSpPr txBox="1"/>
          <p:nvPr/>
        </p:nvSpPr>
        <p:spPr>
          <a:xfrm>
            <a:off x="1600200" y="2907268"/>
            <a:ext cx="2133600" cy="369332"/>
          </a:xfrm>
          <a:prstGeom prst="rect">
            <a:avLst/>
          </a:prstGeom>
          <a:noFill/>
        </p:spPr>
        <p:txBody>
          <a:bodyPr wrap="square" rtlCol="0">
            <a:spAutoFit/>
          </a:bodyPr>
          <a:lstStyle/>
          <a:p>
            <a:r>
              <a:rPr lang="en-US" sz="1800" dirty="0" smtClean="0">
                <a:latin typeface="Arial" pitchFamily="34" charset="0"/>
                <a:cs typeface="Arial" pitchFamily="34" charset="0"/>
              </a:rPr>
              <a:t>Consumption</a:t>
            </a:r>
            <a:endParaRPr lang="en-US" sz="1800" dirty="0">
              <a:latin typeface="Arial" pitchFamily="34" charset="0"/>
              <a:cs typeface="Arial" pitchFamily="34" charset="0"/>
            </a:endParaRPr>
          </a:p>
        </p:txBody>
      </p:sp>
      <p:sp>
        <p:nvSpPr>
          <p:cNvPr id="7" name="TextBox 6"/>
          <p:cNvSpPr txBox="1"/>
          <p:nvPr/>
        </p:nvSpPr>
        <p:spPr>
          <a:xfrm>
            <a:off x="4876800" y="1981200"/>
            <a:ext cx="2133600" cy="369332"/>
          </a:xfrm>
          <a:prstGeom prst="rect">
            <a:avLst/>
          </a:prstGeom>
          <a:noFill/>
        </p:spPr>
        <p:txBody>
          <a:bodyPr wrap="square" rtlCol="0">
            <a:spAutoFit/>
          </a:bodyPr>
          <a:lstStyle/>
          <a:p>
            <a:r>
              <a:rPr lang="en-US" sz="1800" dirty="0" smtClean="0">
                <a:latin typeface="Arial" pitchFamily="34" charset="0"/>
                <a:cs typeface="Arial" pitchFamily="34" charset="0"/>
              </a:rPr>
              <a:t>Labor income</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496416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154025856"/>
              </p:ext>
            </p:extLst>
          </p:nvPr>
        </p:nvGraphicFramePr>
        <p:xfrm>
          <a:off x="228600" y="838200"/>
          <a:ext cx="84582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905000" y="1752600"/>
            <a:ext cx="1981200" cy="369332"/>
          </a:xfrm>
          <a:prstGeom prst="rect">
            <a:avLst/>
          </a:prstGeom>
          <a:noFill/>
        </p:spPr>
        <p:txBody>
          <a:bodyPr wrap="square" rtlCol="0">
            <a:spAutoFit/>
          </a:bodyPr>
          <a:lstStyle/>
          <a:p>
            <a:pPr algn="ctr"/>
            <a:r>
              <a:rPr lang="en-US" sz="1800" dirty="0" smtClean="0">
                <a:latin typeface="Arial" pitchFamily="34" charset="0"/>
                <a:cs typeface="Arial" pitchFamily="34" charset="0"/>
              </a:rPr>
              <a:t>Consumption</a:t>
            </a:r>
            <a:endParaRPr lang="en-US" sz="1800" dirty="0">
              <a:latin typeface="Arial" pitchFamily="34" charset="0"/>
              <a:cs typeface="Arial" pitchFamily="34" charset="0"/>
            </a:endParaRPr>
          </a:p>
        </p:txBody>
      </p:sp>
      <p:sp>
        <p:nvSpPr>
          <p:cNvPr id="4" name="TextBox 3"/>
          <p:cNvSpPr txBox="1"/>
          <p:nvPr/>
        </p:nvSpPr>
        <p:spPr>
          <a:xfrm>
            <a:off x="4800600" y="1937266"/>
            <a:ext cx="1981200" cy="369332"/>
          </a:xfrm>
          <a:prstGeom prst="rect">
            <a:avLst/>
          </a:prstGeom>
          <a:noFill/>
        </p:spPr>
        <p:txBody>
          <a:bodyPr wrap="square" rtlCol="0">
            <a:spAutoFit/>
          </a:bodyPr>
          <a:lstStyle/>
          <a:p>
            <a:pPr algn="ctr"/>
            <a:r>
              <a:rPr lang="en-US" sz="1800" dirty="0" smtClean="0">
                <a:latin typeface="Arial" pitchFamily="34" charset="0"/>
                <a:cs typeface="Arial" pitchFamily="34" charset="0"/>
              </a:rPr>
              <a:t>Labor income</a:t>
            </a:r>
            <a:endParaRPr lang="en-US" sz="1800" dirty="0">
              <a:latin typeface="Arial" pitchFamily="34" charset="0"/>
              <a:cs typeface="Arial" pitchFamily="34" charset="0"/>
            </a:endParaRPr>
          </a:p>
        </p:txBody>
      </p:sp>
      <p:sp>
        <p:nvSpPr>
          <p:cNvPr id="5" name="Title 1"/>
          <p:cNvSpPr txBox="1">
            <a:spLocks/>
          </p:cNvSpPr>
          <p:nvPr/>
        </p:nvSpPr>
        <p:spPr>
          <a:xfrm>
            <a:off x="457200" y="304800"/>
            <a:ext cx="7620000" cy="381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1200" kern="0" dirty="0" smtClean="0"/>
              <a:t>South Africa </a:t>
            </a:r>
            <a:r>
              <a:rPr lang="en-US" sz="1200" kern="0" dirty="0" err="1" smtClean="0"/>
              <a:t>1b</a:t>
            </a:r>
            <a:endParaRPr lang="en-US" sz="1200" kern="0" dirty="0"/>
          </a:p>
        </p:txBody>
      </p:sp>
    </p:spTree>
    <p:extLst>
      <p:ext uri="{BB962C8B-B14F-4D97-AF65-F5344CB8AC3E}">
        <p14:creationId xmlns:p14="http://schemas.microsoft.com/office/powerpoint/2010/main" val="3573815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228601"/>
            <a:ext cx="7848600" cy="276999"/>
          </a:xfrm>
          <a:prstGeom prst="rect">
            <a:avLst/>
          </a:prstGeom>
        </p:spPr>
        <p:txBody>
          <a:bodyPr wrap="square">
            <a:spAutoFit/>
          </a:bodyPr>
          <a:lstStyle/>
          <a:p>
            <a:r>
              <a:rPr lang="en-US" sz="1200" kern="0" dirty="0" smtClean="0"/>
              <a:t>Senegal </a:t>
            </a:r>
            <a:r>
              <a:rPr lang="en-US" sz="1200" kern="0" dirty="0" err="1" smtClean="0"/>
              <a:t>1b</a:t>
            </a:r>
            <a:endParaRPr lang="en-US" sz="1200" kern="0" dirty="0"/>
          </a:p>
        </p:txBody>
      </p:sp>
      <p:graphicFrame>
        <p:nvGraphicFramePr>
          <p:cNvPr id="8" name="Chart 7"/>
          <p:cNvGraphicFramePr>
            <a:graphicFrameLocks/>
          </p:cNvGraphicFramePr>
          <p:nvPr>
            <p:extLst>
              <p:ext uri="{D42A27DB-BD31-4B8C-83A1-F6EECF244321}">
                <p14:modId xmlns:p14="http://schemas.microsoft.com/office/powerpoint/2010/main" val="2747273808"/>
              </p:ext>
            </p:extLst>
          </p:nvPr>
        </p:nvGraphicFramePr>
        <p:xfrm>
          <a:off x="152400" y="838200"/>
          <a:ext cx="8229600" cy="58674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5"/>
          <p:cNvSpPr txBox="1"/>
          <p:nvPr/>
        </p:nvSpPr>
        <p:spPr>
          <a:xfrm>
            <a:off x="1940951" y="1524000"/>
            <a:ext cx="2173849" cy="39429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smtClean="0">
                <a:latin typeface="Arial" pitchFamily="34" charset="0"/>
                <a:cs typeface="Arial" pitchFamily="34" charset="0"/>
              </a:rPr>
              <a:t>Consumption</a:t>
            </a:r>
            <a:endParaRPr lang="en-US" sz="1800" dirty="0">
              <a:latin typeface="Arial" pitchFamily="34" charset="0"/>
              <a:cs typeface="Arial" pitchFamily="34" charset="0"/>
            </a:endParaRPr>
          </a:p>
        </p:txBody>
      </p:sp>
      <p:sp>
        <p:nvSpPr>
          <p:cNvPr id="10" name="TextBox 6"/>
          <p:cNvSpPr txBox="1"/>
          <p:nvPr/>
        </p:nvSpPr>
        <p:spPr>
          <a:xfrm>
            <a:off x="4419600" y="2254548"/>
            <a:ext cx="2173849" cy="39429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smtClean="0">
                <a:latin typeface="Arial" pitchFamily="34" charset="0"/>
                <a:cs typeface="Arial" pitchFamily="34" charset="0"/>
              </a:rPr>
              <a:t>Labor income</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1364914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1558</TotalTime>
  <Words>670</Words>
  <Application>Microsoft Office PowerPoint</Application>
  <PresentationFormat>On-screen Show (4:3)</PresentationFormat>
  <Paragraphs>150</Paragraphs>
  <Slides>30</Slides>
  <Notes>5</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Blank</vt:lpstr>
      <vt:lpstr>Nigeria 1a</vt:lpstr>
      <vt:lpstr>Kenya 1a </vt:lpstr>
      <vt:lpstr>South Africa 1a </vt:lpstr>
      <vt:lpstr>PowerPoint Presentation</vt:lpstr>
      <vt:lpstr>PowerPoint Presentation</vt:lpstr>
      <vt:lpstr>Nigeria 1b</vt:lpstr>
      <vt:lpstr>PowerPoint Presentation</vt:lpstr>
      <vt:lpstr>PowerPoint Presentation</vt:lpstr>
      <vt:lpstr>PowerPoint Presentation</vt:lpstr>
      <vt:lpstr>PowerPoint Presentation</vt:lpstr>
      <vt:lpstr>Nigeria 2</vt:lpstr>
      <vt:lpstr>Kenya 2</vt:lpstr>
      <vt:lpstr>South Africa 2</vt:lpstr>
      <vt:lpstr>PowerPoint Presentation</vt:lpstr>
      <vt:lpstr>PowerPoint Presentation</vt:lpstr>
      <vt:lpstr>Nigeria 3</vt:lpstr>
      <vt:lpstr>Kenya 3</vt:lpstr>
      <vt:lpstr>South Africa 3</vt:lpstr>
      <vt:lpstr>PowerPoint Presentation</vt:lpstr>
      <vt:lpstr>PowerPoint Presentation</vt:lpstr>
      <vt:lpstr>Figure 4. Per capita labor income at age 15–33 in Nigeria compared with values for NTA member countries in Africa, Latin America and the Caribbean, and South and Southeast Asia.  Source: Calculated from NTA data. Note: Values are expressed as ratios to average per capita labor income at age 30–49. For a list of NTA member countries, see www.ntaccounts.org.</vt:lpstr>
      <vt:lpstr>Figure 4. Per capita labor income at age 15–34 in Kenya compared with values for NTA member countries in South and Southeast Asia and Latin America and the Caribbean. Source: Calculated from NTA data. Note: Values are expressed as ratios to average per capita labor income at age 30–49. For a list of NTA member countries, see www.ntaccounts.org.</vt:lpstr>
      <vt:lpstr>Figure 4. Per capita labor income at age 15–33 in South Africa compared with values for NTA member countries in South and Southeast Asia and Latin America and the Caribbean.  Source: Calculated from NTA data. Note: Values are expressed as ratios to average per capita labor income at age 30–49. For a list of NTA member countries, see www.ntaccounts.org.</vt:lpstr>
      <vt:lpstr>PowerPoint Presentation</vt:lpstr>
      <vt:lpstr>PowerPoint Presentation</vt:lpstr>
      <vt:lpstr>Figure 5. Tradeoff between human-capital spending and fertility. Source: Update of estimates presented in Lee and Mason (2010). Note: Lifetime human-capital spending per child is a synthetic cohort measure constructed by cumulating per capita health spending from age 0–17 and per capita education spending from age 3–26. To enable international comparison, the values are expressed as a percentage of the average annual labor income of adults age 30–49 in each country. African countries are Kenya (KE), Mozambique (MZ), Nigeria (NG), Senegal (SN), and South Africa (ZA).</vt:lpstr>
      <vt:lpstr>Figure 5. Tradeoff between human-capital spending and fertility. Source: Update of estimates presented in Lee and Mason (2010). Note: Lifetime human-capital spending per child is a synthetic cohort measure constructed by cumulating per capita health spending from ages 0–17 and per capita education spending from ages 3–26. Values are expressed as a percentage of the average annual labor income of adults age 30–49 in each country. African countries are Kenya (KE), Mozambique (MZ), Nigeria (NG), Senegal (SN), and South Africa (ZA).</vt:lpstr>
      <vt:lpstr>Figure 5. Tradeoff between human-capital spending and fertility. Source: Update of estimates presented in Lee and Mason (2010). Note: Lifetime human-capital spending per child is a synthetic cohort measure constructed by cumulating per capita health spending from age 0–17 and per capita education spending from age 3–26. To enable international comparison, the values are expressed as a percentage of the average annual labor income of adults age 30–49 in each country. African countries are Kenya (KE), Mozambique (MZ), Nigeria (NG), Senegal (SN), and South Africa (ZA).</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Nigeria: Per capita, 2004</dc:title>
  <dc:creator>Sidney Westley</dc:creator>
  <cp:lastModifiedBy>Sidney Westley</cp:lastModifiedBy>
  <cp:revision>65</cp:revision>
  <cp:lastPrinted>2013-03-12T02:55:18Z</cp:lastPrinted>
  <dcterms:created xsi:type="dcterms:W3CDTF">2013-02-21T20:47:02Z</dcterms:created>
  <dcterms:modified xsi:type="dcterms:W3CDTF">2013-03-18T21:53:22Z</dcterms:modified>
</cp:coreProperties>
</file>