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58" r:id="rId5"/>
    <p:sldId id="257" r:id="rId6"/>
    <p:sldId id="262" r:id="rId7"/>
    <p:sldId id="272" r:id="rId8"/>
    <p:sldId id="264" r:id="rId9"/>
    <p:sldId id="263" r:id="rId10"/>
    <p:sldId id="265" r:id="rId11"/>
    <p:sldId id="267" r:id="rId12"/>
    <p:sldId id="266" r:id="rId13"/>
    <p:sldId id="260" r:id="rId14"/>
    <p:sldId id="259" r:id="rId15"/>
    <p:sldId id="261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3" autoAdjust="0"/>
    <p:restoredTop sz="94660"/>
  </p:normalViewPr>
  <p:slideViewPr>
    <p:cSldViewPr>
      <p:cViewPr>
        <p:scale>
          <a:sx n="64" d="100"/>
          <a:sy n="64" d="100"/>
        </p:scale>
        <p:origin x="-103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D84A-A601-4F9E-811F-7A0D698F311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C54C-9DED-44BF-A8EB-73EE726458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4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D84A-A601-4F9E-811F-7A0D698F311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C54C-9DED-44BF-A8EB-73EE72645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3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D84A-A601-4F9E-811F-7A0D698F311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C54C-9DED-44BF-A8EB-73EE72645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6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D84A-A601-4F9E-811F-7A0D698F311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C54C-9DED-44BF-A8EB-73EE72645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9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D84A-A601-4F9E-811F-7A0D698F311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C54C-9DED-44BF-A8EB-73EE72645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9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D84A-A601-4F9E-811F-7A0D698F311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C54C-9DED-44BF-A8EB-73EE72645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4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D84A-A601-4F9E-811F-7A0D698F311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C54C-9DED-44BF-A8EB-73EE72645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D84A-A601-4F9E-811F-7A0D698F311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C54C-9DED-44BF-A8EB-73EE72645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D84A-A601-4F9E-811F-7A0D698F311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C54C-9DED-44BF-A8EB-73EE72645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9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D84A-A601-4F9E-811F-7A0D698F311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C54C-9DED-44BF-A8EB-73EE72645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6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D84A-A601-4F9E-811F-7A0D698F311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2C54C-9DED-44BF-A8EB-73EE72645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8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D84A-A601-4F9E-811F-7A0D698F311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2C54C-9DED-44BF-A8EB-73EE72645848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64012"/>
            <a:ext cx="4229100" cy="4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34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828800"/>
            <a:ext cx="7772400" cy="2209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r>
              <a:rPr lang="en-US" sz="3200" b="1" dirty="0" smtClean="0"/>
              <a:t>Fertility, </a:t>
            </a:r>
            <a:r>
              <a:rPr lang="en-US" sz="3200" b="1" dirty="0"/>
              <a:t>m</a:t>
            </a:r>
            <a:r>
              <a:rPr lang="en-US" sz="3200" b="1" dirty="0" smtClean="0"/>
              <a:t>ortality, </a:t>
            </a:r>
            <a:r>
              <a:rPr lang="en-US" sz="3200" b="1" dirty="0" smtClean="0"/>
              <a:t>and </a:t>
            </a:r>
            <a:r>
              <a:rPr lang="en-US" sz="3200" b="1" dirty="0"/>
              <a:t>economic development: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An Analysis of 201 Countries during 1960-2010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Qingfeng Li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Li Liu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Amy Tsui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Saifuddin Ahmed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17"/>
            <a:ext cx="6172200" cy="1683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5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Dependency Ratios (DR)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323094"/>
              </p:ext>
            </p:extLst>
          </p:nvPr>
        </p:nvGraphicFramePr>
        <p:xfrm>
          <a:off x="304800" y="990600"/>
          <a:ext cx="8839200" cy="5318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6401"/>
                <a:gridCol w="1866053"/>
                <a:gridCol w="2029147"/>
                <a:gridCol w="1997599"/>
              </a:tblGrid>
              <a:tr h="32425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Region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UN WPP 2012</a:t>
                      </a:r>
                      <a:endParaRPr lang="en-US" sz="2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Total DR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Child DR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Age DR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464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Sub-Saharan Africa (50)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87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81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464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Northern Africa(7)</a:t>
                      </a:r>
                      <a:endParaRPr lang="en-US" sz="2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57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50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8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312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Asia(51)</a:t>
                      </a:r>
                      <a:endParaRPr lang="en-US" sz="2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48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38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10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624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Latin America and the Caribbean(38)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54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43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10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312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Europe(40)</a:t>
                      </a:r>
                      <a:endParaRPr lang="en-US" sz="2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47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23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24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6060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Australia/New Zealand(2)</a:t>
                      </a:r>
                      <a:endParaRPr lang="en-US" sz="2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48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28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20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312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Melanesia(5)</a:t>
                      </a:r>
                      <a:endParaRPr lang="en-US" sz="2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69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64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5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312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Micronesia(3)</a:t>
                      </a:r>
                      <a:endParaRPr lang="en-US" sz="2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56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48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464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Northern America(2)</a:t>
                      </a:r>
                      <a:endParaRPr lang="en-US" sz="2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49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29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20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312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Polynesia(3)</a:t>
                      </a:r>
                      <a:endParaRPr lang="en-US" sz="2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59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50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10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312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World(201)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52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41</a:t>
                      </a:r>
                      <a:endParaRPr lang="en-US" sz="2400" b="1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12</a:t>
                      </a:r>
                      <a:endParaRPr lang="en-US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56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261420"/>
              </p:ext>
            </p:extLst>
          </p:nvPr>
        </p:nvGraphicFramePr>
        <p:xfrm>
          <a:off x="152392" y="1583823"/>
          <a:ext cx="8610606" cy="4581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8"/>
                <a:gridCol w="965194"/>
                <a:gridCol w="1435101"/>
                <a:gridCol w="1435101"/>
                <a:gridCol w="1435101"/>
                <a:gridCol w="1435101"/>
              </a:tblGrid>
              <a:tr h="16068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Region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 WPP 2012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 estimates under constant fertility and mortality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 estimates under constant fertility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DR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DR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 diff.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DR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 diff.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5505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Sub-Saharan Africa (50)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87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70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Northern Africa(7)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90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106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84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752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Asia(51)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91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91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410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Latin America and the Caribbean(38)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87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752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Europe(40)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5505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Australia/New Zealand(2)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65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77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Melanesia(5)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87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77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Micronesia(3)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68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79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959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Northern America(2)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77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Polynesia(3)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68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104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76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752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World(201)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52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75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</a:t>
                      </a:r>
                      <a:endParaRPr lang="en-US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59</a:t>
                      </a:r>
                      <a:endParaRPr lang="en-US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The contribution of fertility and mortality decline to the change in total dependency ratio* (DR) in 10 regions during 1960-2010</a:t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135044"/>
            <a:ext cx="487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*defined as the ratio of the number of dependent (children aged 0-14 and aged  &gt;64 years ) and  the working age population (i.e. aged 15-64 years),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8091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The contribution of fertility and mortality decline to the change in </a:t>
            </a:r>
            <a:r>
              <a:rPr lang="en-US" sz="2800" b="1" dirty="0" smtClean="0"/>
              <a:t>child dependency ratio* </a:t>
            </a:r>
            <a:r>
              <a:rPr lang="en-US" sz="2800" b="1" dirty="0"/>
              <a:t>(DR) </a:t>
            </a:r>
            <a:r>
              <a:rPr lang="en-US" sz="2800" b="1" dirty="0" smtClean="0"/>
              <a:t>in </a:t>
            </a:r>
            <a:r>
              <a:rPr lang="en-US" sz="2800" b="1" dirty="0"/>
              <a:t>10 regions during 1960-2010</a:t>
            </a:r>
            <a:br>
              <a:rPr lang="en-US" sz="2800" b="1" dirty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80678"/>
              </p:ext>
            </p:extLst>
          </p:nvPr>
        </p:nvGraphicFramePr>
        <p:xfrm>
          <a:off x="36226" y="1371600"/>
          <a:ext cx="8915396" cy="4707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798"/>
                <a:gridCol w="1447800"/>
                <a:gridCol w="990600"/>
                <a:gridCol w="838200"/>
                <a:gridCol w="1371600"/>
                <a:gridCol w="783770"/>
                <a:gridCol w="1273628"/>
              </a:tblGrid>
              <a:tr h="73997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Region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 WPP 2012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DR estimates under constant fertility and mortality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DR estimates under constant fertility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Child </a:t>
                      </a:r>
                      <a:r>
                        <a:rPr lang="en-US" sz="1600" dirty="0" smtClean="0">
                          <a:effectLst/>
                        </a:rPr>
                        <a:t>DR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Child DR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% diff.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Child DR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% diff.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Aged DR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915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Sub-Saharan Africa (50)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81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81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92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Northern Africa(7)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85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71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102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52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Asia(51)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84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122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5657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Latin America and the Caribbean(38)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81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88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104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52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Europe(40)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68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74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5206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Australia/New Zealand(2)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88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88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52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Melanesia(5)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64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84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52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Micronesia(3)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48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85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95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3286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Northern America(2)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52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Polynesia(3)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93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  <a:tr h="252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World(201)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67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66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73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81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944" marR="52944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386528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*defined as the ratio of the number of children aged 0-14 years over the working age population (i.e. aged 15-64 years),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36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The percentage change in child dependency ratio in three fertility and mortality scenarios compared with UN data by regions in 186 countries in 5 regions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722" y="1802765"/>
            <a:ext cx="4440555" cy="3252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056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The change in child and total dependency ratios during 1960-2010 </a:t>
            </a:r>
            <a:r>
              <a:rPr lang="en-US" sz="3200" b="1" dirty="0" smtClean="0"/>
              <a:t>in </a:t>
            </a:r>
            <a:r>
              <a:rPr lang="en-US" sz="3200" b="1" dirty="0"/>
              <a:t>5 regions</a:t>
            </a:r>
            <a:br>
              <a:rPr lang="en-US" sz="3200" b="1" dirty="0"/>
            </a:br>
            <a:endParaRPr lang="en-US" sz="3200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986" y="1990486"/>
            <a:ext cx="5116027" cy="3745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67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relationship between total fertility rate </a:t>
            </a:r>
            <a:r>
              <a:rPr lang="en-US" sz="2800" dirty="0" smtClean="0"/>
              <a:t> (TFR) in </a:t>
            </a:r>
            <a:r>
              <a:rPr lang="en-US" sz="2800" dirty="0"/>
              <a:t>1960 and the contribution of fertility decline to the change in total dependency ratio in developing countries during 1960-2010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986" y="1990486"/>
            <a:ext cx="5116027" cy="3745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26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The </a:t>
            </a:r>
            <a:r>
              <a:rPr lang="en-US" sz="2800" b="1" dirty="0" smtClean="0"/>
              <a:t>economic contribution </a:t>
            </a:r>
            <a:r>
              <a:rPr lang="en-US" sz="2800" b="1" dirty="0"/>
              <a:t>of fertility and mortality decline </a:t>
            </a:r>
            <a:r>
              <a:rPr lang="en-US" sz="2800" b="1" dirty="0" smtClean="0"/>
              <a:t>in </a:t>
            </a:r>
            <a:r>
              <a:rPr lang="en-US" sz="2800" b="1" dirty="0"/>
              <a:t>10 regions during 1960-2010</a:t>
            </a:r>
            <a:br>
              <a:rPr lang="en-US" sz="2800" b="1" dirty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012724"/>
              </p:ext>
            </p:extLst>
          </p:nvPr>
        </p:nvGraphicFramePr>
        <p:xfrm>
          <a:off x="533399" y="1676404"/>
          <a:ext cx="8458203" cy="5181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5374"/>
                <a:gridCol w="1116547"/>
                <a:gridCol w="1353632"/>
                <a:gridCol w="1761325"/>
                <a:gridCol w="1761325"/>
              </a:tblGrid>
              <a:tr h="32520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Region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GDP per capita in 2010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Relative change had there been no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8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Fertility decline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Mortality decline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Fertility and mortality decline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Sub-Saharan Africa (50)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4,378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-8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-2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Northern Africa(7)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12,178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-25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-19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Asia(51)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22,362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-22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-18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5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Latin America and the Caribbean(38)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12,424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-21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-18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Europe(40)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27,730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-10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-7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5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Australia/New Zealand(2)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34,375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-14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-11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Melanesia(5)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3,480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-15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-11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Micronesia(3)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2,484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-19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-16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Northern America(2)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43,868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-14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-12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Polynesia(3)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4,803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-15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-13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World(201)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16,382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-15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-11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17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Globally, fertility decline played the major role in the favorable age structure shift</a:t>
            </a:r>
          </a:p>
          <a:p>
            <a:r>
              <a:rPr lang="en-US" dirty="0" smtClean="0"/>
              <a:t>The </a:t>
            </a:r>
            <a:r>
              <a:rPr lang="en-US" dirty="0"/>
              <a:t>child dependency </a:t>
            </a:r>
            <a:r>
              <a:rPr lang="en-US" dirty="0" smtClean="0"/>
              <a:t>ratio would </a:t>
            </a:r>
            <a:r>
              <a:rPr lang="en-US" dirty="0"/>
              <a:t>be 122% and 104% higher than the observed level in 2012 in Asia and Latin America and the Caribbean (LAC), respectively, had the fertility not declined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would only be 13% higher if there was no fertility decline in Sub-Sahara Africa (SSA).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economic consequences are also substantial. The GDP per capita in Asia and LAC would be 22% and 21% lower than the actual level in 2010 had the fertility decline during 1960-2010 not occurred. The corresponding percentage is only 8% in SSA.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population age structure in SSA countries is still unfavorable to demographic dividend, mainly due to minimal reductions in fertility rates in the past few decades. </a:t>
            </a:r>
          </a:p>
          <a:p>
            <a:r>
              <a:rPr lang="en-US" dirty="0" smtClean="0"/>
              <a:t>SSA can accelerate the catch-up process by investing more on family planning for reducing fertility.</a:t>
            </a:r>
          </a:p>
          <a:p>
            <a:r>
              <a:rPr lang="en-US" dirty="0" smtClean="0"/>
              <a:t> This will lead to a more favorable dependency ratio and consequently open the window of opportunity for a demographic dividend in SSA.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824230"/>
          </a:xfrm>
        </p:spPr>
        <p:txBody>
          <a:bodyPr>
            <a:normAutofit/>
          </a:bodyPr>
          <a:lstStyle/>
          <a:p>
            <a:r>
              <a:rPr lang="en-US" dirty="0" smtClean="0"/>
              <a:t>Demographic transition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97" y="1098868"/>
            <a:ext cx="6407721" cy="461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195" y="57150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Graph source: http://en.wikipedia.org/wiki/Demographic_transition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4615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672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516" y="177944"/>
            <a:ext cx="5638799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195" y="57150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Graph source: http://en.wikipedia.org/wiki/Demographic_transition</a:t>
            </a:r>
            <a:endParaRPr lang="en-US" sz="14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5" y="3428135"/>
            <a:ext cx="4270484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09085"/>
            <a:ext cx="42672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4114800" y="4876800"/>
            <a:ext cx="606316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4648200"/>
            <a:ext cx="8610600" cy="159002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3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Change in GDP per capita during 1990-2010 and the ratio of children to working age population in 2010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in </a:t>
            </a:r>
            <a:r>
              <a:rPr lang="en-US" sz="2400" b="1" dirty="0"/>
              <a:t>Asia, LAC, and SSA</a:t>
            </a:r>
            <a:br>
              <a:rPr lang="en-US" sz="2400" b="1" dirty="0"/>
            </a:br>
            <a:endParaRPr lang="en-US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78180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10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estimate the </a:t>
            </a:r>
            <a:r>
              <a:rPr lang="en-US" dirty="0" smtClean="0"/>
              <a:t>relative contribution </a:t>
            </a:r>
            <a:r>
              <a:rPr lang="en-US" dirty="0"/>
              <a:t>of fertility and mortality decline during 1960-2010 on the favorable age structure </a:t>
            </a:r>
            <a:r>
              <a:rPr lang="en-US" dirty="0" smtClean="0"/>
              <a:t>shift.</a:t>
            </a:r>
          </a:p>
          <a:p>
            <a:r>
              <a:rPr lang="en-US" dirty="0" smtClean="0"/>
              <a:t>To assess the </a:t>
            </a:r>
            <a:r>
              <a:rPr lang="en-US" dirty="0"/>
              <a:t>economic impact </a:t>
            </a:r>
            <a:r>
              <a:rPr lang="en-US" dirty="0" smtClean="0"/>
              <a:t>of fertility and mortality reduction through population </a:t>
            </a:r>
            <a:r>
              <a:rPr lang="en-US" dirty="0"/>
              <a:t>age </a:t>
            </a:r>
            <a:r>
              <a:rPr lang="en-US" dirty="0" smtClean="0"/>
              <a:t>structure </a:t>
            </a:r>
            <a:r>
              <a:rPr lang="en-US" dirty="0" smtClean="0"/>
              <a:t>shifting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1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2600" dirty="0" smtClean="0"/>
              <a:t>Conducted decomposition analysis to disaggregate the effect of fertility and mortality changes on dependency ratios, which were derived from the counterfactual population growth projections under three scenarios:</a:t>
            </a:r>
          </a:p>
          <a:p>
            <a:pPr lvl="1"/>
            <a:r>
              <a:rPr lang="en-US" sz="2600" dirty="0" smtClean="0"/>
              <a:t>(1) No fertility or mortality reduction during 1960-2010 </a:t>
            </a:r>
          </a:p>
          <a:p>
            <a:pPr lvl="1"/>
            <a:r>
              <a:rPr lang="en-US" sz="2600" dirty="0" smtClean="0"/>
              <a:t>(2) no fertility reduction during 1960-2010 </a:t>
            </a:r>
          </a:p>
          <a:p>
            <a:pPr lvl="1"/>
            <a:r>
              <a:rPr lang="en-US" sz="2600" dirty="0" smtClean="0"/>
              <a:t>(3) no mortality reduction during 1960-2010 </a:t>
            </a:r>
          </a:p>
          <a:p>
            <a:endParaRPr lang="en-US" sz="2600" dirty="0" smtClean="0"/>
          </a:p>
          <a:p>
            <a:r>
              <a:rPr lang="en-US" sz="2600" dirty="0" smtClean="0"/>
              <a:t>We also estimated how much lower the GDP per capita would be in 2010 in those three hypothetical scenarios 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80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Population projection was conducted with cohort component method (CCM).</a:t>
                </a:r>
              </a:p>
              <a:p>
                <a:r>
                  <a:rPr lang="en-US" dirty="0" smtClean="0"/>
                  <a:t>CCM is a demographic method used by UN for global population projection. </a:t>
                </a:r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fundamental formula for the CCM is</a:t>
                </a:r>
                <a:r>
                  <a:rPr lang="en-US" dirty="0" smtClean="0"/>
                  <a:t>,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P</a:t>
                </a:r>
                <a:r>
                  <a:rPr lang="en-US" baseline="-25000" dirty="0" smtClean="0"/>
                  <a:t>(</a:t>
                </a:r>
                <a:r>
                  <a:rPr lang="en-US" baseline="-25000" dirty="0" err="1" smtClean="0"/>
                  <a:t>t+n</a:t>
                </a:r>
                <a:r>
                  <a:rPr lang="en-US" baseline="-25000" dirty="0"/>
                  <a:t>)</a:t>
                </a:r>
                <a:r>
                  <a:rPr lang="en-US" dirty="0"/>
                  <a:t> = P</a:t>
                </a:r>
                <a:r>
                  <a:rPr lang="en-US" baseline="-25000" dirty="0"/>
                  <a:t>(t)</a:t>
                </a:r>
                <a:r>
                  <a:rPr lang="en-US" dirty="0"/>
                  <a:t> + </a:t>
                </a:r>
                <a:r>
                  <a:rPr lang="en-US" dirty="0" err="1"/>
                  <a:t>B</a:t>
                </a:r>
                <a:r>
                  <a:rPr lang="en-US" baseline="-25000" dirty="0" err="1"/>
                  <a:t>t</a:t>
                </a:r>
                <a:r>
                  <a:rPr lang="en-US" baseline="30000" dirty="0" err="1"/>
                  <a:t>t+n</a:t>
                </a:r>
                <a:r>
                  <a:rPr lang="en-US" dirty="0"/>
                  <a:t> -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t</a:t>
                </a:r>
                <a:r>
                  <a:rPr lang="en-US" baseline="30000" dirty="0" err="1"/>
                  <a:t>t+n</a:t>
                </a:r>
                <a:r>
                  <a:rPr lang="en-US" dirty="0"/>
                  <a:t> + </a:t>
                </a:r>
                <a:r>
                  <a:rPr lang="en-US" dirty="0" err="1"/>
                  <a:t>IM</a:t>
                </a:r>
                <a:r>
                  <a:rPr lang="en-US" baseline="-25000" dirty="0" err="1"/>
                  <a:t>t</a:t>
                </a:r>
                <a:r>
                  <a:rPr lang="en-US" baseline="30000" dirty="0" err="1"/>
                  <a:t>t+n</a:t>
                </a:r>
                <a:r>
                  <a:rPr lang="en-US" dirty="0"/>
                  <a:t> - </a:t>
                </a:r>
                <a:r>
                  <a:rPr lang="en-US" dirty="0" err="1" smtClean="0"/>
                  <a:t>OM</a:t>
                </a:r>
                <a:r>
                  <a:rPr lang="en-US" baseline="-25000" dirty="0" err="1" smtClean="0"/>
                  <a:t>t</a:t>
                </a:r>
                <a:r>
                  <a:rPr lang="en-US" baseline="30000" dirty="0" err="1" smtClean="0"/>
                  <a:t>t+n</a:t>
                </a:r>
                <a:endParaRPr lang="en-US" baseline="30000" dirty="0" smtClean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dirty="0" smtClean="0"/>
              </a:p>
              <a:p>
                <a:pPr lvl="1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+5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+5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w</a:t>
                </a:r>
                <a:r>
                  <a:rPr lang="en-US" dirty="0" smtClean="0"/>
                  <a:t>here S and B are the transition </a:t>
                </a:r>
                <a:r>
                  <a:rPr lang="en-US" dirty="0"/>
                  <a:t>matrix </a:t>
                </a:r>
                <a:r>
                  <a:rPr lang="en-US" dirty="0" smtClean="0"/>
                  <a:t>of the </a:t>
                </a:r>
                <a:r>
                  <a:rPr lang="en-US" dirty="0"/>
                  <a:t>age-specific </a:t>
                </a:r>
                <a:r>
                  <a:rPr lang="en-US" dirty="0" smtClean="0"/>
                  <a:t>survival and birth rate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8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Analytical method for assessing the effects of DR shift on economic growth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By definition, GDP per capita can be broken down into </a:t>
                </a:r>
                <a:r>
                  <a:rPr lang="en-US" b="1" dirty="0"/>
                  <a:t>GDP per worker </a:t>
                </a:r>
                <a:r>
                  <a:rPr lang="en-US" dirty="0"/>
                  <a:t>and </a:t>
                </a:r>
                <a:r>
                  <a:rPr lang="en-US" b="1" dirty="0"/>
                  <a:t>the share of working age population</a:t>
                </a:r>
                <a:r>
                  <a:rPr lang="en-US" dirty="0"/>
                  <a:t>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𝑖𝑡</m:t>
                        </m:r>
                      </m:sub>
                    </m:sSub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𝑌</m:t>
                            </m:r>
                          </m:e>
                          <m:sub>
                            <m:r>
                              <a:rPr lang="en-US" i="1"/>
                              <m:t>𝑖𝑡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𝑃</m:t>
                            </m:r>
                          </m:e>
                          <m:sub>
                            <m:r>
                              <a:rPr lang="en-US" i="1"/>
                              <m:t>𝑖𝑡</m:t>
                            </m:r>
                          </m:sub>
                        </m:sSub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𝑌</m:t>
                            </m:r>
                          </m:e>
                          <m:sub>
                            <m:r>
                              <a:rPr lang="en-US" i="1"/>
                              <m:t>𝑖𝑡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𝑊</m:t>
                            </m:r>
                          </m:e>
                          <m:sub>
                            <m:r>
                              <a:rPr lang="en-US" i="1"/>
                              <m:t>𝑖𝑡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𝑊</m:t>
                            </m:r>
                          </m:e>
                          <m:sub>
                            <m:r>
                              <a:rPr lang="en-US" i="1"/>
                              <m:t>𝑖𝑡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𝑃</m:t>
                            </m:r>
                          </m:e>
                          <m:sub>
                            <m:r>
                              <a:rPr lang="en-US" i="1"/>
                              <m:t>𝑖𝑡</m:t>
                            </m:r>
                          </m:sub>
                        </m:sSub>
                      </m:den>
                    </m:f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𝑧</m:t>
                        </m:r>
                      </m:e>
                      <m:sub>
                        <m:r>
                          <a:rPr lang="en-US" i="1"/>
                          <m:t>𝑖𝑡</m:t>
                        </m:r>
                      </m:sub>
                    </m:sSub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𝑤</m:t>
                        </m:r>
                      </m:e>
                      <m:sub>
                        <m:r>
                          <a:rPr lang="en-US" i="1"/>
                          <m:t>𝑖𝑡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𝑌</m:t>
                        </m:r>
                      </m:e>
                      <m:sub>
                        <m:r>
                          <a:rPr lang="en-US" i="1"/>
                          <m:t>𝑖𝑡</m:t>
                        </m:r>
                      </m:sub>
                    </m:sSub>
                  </m:oMath>
                </a14:m>
                <a:r>
                  <a:rPr lang="en-US" dirty="0"/>
                  <a:t> is the gross domestic product (GDP),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𝑖𝑡</m:t>
                        </m:r>
                      </m:sub>
                    </m:sSub>
                  </m:oMath>
                </a14:m>
                <a:r>
                  <a:rPr lang="en-US" dirty="0"/>
                  <a:t> is the GDP per capita,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𝑃</m:t>
                        </m:r>
                      </m:e>
                      <m:sub>
                        <m:r>
                          <a:rPr lang="en-US" i="1"/>
                          <m:t>𝑖𝑡</m:t>
                        </m:r>
                      </m:sub>
                    </m:sSub>
                  </m:oMath>
                </a14:m>
                <a:r>
                  <a:rPr lang="en-US" dirty="0"/>
                  <a:t> is the total population,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𝑊</m:t>
                        </m:r>
                      </m:e>
                      <m:sub>
                        <m:r>
                          <a:rPr lang="en-US" i="1"/>
                          <m:t>𝑖𝑡</m:t>
                        </m:r>
                      </m:sub>
                    </m:sSub>
                  </m:oMath>
                </a14:m>
                <a:r>
                  <a:rPr lang="en-US" dirty="0"/>
                  <a:t> is the number of workers,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𝑧</m:t>
                        </m:r>
                      </m:e>
                      <m:sub>
                        <m:r>
                          <a:rPr lang="en-US" i="1"/>
                          <m:t>𝑖𝑡</m:t>
                        </m:r>
                      </m:sub>
                    </m:sSub>
                  </m:oMath>
                </a14:m>
                <a:r>
                  <a:rPr lang="en-US" dirty="0"/>
                  <a:t> is the product per worker,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𝑤</m:t>
                        </m:r>
                      </m:e>
                      <m:sub>
                        <m:r>
                          <a:rPr lang="en-US" i="1"/>
                          <m:t>𝑖𝑡</m:t>
                        </m:r>
                      </m:sub>
                    </m:sSub>
                  </m:oMath>
                </a14:m>
                <a:r>
                  <a:rPr lang="en-US" dirty="0"/>
                  <a:t> is the share of workers in country </a:t>
                </a:r>
                <a14:m>
                  <m:oMath xmlns:m="http://schemas.openxmlformats.org/officeDocument/2006/math">
                    <m:r>
                      <a:rPr lang="en-US" i="1"/>
                      <m:t>𝑖</m:t>
                    </m:r>
                  </m:oMath>
                </a14:m>
                <a:r>
                  <a:rPr lang="en-US" dirty="0"/>
                  <a:t> in year </a:t>
                </a:r>
                <a14:m>
                  <m:oMath xmlns:m="http://schemas.openxmlformats.org/officeDocument/2006/math">
                    <m:r>
                      <a:rPr lang="en-US" i="1"/>
                      <m:t>𝑡</m:t>
                    </m:r>
                  </m:oMath>
                </a14:m>
                <a:r>
                  <a:rPr lang="en-US" dirty="0"/>
                  <a:t>. </a:t>
                </a:r>
                <a:endParaRPr lang="en-US" dirty="0" smtClean="0"/>
              </a:p>
              <a:p>
                <a:r>
                  <a:rPr lang="en-US" dirty="0"/>
                  <a:t>W</a:t>
                </a:r>
                <a:r>
                  <a:rPr lang="en-US" dirty="0" smtClean="0"/>
                  <a:t>e can calculate the GDP </a:t>
                </a:r>
                <a:r>
                  <a:rPr lang="en-US" dirty="0"/>
                  <a:t>per capita </a:t>
                </a:r>
                <a:r>
                  <a:rPr lang="en-US" dirty="0" smtClean="0"/>
                  <a:t>that </a:t>
                </a:r>
                <a:r>
                  <a:rPr lang="en-US" dirty="0"/>
                  <a:t>would have occurred had one factor not changed. </a:t>
                </a:r>
                <a:r>
                  <a:rPr lang="en-US" dirty="0" smtClean="0"/>
                  <a:t>In </a:t>
                </a:r>
                <a:r>
                  <a:rPr lang="en-US" dirty="0"/>
                  <a:t>this study, we estimate the GDP per capita under the assumption that worker productivity had not changed during 1960-2010. </a:t>
                </a:r>
                <a:endParaRPr lang="en-US" dirty="0" smtClean="0"/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gap between the actual </a:t>
                </a:r>
                <a:r>
                  <a:rPr lang="en-US" dirty="0" smtClean="0"/>
                  <a:t>(observed) and </a:t>
                </a:r>
                <a:r>
                  <a:rPr lang="en-US" dirty="0"/>
                  <a:t>hypothetical levels 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s </a:t>
                </a:r>
                <a:r>
                  <a:rPr lang="en-US" dirty="0" smtClean="0"/>
                  <a:t>scenarios) can </a:t>
                </a:r>
                <a:r>
                  <a:rPr lang="en-US" dirty="0"/>
                  <a:t>be interpreted as the impact of the change in population age structure on GDP per </a:t>
                </a:r>
                <a:r>
                  <a:rPr lang="en-US" dirty="0" smtClean="0"/>
                  <a:t>capita: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𝑖𝑡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𝑜</m:t>
                            </m:r>
                          </m:sup>
                        </m:sSub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𝑖𝑡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𝑖𝑡</m:t>
                            </m:r>
                          </m:sub>
                        </m:sSub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𝑖𝑡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𝑜</m:t>
                            </m:r>
                          </m:sup>
                        </m:sSub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𝑖𝑡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𝑖𝑡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US" dirty="0" smtClean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7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of the 201 countries included in the </a:t>
            </a:r>
            <a:r>
              <a:rPr lang="en-US" dirty="0" smtClean="0"/>
              <a:t>UN’s World Population Prospect </a:t>
            </a:r>
            <a:r>
              <a:rPr lang="en-US" dirty="0"/>
              <a:t>2012 dataset are used in this study.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also conducted decomposition analyses at the regional level for 10 regions. </a:t>
            </a:r>
          </a:p>
        </p:txBody>
      </p:sp>
    </p:spTree>
    <p:extLst>
      <p:ext uri="{BB962C8B-B14F-4D97-AF65-F5344CB8AC3E}">
        <p14:creationId xmlns:p14="http://schemas.microsoft.com/office/powerpoint/2010/main" val="137067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1342</Words>
  <Application>Microsoft Office PowerPoint</Application>
  <PresentationFormat>On-screen Show (4:3)</PresentationFormat>
  <Paragraphs>325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Fertility, mortality, and economic development: An Analysis of 201 Countries during 1960-2010 </vt:lpstr>
      <vt:lpstr>Demographic transition</vt:lpstr>
      <vt:lpstr>PowerPoint Presentation</vt:lpstr>
      <vt:lpstr>Change in GDP per capita during 1990-2010 and the ratio of children to working age population in 2010  in Asia, LAC, and SSA </vt:lpstr>
      <vt:lpstr>Objectives</vt:lpstr>
      <vt:lpstr>Method</vt:lpstr>
      <vt:lpstr>PowerPoint Presentation</vt:lpstr>
      <vt:lpstr>Analytical method for assessing the effects of DR shift on economic growth</vt:lpstr>
      <vt:lpstr>Data</vt:lpstr>
      <vt:lpstr>Dependency Ratios (DR)</vt:lpstr>
      <vt:lpstr>PowerPoint Presentation</vt:lpstr>
      <vt:lpstr>The contribution of fertility and mortality decline to the change in child dependency ratio* (DR) in 10 regions during 1960-2010 </vt:lpstr>
      <vt:lpstr>The percentage change in child dependency ratio in three fertility and mortality scenarios compared with UN data by regions in 186 countries in 5 regions </vt:lpstr>
      <vt:lpstr>The change in child and total dependency ratios during 1960-2010 in 5 regions </vt:lpstr>
      <vt:lpstr>The relationship between total fertility rate  (TFR) in 1960 and the contribution of fertility decline to the change in total dependency ratio in developing countries during 1960-2010</vt:lpstr>
      <vt:lpstr>The economic contribution of fertility and mortality decline in 10 regions during 1960-2010 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Fertility, mortality, and economic development: An Analysis of 201 Countries during 1960-2010</dc:title>
  <dc:creator>Saifuddin Ahmed</dc:creator>
  <cp:lastModifiedBy>Saifuddin Ahmed</cp:lastModifiedBy>
  <cp:revision>38</cp:revision>
  <dcterms:created xsi:type="dcterms:W3CDTF">2014-11-12T19:29:36Z</dcterms:created>
  <dcterms:modified xsi:type="dcterms:W3CDTF">2014-11-12T23:52:55Z</dcterms:modified>
</cp:coreProperties>
</file>