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91" r:id="rId5"/>
    <p:sldId id="259" r:id="rId6"/>
    <p:sldId id="263" r:id="rId7"/>
    <p:sldId id="264" r:id="rId8"/>
    <p:sldId id="265" r:id="rId9"/>
    <p:sldId id="278" r:id="rId10"/>
    <p:sldId id="289" r:id="rId11"/>
    <p:sldId id="292" r:id="rId12"/>
    <p:sldId id="301" r:id="rId13"/>
    <p:sldId id="293" r:id="rId14"/>
    <p:sldId id="302" r:id="rId15"/>
    <p:sldId id="294" r:id="rId16"/>
    <p:sldId id="300" r:id="rId17"/>
    <p:sldId id="299" r:id="rId18"/>
    <p:sldId id="290" r:id="rId19"/>
    <p:sldId id="303" r:id="rId20"/>
    <p:sldId id="305" r:id="rId21"/>
    <p:sldId id="284" r:id="rId22"/>
    <p:sldId id="307" r:id="rId23"/>
    <p:sldId id="295" r:id="rId24"/>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12" autoAdjust="0"/>
  </p:normalViewPr>
  <p:slideViewPr>
    <p:cSldViewPr>
      <p:cViewPr varScale="1">
        <p:scale>
          <a:sx n="70" d="100"/>
          <a:sy n="70" d="100"/>
        </p:scale>
        <p:origin x="118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a:latin typeface="+mn-lt"/>
              </a:defRPr>
            </a:lvl1pPr>
          </a:lstStyle>
          <a:p>
            <a:pPr>
              <a:defRPr/>
            </a:pPr>
            <a:fld id="{E998303B-55BB-470F-9528-2C5CE0D94C11}" type="datetimeFigureOut">
              <a:rPr lang="en-US"/>
              <a:pPr>
                <a:defRPr/>
              </a:pPr>
              <a:t>11/13/2014</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smtClean="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a:latin typeface="+mn-lt"/>
              </a:defRPr>
            </a:lvl1pPr>
          </a:lstStyle>
          <a:p>
            <a:pPr>
              <a:defRPr/>
            </a:pPr>
            <a:fld id="{4ABD78F6-9DC6-4AA9-B551-99CA7F0C0E00}" type="slidenum">
              <a:rPr lang="en-US"/>
              <a:pPr>
                <a:defRPr/>
              </a:pPr>
              <a:t>‹#›</a:t>
            </a:fld>
            <a:endParaRPr lang="en-US"/>
          </a:p>
        </p:txBody>
      </p:sp>
    </p:spTree>
    <p:extLst>
      <p:ext uri="{BB962C8B-B14F-4D97-AF65-F5344CB8AC3E}">
        <p14:creationId xmlns:p14="http://schemas.microsoft.com/office/powerpoint/2010/main" val="3001144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BD78F6-9DC6-4AA9-B551-99CA7F0C0E00}" type="slidenum">
              <a:rPr lang="en-US" smtClean="0"/>
              <a:pPr>
                <a:defRPr/>
              </a:pPr>
              <a:t>1</a:t>
            </a:fld>
            <a:endParaRPr lang="en-US"/>
          </a:p>
        </p:txBody>
      </p:sp>
    </p:spTree>
    <p:extLst>
      <p:ext uri="{BB962C8B-B14F-4D97-AF65-F5344CB8AC3E}">
        <p14:creationId xmlns:p14="http://schemas.microsoft.com/office/powerpoint/2010/main" val="325365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ABD78F6-9DC6-4AA9-B551-99CA7F0C0E00}" type="slidenum">
              <a:rPr lang="en-US" smtClean="0"/>
              <a:pPr>
                <a:defRPr/>
              </a:pPr>
              <a:t>3</a:t>
            </a:fld>
            <a:endParaRPr lang="en-US"/>
          </a:p>
        </p:txBody>
      </p:sp>
    </p:spTree>
    <p:extLst>
      <p:ext uri="{BB962C8B-B14F-4D97-AF65-F5344CB8AC3E}">
        <p14:creationId xmlns:p14="http://schemas.microsoft.com/office/powerpoint/2010/main" val="99742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BC09EF-9C48-4E89-99F2-C02C4E437760}" type="slidenum">
              <a:rPr lang="en-US" smtClean="0"/>
              <a:pPr fontAlgn="base">
                <a:spcBef>
                  <a:spcPct val="0"/>
                </a:spcBef>
                <a:spcAft>
                  <a:spcPct val="0"/>
                </a:spcAft>
                <a:defRPr/>
              </a:pPr>
              <a:t>6</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94075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AF9A46-A8B1-43B3-A9F2-FAD0A63B46F2}" type="slidenum">
              <a:rPr lang="en-US" smtClean="0"/>
              <a:pPr fontAlgn="base">
                <a:spcBef>
                  <a:spcPct val="0"/>
                </a:spcBef>
                <a:spcAft>
                  <a:spcPct val="0"/>
                </a:spcAft>
                <a:defRPr/>
              </a:pPr>
              <a:t>7</a:t>
            </a:fld>
            <a:endParaRPr lang="en-US" smtClean="0"/>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212786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65338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72148E1-79F6-4DDA-B5A9-872E2C2B20F9}" type="datetime1">
              <a:rPr lang="en-US" smtClean="0"/>
              <a:t>11/13/2014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6" name="Slide Number Placeholder 5"/>
          <p:cNvSpPr>
            <a:spLocks noGrp="1"/>
          </p:cNvSpPr>
          <p:nvPr>
            <p:ph type="sldNum" sz="quarter" idx="12"/>
          </p:nvPr>
        </p:nvSpPr>
        <p:spPr/>
        <p:txBody>
          <a:bodyPr/>
          <a:lstStyle>
            <a:lvl1pPr>
              <a:defRPr/>
            </a:lvl1pPr>
          </a:lstStyle>
          <a:p>
            <a:pPr>
              <a:defRPr/>
            </a:pPr>
            <a:fld id="{A0AB30D4-EC08-4A39-BF79-F77B3809677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0C67B6-E4DD-45F7-A3AE-97A006305A70}" type="datetime1">
              <a:rPr lang="en-US" smtClean="0"/>
              <a:t>11/13/2014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6" name="Slide Number Placeholder 5"/>
          <p:cNvSpPr>
            <a:spLocks noGrp="1"/>
          </p:cNvSpPr>
          <p:nvPr>
            <p:ph type="sldNum" sz="quarter" idx="12"/>
          </p:nvPr>
        </p:nvSpPr>
        <p:spPr/>
        <p:txBody>
          <a:bodyPr/>
          <a:lstStyle>
            <a:lvl1pPr>
              <a:defRPr/>
            </a:lvl1pPr>
          </a:lstStyle>
          <a:p>
            <a:pPr>
              <a:defRPr/>
            </a:pPr>
            <a:fld id="{0CB94F0C-FB0C-454B-9232-B99B6F7FBDD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F0AEE5-F7B6-4D40-ADD5-ACB548ECC7B0}" type="datetime1">
              <a:rPr lang="en-US" smtClean="0"/>
              <a:t>11/13/2014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6" name="Slide Number Placeholder 5"/>
          <p:cNvSpPr>
            <a:spLocks noGrp="1"/>
          </p:cNvSpPr>
          <p:nvPr>
            <p:ph type="sldNum" sz="quarter" idx="12"/>
          </p:nvPr>
        </p:nvSpPr>
        <p:spPr/>
        <p:txBody>
          <a:bodyPr/>
          <a:lstStyle>
            <a:lvl1pPr>
              <a:defRPr/>
            </a:lvl1pPr>
          </a:lstStyle>
          <a:p>
            <a:pPr>
              <a:defRPr/>
            </a:pPr>
            <a:fld id="{E9162AEA-D8AF-4A81-B8A9-CF0027B412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6C4A50-C11E-4EE6-BBAA-0305A62B6C34}" type="datetime1">
              <a:rPr lang="en-US" smtClean="0"/>
              <a:t>11/13/2014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6" name="Slide Number Placeholder 5"/>
          <p:cNvSpPr>
            <a:spLocks noGrp="1"/>
          </p:cNvSpPr>
          <p:nvPr>
            <p:ph type="sldNum" sz="quarter" idx="12"/>
          </p:nvPr>
        </p:nvSpPr>
        <p:spPr/>
        <p:txBody>
          <a:bodyPr/>
          <a:lstStyle>
            <a:lvl1pPr>
              <a:defRPr/>
            </a:lvl1pPr>
          </a:lstStyle>
          <a:p>
            <a:pPr>
              <a:defRPr/>
            </a:pPr>
            <a:fld id="{649E98D9-903A-4551-BC75-B1CA17752AC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93D147-AA09-4D44-BE1D-1875410F0F63}" type="datetime1">
              <a:rPr lang="en-US" smtClean="0"/>
              <a:t>11/13/2014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6" name="Slide Number Placeholder 5"/>
          <p:cNvSpPr>
            <a:spLocks noGrp="1"/>
          </p:cNvSpPr>
          <p:nvPr>
            <p:ph type="sldNum" sz="quarter" idx="12"/>
          </p:nvPr>
        </p:nvSpPr>
        <p:spPr/>
        <p:txBody>
          <a:bodyPr/>
          <a:lstStyle>
            <a:lvl1pPr>
              <a:defRPr/>
            </a:lvl1pPr>
          </a:lstStyle>
          <a:p>
            <a:pPr>
              <a:defRPr/>
            </a:pPr>
            <a:fld id="{9E75EE63-71BE-41A0-8DBD-45B6F11B8DF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E8B35E-A101-43B8-AA25-4A0D19A58CAF}" type="datetime1">
              <a:rPr lang="en-US" smtClean="0"/>
              <a:t>11/13/2014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7" name="Slide Number Placeholder 5"/>
          <p:cNvSpPr>
            <a:spLocks noGrp="1"/>
          </p:cNvSpPr>
          <p:nvPr>
            <p:ph type="sldNum" sz="quarter" idx="12"/>
          </p:nvPr>
        </p:nvSpPr>
        <p:spPr/>
        <p:txBody>
          <a:bodyPr/>
          <a:lstStyle>
            <a:lvl1pPr>
              <a:defRPr/>
            </a:lvl1pPr>
          </a:lstStyle>
          <a:p>
            <a:pPr>
              <a:defRPr/>
            </a:pPr>
            <a:fld id="{9816358C-78F5-4302-84D3-759618EFA13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014817-D7EE-4751-9A78-898659CB9C72}" type="datetime1">
              <a:rPr lang="en-US" smtClean="0"/>
              <a:t>11/13/2014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9" name="Slide Number Placeholder 5"/>
          <p:cNvSpPr>
            <a:spLocks noGrp="1"/>
          </p:cNvSpPr>
          <p:nvPr>
            <p:ph type="sldNum" sz="quarter" idx="12"/>
          </p:nvPr>
        </p:nvSpPr>
        <p:spPr/>
        <p:txBody>
          <a:bodyPr/>
          <a:lstStyle>
            <a:lvl1pPr>
              <a:defRPr/>
            </a:lvl1pPr>
          </a:lstStyle>
          <a:p>
            <a:pPr>
              <a:defRPr/>
            </a:pPr>
            <a:fld id="{C5FCECE2-163E-41A8-83A3-B6E55147245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1BEB28-8E28-435E-B008-987B4ADE289F}" type="datetime1">
              <a:rPr lang="en-US" smtClean="0"/>
              <a:t>11/13/2014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5" name="Slide Number Placeholder 5"/>
          <p:cNvSpPr>
            <a:spLocks noGrp="1"/>
          </p:cNvSpPr>
          <p:nvPr>
            <p:ph type="sldNum" sz="quarter" idx="12"/>
          </p:nvPr>
        </p:nvSpPr>
        <p:spPr/>
        <p:txBody>
          <a:bodyPr/>
          <a:lstStyle>
            <a:lvl1pPr>
              <a:defRPr/>
            </a:lvl1pPr>
          </a:lstStyle>
          <a:p>
            <a:pPr>
              <a:defRPr/>
            </a:pPr>
            <a:fld id="{35F37364-B352-4CD2-9801-D7D331C6C30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D7B5A6-C2D4-4455-BFB3-DAC07659F515}" type="datetime1">
              <a:rPr lang="en-US" smtClean="0"/>
              <a:t>11/13/2014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4" name="Slide Number Placeholder 5"/>
          <p:cNvSpPr>
            <a:spLocks noGrp="1"/>
          </p:cNvSpPr>
          <p:nvPr>
            <p:ph type="sldNum" sz="quarter" idx="12"/>
          </p:nvPr>
        </p:nvSpPr>
        <p:spPr/>
        <p:txBody>
          <a:bodyPr/>
          <a:lstStyle>
            <a:lvl1pPr>
              <a:defRPr/>
            </a:lvl1pPr>
          </a:lstStyle>
          <a:p>
            <a:pPr>
              <a:defRPr/>
            </a:pPr>
            <a:fld id="{CFEB496D-59E7-4713-880B-E5747DE68C0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AFB86F-43EE-4BA9-B9B1-7F6F2D81712A}" type="datetime1">
              <a:rPr lang="en-US" smtClean="0"/>
              <a:t>11/13/2014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7" name="Slide Number Placeholder 5"/>
          <p:cNvSpPr>
            <a:spLocks noGrp="1"/>
          </p:cNvSpPr>
          <p:nvPr>
            <p:ph type="sldNum" sz="quarter" idx="12"/>
          </p:nvPr>
        </p:nvSpPr>
        <p:spPr/>
        <p:txBody>
          <a:bodyPr/>
          <a:lstStyle>
            <a:lvl1pPr>
              <a:defRPr/>
            </a:lvl1pPr>
          </a:lstStyle>
          <a:p>
            <a:pPr>
              <a:defRPr/>
            </a:pPr>
            <a:fld id="{C1F390F5-1C54-423F-AE71-B0F09B55EA3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070280-FFCE-4D9A-B9E4-EAB4ED0CE539}" type="datetime1">
              <a:rPr lang="en-US" smtClean="0"/>
              <a:t>11/13/2014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Gates Institute@JHU</a:t>
            </a:r>
            <a:endParaRPr lang="en-US"/>
          </a:p>
        </p:txBody>
      </p:sp>
      <p:sp>
        <p:nvSpPr>
          <p:cNvPr id="7" name="Slide Number Placeholder 5"/>
          <p:cNvSpPr>
            <a:spLocks noGrp="1"/>
          </p:cNvSpPr>
          <p:nvPr>
            <p:ph type="sldNum" sz="quarter" idx="12"/>
          </p:nvPr>
        </p:nvSpPr>
        <p:spPr/>
        <p:txBody>
          <a:bodyPr/>
          <a:lstStyle>
            <a:lvl1pPr>
              <a:defRPr/>
            </a:lvl1pPr>
          </a:lstStyle>
          <a:p>
            <a:pPr>
              <a:defRPr/>
            </a:pPr>
            <a:fld id="{3456FD1A-192C-4E25-8EA3-77162AF77C4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6FE3B8E-B32D-413D-A84E-CBEED7E06853}" type="datetime1">
              <a:rPr lang="en-US" smtClean="0"/>
              <a:t>11/13/2014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Gates Institute@JHU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38981BE-FC38-4FFB-B071-B78B539C6CE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kern="1200">
          <a:solidFill>
            <a:srgbClr val="C00000"/>
          </a:solidFill>
          <a:latin typeface="Arial Narrow" pitchFamily="34" charset="0"/>
          <a:ea typeface="+mj-ea"/>
          <a:cs typeface="+mj-cs"/>
        </a:defRPr>
      </a:lvl1pPr>
      <a:lvl2pPr algn="ctr" rtl="0" eaLnBrk="0" fontAlgn="base" hangingPunct="0">
        <a:spcBef>
          <a:spcPct val="0"/>
        </a:spcBef>
        <a:spcAft>
          <a:spcPct val="0"/>
        </a:spcAft>
        <a:defRPr sz="4000">
          <a:solidFill>
            <a:srgbClr val="C00000"/>
          </a:solidFill>
          <a:latin typeface="Arial Narrow" pitchFamily="34" charset="0"/>
        </a:defRPr>
      </a:lvl2pPr>
      <a:lvl3pPr algn="ctr" rtl="0" eaLnBrk="0" fontAlgn="base" hangingPunct="0">
        <a:spcBef>
          <a:spcPct val="0"/>
        </a:spcBef>
        <a:spcAft>
          <a:spcPct val="0"/>
        </a:spcAft>
        <a:defRPr sz="4000">
          <a:solidFill>
            <a:srgbClr val="C00000"/>
          </a:solidFill>
          <a:latin typeface="Arial Narrow" pitchFamily="34" charset="0"/>
        </a:defRPr>
      </a:lvl3pPr>
      <a:lvl4pPr algn="ctr" rtl="0" eaLnBrk="0" fontAlgn="base" hangingPunct="0">
        <a:spcBef>
          <a:spcPct val="0"/>
        </a:spcBef>
        <a:spcAft>
          <a:spcPct val="0"/>
        </a:spcAft>
        <a:defRPr sz="4000">
          <a:solidFill>
            <a:srgbClr val="C00000"/>
          </a:solidFill>
          <a:latin typeface="Arial Narrow" pitchFamily="34" charset="0"/>
        </a:defRPr>
      </a:lvl4pPr>
      <a:lvl5pPr algn="ctr" rtl="0" eaLnBrk="0" fontAlgn="base" hangingPunct="0">
        <a:spcBef>
          <a:spcPct val="0"/>
        </a:spcBef>
        <a:spcAft>
          <a:spcPct val="0"/>
        </a:spcAft>
        <a:defRPr sz="4000">
          <a:solidFill>
            <a:srgbClr val="C00000"/>
          </a:solidFill>
          <a:latin typeface="Arial Narrow" pitchFamily="34" charset="0"/>
        </a:defRPr>
      </a:lvl5pPr>
      <a:lvl6pPr marL="457200" algn="ctr" rtl="0" fontAlgn="base">
        <a:spcBef>
          <a:spcPct val="0"/>
        </a:spcBef>
        <a:spcAft>
          <a:spcPct val="0"/>
        </a:spcAft>
        <a:defRPr sz="4000">
          <a:solidFill>
            <a:srgbClr val="C00000"/>
          </a:solidFill>
          <a:latin typeface="Arial Narrow" pitchFamily="34" charset="0"/>
        </a:defRPr>
      </a:lvl6pPr>
      <a:lvl7pPr marL="914400" algn="ctr" rtl="0" fontAlgn="base">
        <a:spcBef>
          <a:spcPct val="0"/>
        </a:spcBef>
        <a:spcAft>
          <a:spcPct val="0"/>
        </a:spcAft>
        <a:defRPr sz="4000">
          <a:solidFill>
            <a:srgbClr val="C00000"/>
          </a:solidFill>
          <a:latin typeface="Arial Narrow" pitchFamily="34" charset="0"/>
        </a:defRPr>
      </a:lvl7pPr>
      <a:lvl8pPr marL="1371600" algn="ctr" rtl="0" fontAlgn="base">
        <a:spcBef>
          <a:spcPct val="0"/>
        </a:spcBef>
        <a:spcAft>
          <a:spcPct val="0"/>
        </a:spcAft>
        <a:defRPr sz="4000">
          <a:solidFill>
            <a:srgbClr val="C00000"/>
          </a:solidFill>
          <a:latin typeface="Arial Narrow" pitchFamily="34" charset="0"/>
        </a:defRPr>
      </a:lvl8pPr>
      <a:lvl9pPr marL="1828800" algn="ctr" rtl="0" fontAlgn="base">
        <a:spcBef>
          <a:spcPct val="0"/>
        </a:spcBef>
        <a:spcAft>
          <a:spcPct val="0"/>
        </a:spcAft>
        <a:defRPr sz="4000">
          <a:solidFill>
            <a:srgbClr val="C00000"/>
          </a:solidFill>
          <a:latin typeface="Arial Narrow"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Narrow"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Narrow"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08649" y="1905000"/>
            <a:ext cx="8077200" cy="1470025"/>
          </a:xfrm>
        </p:spPr>
        <p:txBody>
          <a:bodyPr/>
          <a:lstStyle/>
          <a:p>
            <a:pPr eaLnBrk="1" hangingPunct="1"/>
            <a:r>
              <a:rPr lang="en-US" sz="3200" dirty="0" smtClean="0"/>
              <a:t>Eliminating </a:t>
            </a:r>
            <a:r>
              <a:rPr lang="en-US" sz="3200" dirty="0"/>
              <a:t>Reproductive Risk Factors and Reaping Female Education and Work Benefits: A Constructed Cohort Analysis of 50 Developing Countries </a:t>
            </a:r>
            <a:br>
              <a:rPr lang="en-US" sz="3200" dirty="0"/>
            </a:br>
            <a:endParaRPr lang="en-US" sz="3200" dirty="0" smtClean="0"/>
          </a:p>
        </p:txBody>
      </p:sp>
      <p:sp>
        <p:nvSpPr>
          <p:cNvPr id="2053" name="Rectangle 5"/>
          <p:cNvSpPr>
            <a:spLocks noGrp="1" noChangeArrowheads="1"/>
          </p:cNvSpPr>
          <p:nvPr>
            <p:ph type="subTitle" idx="1"/>
          </p:nvPr>
        </p:nvSpPr>
        <p:spPr>
          <a:xfrm>
            <a:off x="1072896" y="3509994"/>
            <a:ext cx="7162800" cy="1752600"/>
          </a:xfrm>
        </p:spPr>
        <p:txBody>
          <a:bodyPr/>
          <a:lstStyle/>
          <a:p>
            <a:pPr marL="342900" indent="-342900" eaLnBrk="1" hangingPunct="1"/>
            <a:endParaRPr lang="en-US" sz="2400" dirty="0">
              <a:solidFill>
                <a:schemeClr val="tx1"/>
              </a:solidFill>
            </a:endParaRPr>
          </a:p>
          <a:p>
            <a:pPr marL="342900" indent="-342900" eaLnBrk="1" hangingPunct="1"/>
            <a:r>
              <a:rPr lang="en-US" sz="2000" dirty="0" smtClean="0">
                <a:solidFill>
                  <a:schemeClr val="tx1"/>
                </a:solidFill>
              </a:rPr>
              <a:t>Qingfeng Li and Amy Tsui</a:t>
            </a:r>
          </a:p>
          <a:p>
            <a:pPr marL="342900" indent="-342900" eaLnBrk="1" hangingPunct="1"/>
            <a:r>
              <a:rPr lang="en-US" sz="2000" dirty="0" smtClean="0">
                <a:solidFill>
                  <a:schemeClr val="tx1"/>
                </a:solidFill>
              </a:rPr>
              <a:t>Johns Hopkins Bloomberg School of Public Health</a:t>
            </a:r>
          </a:p>
          <a:p>
            <a:pPr marL="342900" indent="-342900" eaLnBrk="1" hangingPunct="1"/>
            <a:r>
              <a:rPr lang="en-US" sz="2000" dirty="0" smtClean="0">
                <a:solidFill>
                  <a:schemeClr val="tx1"/>
                </a:solidFill>
              </a:rPr>
              <a:t>NTA 10</a:t>
            </a:r>
            <a:r>
              <a:rPr lang="en-US" sz="2000" baseline="30000" dirty="0" smtClean="0">
                <a:solidFill>
                  <a:schemeClr val="tx1"/>
                </a:solidFill>
              </a:rPr>
              <a:t>th</a:t>
            </a:r>
            <a:r>
              <a:rPr lang="en-US" sz="2000" dirty="0" smtClean="0">
                <a:solidFill>
                  <a:schemeClr val="tx1"/>
                </a:solidFill>
              </a:rPr>
              <a:t>, Beijing, 2014</a:t>
            </a:r>
          </a:p>
        </p:txBody>
      </p:sp>
      <p:sp>
        <p:nvSpPr>
          <p:cNvPr id="2" name="Slide Number Placeholder 1"/>
          <p:cNvSpPr>
            <a:spLocks noGrp="1"/>
          </p:cNvSpPr>
          <p:nvPr>
            <p:ph type="sldNum" sz="quarter" idx="12"/>
          </p:nvPr>
        </p:nvSpPr>
        <p:spPr/>
        <p:txBody>
          <a:bodyPr/>
          <a:lstStyle/>
          <a:p>
            <a:pPr>
              <a:defRPr/>
            </a:pPr>
            <a:fld id="{A0AB30D4-EC08-4A39-BF79-F77B3809677F}" type="slidenum">
              <a:rPr lang="en-US" smtClean="0"/>
              <a:pPr>
                <a:defRPr/>
              </a:pPr>
              <a:t>1</a:t>
            </a:fld>
            <a:endParaRPr lang="en-US" dirty="0"/>
          </a:p>
        </p:txBody>
      </p:sp>
      <p:pic>
        <p:nvPicPr>
          <p:cNvPr id="6" name="Picture 5" descr="Macintosh HD:Users:tfruhauf:Documents:Gates Institute:PM&amp;A:Administrative:Logos &amp; Template:JHSPH Logo:NewLogo:large:EPS:bloomberg.large.horizontal.blue.eps"/>
          <p:cNvPicPr/>
          <p:nvPr/>
        </p:nvPicPr>
        <p:blipFill rotWithShape="1">
          <a:blip r:embed="rId3">
            <a:extLst>
              <a:ext uri="{28A0092B-C50C-407E-A947-70E740481C1C}">
                <a14:useLocalDpi xmlns:a14="http://schemas.microsoft.com/office/drawing/2010/main" val="0"/>
              </a:ext>
            </a:extLst>
          </a:blip>
          <a:srcRect l="11217" t="25245" r="10700" b="23281"/>
          <a:stretch/>
        </p:blipFill>
        <p:spPr bwMode="auto">
          <a:xfrm>
            <a:off x="517793" y="5791200"/>
            <a:ext cx="2556510" cy="720090"/>
          </a:xfrm>
          <a:prstGeom prst="rect">
            <a:avLst/>
          </a:prstGeom>
          <a:noFill/>
          <a:ln>
            <a:noFill/>
          </a:ln>
          <a:extLst>
            <a:ext uri="{53640926-AAD7-44D8-BBD7-CCE9431645EC}">
              <a14:shadowObscured xmlns:a14="http://schemas.microsoft.com/office/drawing/2010/main"/>
            </a:ext>
          </a:extLst>
        </p:spPr>
      </p:pic>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9199C3D6-AA5F-428F-ABC6-614FCDC4D752}" type="datetime1">
              <a:rPr lang="en-US" smtClean="0"/>
              <a:t>11/13/2014</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Statistical Model</a:t>
            </a:r>
            <a:endParaRPr lang="en-US" dirty="0"/>
          </a:p>
        </p:txBody>
      </p:sp>
      <p:sp>
        <p:nvSpPr>
          <p:cNvPr id="3" name="Content Placeholder 2"/>
          <p:cNvSpPr>
            <a:spLocks noGrp="1"/>
          </p:cNvSpPr>
          <p:nvPr>
            <p:ph idx="1"/>
          </p:nvPr>
        </p:nvSpPr>
        <p:spPr>
          <a:xfrm>
            <a:off x="381000" y="1295400"/>
            <a:ext cx="8305800" cy="5181600"/>
          </a:xfrm>
        </p:spPr>
        <p:txBody>
          <a:bodyPr/>
          <a:lstStyle/>
          <a:p>
            <a:r>
              <a:rPr lang="en-US" dirty="0"/>
              <a:t>G</a:t>
            </a:r>
            <a:r>
              <a:rPr lang="en-US" dirty="0" smtClean="0"/>
              <a:t>eneralized </a:t>
            </a:r>
            <a:r>
              <a:rPr lang="en-US" dirty="0"/>
              <a:t>linear regression models (GLM) for each of </a:t>
            </a:r>
            <a:r>
              <a:rPr lang="en-US" dirty="0" smtClean="0"/>
              <a:t>the 6 </a:t>
            </a:r>
            <a:r>
              <a:rPr lang="en-US" dirty="0"/>
              <a:t>reproductive </a:t>
            </a:r>
            <a:r>
              <a:rPr lang="en-US" dirty="0" smtClean="0"/>
              <a:t>and 2 socioeconomic outcomes </a:t>
            </a:r>
          </a:p>
          <a:p>
            <a:r>
              <a:rPr lang="en-US" dirty="0" smtClean="0"/>
              <a:t>Include </a:t>
            </a:r>
            <a:r>
              <a:rPr lang="en-US" dirty="0"/>
              <a:t>regions as dummy variables with robust </a:t>
            </a:r>
            <a:r>
              <a:rPr lang="en-US" dirty="0" smtClean="0"/>
              <a:t>variance estimation </a:t>
            </a:r>
            <a:r>
              <a:rPr lang="en-US" dirty="0"/>
              <a:t>to adjust for correlated observations </a:t>
            </a:r>
            <a:r>
              <a:rPr lang="en-US" dirty="0" smtClean="0"/>
              <a:t>within the region</a:t>
            </a:r>
          </a:p>
          <a:p>
            <a:r>
              <a:rPr lang="en-US" dirty="0" smtClean="0"/>
              <a:t>Estimate </a:t>
            </a:r>
            <a:r>
              <a:rPr lang="en-US" dirty="0"/>
              <a:t>the </a:t>
            </a:r>
            <a:r>
              <a:rPr lang="en-US" dirty="0" smtClean="0"/>
              <a:t>models </a:t>
            </a:r>
            <a:r>
              <a:rPr lang="en-US" dirty="0"/>
              <a:t>for </a:t>
            </a:r>
            <a:r>
              <a:rPr lang="en-US" dirty="0" smtClean="0"/>
              <a:t>the full and SSA samples </a:t>
            </a:r>
            <a:r>
              <a:rPr lang="en-US" dirty="0"/>
              <a:t>of </a:t>
            </a:r>
            <a:r>
              <a:rPr lang="en-US" dirty="0" smtClean="0"/>
              <a:t>cohorts</a:t>
            </a:r>
            <a:endParaRPr lang="en-US" dirty="0"/>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US" smtClean="0"/>
              <a:t>Gates Institute@JHU</a:t>
            </a:r>
            <a:endParaRPr lang="en-US"/>
          </a:p>
        </p:txBody>
      </p:sp>
      <p:sp>
        <p:nvSpPr>
          <p:cNvPr id="6" name="Date Placeholder 5"/>
          <p:cNvSpPr>
            <a:spLocks noGrp="1"/>
          </p:cNvSpPr>
          <p:nvPr>
            <p:ph type="dt" sz="half" idx="10"/>
          </p:nvPr>
        </p:nvSpPr>
        <p:spPr/>
        <p:txBody>
          <a:bodyPr/>
          <a:lstStyle/>
          <a:p>
            <a:pPr>
              <a:defRPr/>
            </a:pPr>
            <a:fld id="{67D0D741-5357-4789-A039-9F7EC8E7BC38}" type="datetime1">
              <a:rPr lang="en-US" smtClean="0"/>
              <a:t>11/13/2014</a:t>
            </a:fld>
            <a:endParaRPr lang="en-US" dirty="0"/>
          </a:p>
        </p:txBody>
      </p:sp>
    </p:spTree>
    <p:extLst>
      <p:ext uri="{BB962C8B-B14F-4D97-AF65-F5344CB8AC3E}">
        <p14:creationId xmlns:p14="http://schemas.microsoft.com/office/powerpoint/2010/main" val="214743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Results of Generalized Linear Model Estimation of Cohort Proportions for Reproductive and Socioeconomic Outcomes in 50 Developing</a:t>
            </a:r>
            <a:br>
              <a:rPr lang="en-US" sz="2000" dirty="0"/>
            </a:br>
            <a:r>
              <a:rPr lang="en-US" sz="2000" dirty="0"/>
              <a:t>Countries Regressed on Maternal Risk Factors, Maternal Attributes and Region</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11</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82153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74561" y="2667000"/>
            <a:ext cx="7772400" cy="914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6" name="Date Placeholder 5"/>
          <p:cNvSpPr>
            <a:spLocks noGrp="1"/>
          </p:cNvSpPr>
          <p:nvPr>
            <p:ph type="dt" sz="half" idx="10"/>
          </p:nvPr>
        </p:nvSpPr>
        <p:spPr/>
        <p:txBody>
          <a:bodyPr/>
          <a:lstStyle/>
          <a:p>
            <a:pPr>
              <a:defRPr/>
            </a:pPr>
            <a:fld id="{0814B03C-007E-4FE7-928F-C358A320BCC7}" type="datetime1">
              <a:rPr lang="en-US" smtClean="0"/>
              <a:t>11/13/2014</a:t>
            </a:fld>
            <a:endParaRPr lang="en-US" dirty="0"/>
          </a:p>
        </p:txBody>
      </p:sp>
    </p:spTree>
    <p:extLst>
      <p:ext uri="{BB962C8B-B14F-4D97-AF65-F5344CB8AC3E}">
        <p14:creationId xmlns:p14="http://schemas.microsoft.com/office/powerpoint/2010/main" val="29236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Results of Generalized Linear Model Estimation of Cohort Proportions for Reproductive and Socioeconomic Outcomes in 50 Developing</a:t>
            </a:r>
            <a:br>
              <a:rPr lang="en-US" sz="2000" dirty="0"/>
            </a:br>
            <a:r>
              <a:rPr lang="en-US" sz="2000" dirty="0"/>
              <a:t>Countries Regressed on Maternal Risk Factors, Maternal Attributes and Region</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12</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82153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74561" y="2667000"/>
            <a:ext cx="7772400" cy="914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00200" y="3558208"/>
            <a:ext cx="6553200" cy="1200329"/>
          </a:xfrm>
          <a:prstGeom prst="rect">
            <a:avLst/>
          </a:prstGeom>
          <a:solidFill>
            <a:schemeClr val="accent3">
              <a:lumMod val="40000"/>
              <a:lumOff val="60000"/>
            </a:schemeClr>
          </a:solidFill>
          <a:ln w="3175">
            <a:solidFill>
              <a:schemeClr val="accent5">
                <a:lumMod val="75000"/>
              </a:schemeClr>
            </a:solidFill>
          </a:ln>
        </p:spPr>
        <p:txBody>
          <a:bodyPr wrap="square" rtlCol="0">
            <a:spAutoFit/>
          </a:bodyPr>
          <a:lstStyle/>
          <a:p>
            <a:r>
              <a:rPr lang="en-US" sz="2400" dirty="0" smtClean="0"/>
              <a:t>The effect sizes are sizeable, </a:t>
            </a:r>
          </a:p>
          <a:p>
            <a:r>
              <a:rPr lang="en-US" sz="2400" dirty="0" smtClean="0"/>
              <a:t>mostly in the expected direction, </a:t>
            </a:r>
          </a:p>
          <a:p>
            <a:r>
              <a:rPr lang="en-US" sz="2400" dirty="0"/>
              <a:t>a</a:t>
            </a:r>
            <a:r>
              <a:rPr lang="en-US" sz="2400" dirty="0" smtClean="0"/>
              <a:t>nd often statistically significant </a:t>
            </a:r>
            <a:endParaRPr lang="en-US" sz="2400"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68221746-8ED8-4A34-92E5-4ABCA9F273FA}" type="datetime1">
              <a:rPr lang="en-US" smtClean="0"/>
              <a:t>11/13/2014</a:t>
            </a:fld>
            <a:endParaRPr lang="en-US" dirty="0"/>
          </a:p>
        </p:txBody>
      </p:sp>
    </p:spTree>
    <p:extLst>
      <p:ext uri="{BB962C8B-B14F-4D97-AF65-F5344CB8AC3E}">
        <p14:creationId xmlns:p14="http://schemas.microsoft.com/office/powerpoint/2010/main" val="48463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Results of Generalized Linear Model Estimation of Cohort Proportions for Reproductive and Socioeconomic Outcomes in</a:t>
            </a:r>
            <a:br>
              <a:rPr lang="en-US" sz="2000" dirty="0"/>
            </a:br>
            <a:r>
              <a:rPr lang="en-US" sz="2000" dirty="0">
                <a:solidFill>
                  <a:srgbClr val="002060"/>
                </a:solidFill>
              </a:rPr>
              <a:t>27 Sub-Saharan African Countries </a:t>
            </a:r>
            <a:r>
              <a:rPr lang="en-US" sz="2000" dirty="0"/>
              <a:t>Regressed on Maternal Risk Factors and Attributes</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13</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13140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05858" y="3047999"/>
            <a:ext cx="8028542" cy="8721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5" name="Date Placeholder 4"/>
          <p:cNvSpPr>
            <a:spLocks noGrp="1"/>
          </p:cNvSpPr>
          <p:nvPr>
            <p:ph type="dt" sz="half" idx="10"/>
          </p:nvPr>
        </p:nvSpPr>
        <p:spPr/>
        <p:txBody>
          <a:bodyPr/>
          <a:lstStyle/>
          <a:p>
            <a:pPr>
              <a:defRPr/>
            </a:pPr>
            <a:fld id="{31567341-0D99-4CBC-907F-A4887A4F1C34}" type="datetime1">
              <a:rPr lang="en-US" smtClean="0"/>
              <a:t>11/13/2014</a:t>
            </a:fld>
            <a:endParaRPr lang="en-US" dirty="0"/>
          </a:p>
        </p:txBody>
      </p:sp>
    </p:spTree>
    <p:extLst>
      <p:ext uri="{BB962C8B-B14F-4D97-AF65-F5344CB8AC3E}">
        <p14:creationId xmlns:p14="http://schemas.microsoft.com/office/powerpoint/2010/main" val="7586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Results of Generalized Linear Model Estimation of Cohort Proportions for Reproductive and Socioeconomic Outcomes in</a:t>
            </a:r>
            <a:br>
              <a:rPr lang="en-US" sz="2000" dirty="0"/>
            </a:br>
            <a:r>
              <a:rPr lang="en-US" sz="2000" dirty="0">
                <a:solidFill>
                  <a:srgbClr val="002060"/>
                </a:solidFill>
              </a:rPr>
              <a:t>27 Sub-Saharan African Countries </a:t>
            </a:r>
            <a:r>
              <a:rPr lang="en-US" sz="2000" dirty="0"/>
              <a:t>Regressed on Maternal Risk Factors and Attributes</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14</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13140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05858" y="3047999"/>
            <a:ext cx="8028542" cy="8721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09800" y="3974544"/>
            <a:ext cx="5181600" cy="830997"/>
          </a:xfrm>
          <a:prstGeom prst="rect">
            <a:avLst/>
          </a:prstGeom>
          <a:solidFill>
            <a:schemeClr val="accent4">
              <a:lumMod val="40000"/>
              <a:lumOff val="60000"/>
            </a:schemeClr>
          </a:solidFill>
        </p:spPr>
        <p:txBody>
          <a:bodyPr wrap="square" rtlCol="0">
            <a:spAutoFit/>
          </a:bodyPr>
          <a:lstStyle/>
          <a:p>
            <a:r>
              <a:rPr lang="en-US" sz="2400" dirty="0" smtClean="0"/>
              <a:t>Stronger effects in SSA, </a:t>
            </a:r>
          </a:p>
          <a:p>
            <a:r>
              <a:rPr lang="en-US" sz="2400" dirty="0" smtClean="0"/>
              <a:t>mostly in the expected direction </a:t>
            </a:r>
            <a:endParaRPr lang="en-US" sz="2400" dirty="0"/>
          </a:p>
        </p:txBody>
      </p:sp>
      <p:sp>
        <p:nvSpPr>
          <p:cNvPr id="5" name="Footer Placeholder 4"/>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5D46B5E6-F472-431B-8EDA-BD3D4CB5240C}" type="datetime1">
              <a:rPr lang="en-US" smtClean="0"/>
              <a:t>11/13/2014</a:t>
            </a:fld>
            <a:endParaRPr lang="en-US" dirty="0"/>
          </a:p>
        </p:txBody>
      </p:sp>
    </p:spTree>
    <p:extLst>
      <p:ext uri="{BB962C8B-B14F-4D97-AF65-F5344CB8AC3E}">
        <p14:creationId xmlns:p14="http://schemas.microsoft.com/office/powerpoint/2010/main" val="42375720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Observed Cohort Proportions and Simulated Proportions with Maternal Risk Factor Eliminated: All Regions and </a:t>
            </a:r>
            <a:r>
              <a:rPr lang="en-US" sz="2000" dirty="0" smtClean="0"/>
              <a:t>Sub-Saharan </a:t>
            </a:r>
            <a:r>
              <a:rPr lang="en-US" sz="2000" dirty="0"/>
              <a:t>Africa Only</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5486400" cy="5289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28800" y="1524000"/>
            <a:ext cx="5562600" cy="23397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565" y="2370728"/>
            <a:ext cx="1828800" cy="369332"/>
          </a:xfrm>
          <a:prstGeom prst="rect">
            <a:avLst/>
          </a:prstGeom>
          <a:solidFill>
            <a:schemeClr val="accent2">
              <a:lumMod val="60000"/>
              <a:lumOff val="40000"/>
            </a:schemeClr>
          </a:solidFill>
          <a:ln>
            <a:solidFill>
              <a:schemeClr val="accent2">
                <a:lumMod val="75000"/>
              </a:schemeClr>
            </a:solidFill>
          </a:ln>
        </p:spPr>
        <p:txBody>
          <a:bodyPr wrap="square" rtlCol="0">
            <a:spAutoFit/>
          </a:bodyPr>
          <a:lstStyle/>
          <a:p>
            <a:r>
              <a:rPr lang="en-US" dirty="0" smtClean="0"/>
              <a:t>RH outcome </a:t>
            </a:r>
            <a:endParaRPr lang="en-US" dirty="0"/>
          </a:p>
        </p:txBody>
      </p:sp>
      <p:sp>
        <p:nvSpPr>
          <p:cNvPr id="6" name="Footer Placeholder 5"/>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3E11A70B-CEF7-432E-818F-190A74364E40}" type="datetime1">
              <a:rPr lang="en-US" smtClean="0"/>
              <a:t>11/13/2014</a:t>
            </a:fld>
            <a:endParaRPr lang="en-US" dirty="0"/>
          </a:p>
        </p:txBody>
      </p:sp>
    </p:spTree>
    <p:extLst>
      <p:ext uri="{BB962C8B-B14F-4D97-AF65-F5344CB8AC3E}">
        <p14:creationId xmlns:p14="http://schemas.microsoft.com/office/powerpoint/2010/main" val="258963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Observed Cohort Proportions and Simulated Proportions with Maternal Risk Factor Eliminated: All Regions and </a:t>
            </a:r>
            <a:r>
              <a:rPr lang="en-US" sz="2000" dirty="0" smtClean="0"/>
              <a:t>Sub-Saharan </a:t>
            </a:r>
            <a:r>
              <a:rPr lang="en-US" sz="2000" dirty="0"/>
              <a:t>Africa Only</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16</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5486400" cy="5289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15947" y="3863788"/>
            <a:ext cx="5562600" cy="116989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4038600"/>
            <a:ext cx="1815947" cy="646331"/>
          </a:xfrm>
          <a:prstGeom prst="rect">
            <a:avLst/>
          </a:prstGeom>
          <a:solidFill>
            <a:srgbClr val="00B050"/>
          </a:solidFill>
        </p:spPr>
        <p:txBody>
          <a:bodyPr wrap="square" rtlCol="0">
            <a:spAutoFit/>
          </a:bodyPr>
          <a:lstStyle/>
          <a:p>
            <a:r>
              <a:rPr lang="en-US" dirty="0" smtClean="0"/>
              <a:t>Developmental outcome</a:t>
            </a:r>
            <a:endParaRPr lang="en-US" dirty="0"/>
          </a:p>
        </p:txBody>
      </p:sp>
      <p:sp>
        <p:nvSpPr>
          <p:cNvPr id="6" name="Footer Placeholder 5"/>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2B8E07D4-DF91-4C03-9F9F-9CAB20E37B34}" type="datetime1">
              <a:rPr lang="en-US" smtClean="0"/>
              <a:t>11/13/2014</a:t>
            </a:fld>
            <a:endParaRPr lang="en-US" dirty="0"/>
          </a:p>
        </p:txBody>
      </p:sp>
    </p:spTree>
    <p:extLst>
      <p:ext uri="{BB962C8B-B14F-4D97-AF65-F5344CB8AC3E}">
        <p14:creationId xmlns:p14="http://schemas.microsoft.com/office/powerpoint/2010/main" val="420833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Observed Cohort Proportions and Simulated Proportions with Maternal Risk Factor Eliminated: All Regions and </a:t>
            </a:r>
            <a:r>
              <a:rPr lang="en-US" sz="2000" dirty="0" smtClean="0"/>
              <a:t>Sub-Saharan </a:t>
            </a:r>
            <a:r>
              <a:rPr lang="en-US" sz="2000" dirty="0"/>
              <a:t>Africa Only</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17</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5486400" cy="5289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28800" y="5029200"/>
            <a:ext cx="5562600" cy="1295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5257800"/>
            <a:ext cx="1676400" cy="369332"/>
          </a:xfrm>
          <a:prstGeom prst="rect">
            <a:avLst/>
          </a:prstGeom>
          <a:solidFill>
            <a:schemeClr val="accent4">
              <a:lumMod val="60000"/>
              <a:lumOff val="40000"/>
            </a:schemeClr>
          </a:solidFill>
        </p:spPr>
        <p:txBody>
          <a:bodyPr wrap="square" rtlCol="0">
            <a:spAutoFit/>
          </a:bodyPr>
          <a:lstStyle/>
          <a:p>
            <a:r>
              <a:rPr lang="en-US" dirty="0" smtClean="0"/>
              <a:t>SES outcome</a:t>
            </a:r>
            <a:endParaRPr lang="en-US" dirty="0"/>
          </a:p>
        </p:txBody>
      </p:sp>
      <p:sp>
        <p:nvSpPr>
          <p:cNvPr id="6" name="Footer Placeholder 5"/>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B07B50E2-9A32-44FD-A58B-7006526F2263}" type="datetime1">
              <a:rPr lang="en-US" smtClean="0"/>
              <a:t>11/13/2014</a:t>
            </a:fld>
            <a:endParaRPr lang="en-US" dirty="0"/>
          </a:p>
        </p:txBody>
      </p:sp>
    </p:spTree>
    <p:extLst>
      <p:ext uri="{BB962C8B-B14F-4D97-AF65-F5344CB8AC3E}">
        <p14:creationId xmlns:p14="http://schemas.microsoft.com/office/powerpoint/2010/main" val="80274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67097"/>
            <a:ext cx="6858000" cy="3754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219200"/>
            <a:ext cx="8229600" cy="5181600"/>
          </a:xfrm>
        </p:spPr>
        <p:txBody>
          <a:bodyPr/>
          <a:lstStyle/>
          <a:p>
            <a:pPr marL="0" indent="0">
              <a:buNone/>
            </a:pPr>
            <a:r>
              <a:rPr lang="en-US" sz="2400" dirty="0" smtClean="0"/>
              <a:t>Observed </a:t>
            </a:r>
            <a:r>
              <a:rPr lang="en-US" sz="2400" dirty="0"/>
              <a:t>and Predicted Cohort Proportions </a:t>
            </a:r>
            <a:r>
              <a:rPr lang="en-US" sz="2400" dirty="0" smtClean="0"/>
              <a:t>of Mothers </a:t>
            </a:r>
            <a:r>
              <a:rPr lang="en-US" sz="2400" dirty="0"/>
              <a:t>Experiencing Child Loss before Age 5 by Type </a:t>
            </a:r>
            <a:r>
              <a:rPr lang="en-US" sz="2400" dirty="0" smtClean="0"/>
              <a:t>of Maternal </a:t>
            </a:r>
            <a:r>
              <a:rPr lang="en-US" sz="2400" dirty="0"/>
              <a:t>Risk Factor Eliminated and Region</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18</a:t>
            </a:fld>
            <a:endParaRPr lang="en-US" dirty="0"/>
          </a:p>
        </p:txBody>
      </p:sp>
      <p:sp>
        <p:nvSpPr>
          <p:cNvPr id="5" name="Oval 4"/>
          <p:cNvSpPr/>
          <p:nvPr/>
        </p:nvSpPr>
        <p:spPr>
          <a:xfrm>
            <a:off x="6526696" y="3292207"/>
            <a:ext cx="1371600" cy="2743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r>
              <a:rPr lang="en-US" smtClean="0"/>
              <a:t>Gates Institute@JHU</a:t>
            </a:r>
            <a:endParaRPr lang="en-US"/>
          </a:p>
        </p:txBody>
      </p:sp>
      <p:sp>
        <p:nvSpPr>
          <p:cNvPr id="7" name="Date Placeholder 6"/>
          <p:cNvSpPr>
            <a:spLocks noGrp="1"/>
          </p:cNvSpPr>
          <p:nvPr>
            <p:ph type="dt" sz="half" idx="10"/>
          </p:nvPr>
        </p:nvSpPr>
        <p:spPr/>
        <p:txBody>
          <a:bodyPr/>
          <a:lstStyle/>
          <a:p>
            <a:pPr>
              <a:defRPr/>
            </a:pPr>
            <a:fld id="{567D5604-4A8D-4B49-846F-0EC927D226E2}" type="datetime1">
              <a:rPr lang="en-US" smtClean="0"/>
              <a:t>11/13/2014</a:t>
            </a:fld>
            <a:endParaRPr lang="en-US" dirty="0"/>
          </a:p>
        </p:txBody>
      </p:sp>
    </p:spTree>
    <p:extLst>
      <p:ext uri="{BB962C8B-B14F-4D97-AF65-F5344CB8AC3E}">
        <p14:creationId xmlns:p14="http://schemas.microsoft.com/office/powerpoint/2010/main" val="225755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8229600" cy="1143000"/>
          </a:xfrm>
        </p:spPr>
        <p:txBody>
          <a:bodyPr/>
          <a:lstStyle/>
          <a:p>
            <a:r>
              <a:rPr lang="en-US" sz="2400" dirty="0"/>
              <a:t>Observed and Predicted </a:t>
            </a:r>
            <a:r>
              <a:rPr lang="en-US" sz="2400" dirty="0" smtClean="0"/>
              <a:t>Cohort Average Years of Education for Adult Daughters by Type of Maternal Risk Factor Eliminated and Region</a:t>
            </a:r>
            <a:r>
              <a:rPr lang="en-US" sz="2400" dirty="0"/>
              <a:t/>
            </a:r>
            <a:br>
              <a:rPr lang="en-US" sz="2400" dirty="0"/>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1974587"/>
              </p:ext>
            </p:extLst>
          </p:nvPr>
        </p:nvGraphicFramePr>
        <p:xfrm>
          <a:off x="762000" y="2667000"/>
          <a:ext cx="7772399" cy="2743202"/>
        </p:xfrm>
        <a:graphic>
          <a:graphicData uri="http://schemas.openxmlformats.org/drawingml/2006/table">
            <a:tbl>
              <a:tblPr>
                <a:tableStyleId>{5C22544A-7EE6-4342-B048-85BDC9FD1C3A}</a:tableStyleId>
              </a:tblPr>
              <a:tblGrid>
                <a:gridCol w="4880345"/>
                <a:gridCol w="1446027"/>
                <a:gridCol w="1446027"/>
              </a:tblGrid>
              <a:tr h="753127">
                <a:tc>
                  <a:txBody>
                    <a:bodyPr/>
                    <a:lstStyle/>
                    <a:p>
                      <a:pPr algn="l" fontAlgn="b"/>
                      <a:r>
                        <a:rPr lang="en-US" sz="2400" b="1" u="none" strike="noStrike" dirty="0" smtClean="0">
                          <a:effectLst/>
                        </a:rPr>
                        <a:t>Simulation</a:t>
                      </a:r>
                      <a:r>
                        <a:rPr lang="en-US" sz="2400" b="1" u="none" strike="noStrike" baseline="0" dirty="0" smtClean="0">
                          <a:effectLst/>
                        </a:rPr>
                        <a:t> s</a:t>
                      </a:r>
                      <a:r>
                        <a:rPr lang="en-US" sz="2400" b="1" u="none" strike="noStrike" dirty="0" smtClean="0">
                          <a:effectLst/>
                        </a:rPr>
                        <a:t>cenario</a:t>
                      </a:r>
                      <a:endParaRPr lang="en-US" sz="2400" b="1" i="0" u="none" strike="noStrike" dirty="0">
                        <a:solidFill>
                          <a:srgbClr val="000000"/>
                        </a:solidFill>
                        <a:effectLst/>
                        <a:latin typeface="Calibri"/>
                      </a:endParaRPr>
                    </a:p>
                  </a:txBody>
                  <a:tcPr marL="9525" marR="9525" marT="9525" marB="0" anchor="b"/>
                </a:tc>
                <a:tc>
                  <a:txBody>
                    <a:bodyPr/>
                    <a:lstStyle/>
                    <a:p>
                      <a:pPr algn="r" fontAlgn="b"/>
                      <a:r>
                        <a:rPr lang="en-US" sz="2400" b="1" u="none" strike="noStrike" dirty="0">
                          <a:effectLst/>
                        </a:rPr>
                        <a:t>All regions</a:t>
                      </a:r>
                      <a:endParaRPr lang="en-US" sz="2400" b="1" i="0" u="none" strike="noStrike" dirty="0">
                        <a:solidFill>
                          <a:srgbClr val="000000"/>
                        </a:solidFill>
                        <a:effectLst/>
                        <a:latin typeface="Calibri"/>
                      </a:endParaRPr>
                    </a:p>
                  </a:txBody>
                  <a:tcPr marL="9525" marR="9525" marT="9525" marB="0" anchor="b"/>
                </a:tc>
                <a:tc>
                  <a:txBody>
                    <a:bodyPr/>
                    <a:lstStyle/>
                    <a:p>
                      <a:pPr algn="r" fontAlgn="b"/>
                      <a:r>
                        <a:rPr lang="en-US" sz="2400" b="1" u="none" strike="noStrike" dirty="0">
                          <a:effectLst/>
                        </a:rPr>
                        <a:t>SSA</a:t>
                      </a:r>
                      <a:endParaRPr lang="en-US" sz="2400" b="1" i="0" u="none" strike="noStrike" dirty="0">
                        <a:solidFill>
                          <a:srgbClr val="000000"/>
                        </a:solidFill>
                        <a:effectLst/>
                        <a:latin typeface="Calibri"/>
                      </a:endParaRPr>
                    </a:p>
                  </a:txBody>
                  <a:tcPr marL="9525" marR="9525" marT="9525" marB="0" anchor="b"/>
                </a:tc>
              </a:tr>
              <a:tr h="398015">
                <a:tc>
                  <a:txBody>
                    <a:bodyPr/>
                    <a:lstStyle/>
                    <a:p>
                      <a:pPr algn="l" fontAlgn="b"/>
                      <a:r>
                        <a:rPr lang="en-US" sz="2400" u="none" strike="noStrike" dirty="0">
                          <a:effectLst/>
                        </a:rPr>
                        <a:t>Observed </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6.07</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5.17</a:t>
                      </a:r>
                      <a:endParaRPr lang="en-US" sz="2400" b="0" i="0" u="none" strike="noStrike" dirty="0">
                        <a:solidFill>
                          <a:srgbClr val="000000"/>
                        </a:solidFill>
                        <a:effectLst/>
                        <a:latin typeface="Calibri"/>
                      </a:endParaRPr>
                    </a:p>
                  </a:txBody>
                  <a:tcPr marL="9525" marR="9525" marT="9525" marB="0" anchor="b"/>
                </a:tc>
              </a:tr>
              <a:tr h="398015">
                <a:tc>
                  <a:txBody>
                    <a:bodyPr/>
                    <a:lstStyle/>
                    <a:p>
                      <a:pPr algn="l" fontAlgn="b"/>
                      <a:r>
                        <a:rPr lang="en-US" sz="2400" u="none" strike="noStrike" dirty="0">
                          <a:effectLst/>
                        </a:rPr>
                        <a:t>Maternal age &lt;18 </a:t>
                      </a:r>
                      <a:r>
                        <a:rPr lang="en-US" sz="2400" u="none" strike="noStrike" dirty="0" err="1">
                          <a:effectLst/>
                        </a:rPr>
                        <a:t>yrs</a:t>
                      </a:r>
                      <a:r>
                        <a:rPr lang="en-US" sz="2400" u="none" strike="noStrike" dirty="0">
                          <a:effectLst/>
                        </a:rPr>
                        <a:t> eliminated</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6.39</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5.19</a:t>
                      </a:r>
                      <a:endParaRPr lang="en-US" sz="2400" b="0" i="0" u="none" strike="noStrike">
                        <a:solidFill>
                          <a:srgbClr val="000000"/>
                        </a:solidFill>
                        <a:effectLst/>
                        <a:latin typeface="Calibri"/>
                      </a:endParaRPr>
                    </a:p>
                  </a:txBody>
                  <a:tcPr marL="9525" marR="9525" marT="9525" marB="0" anchor="b"/>
                </a:tc>
              </a:tr>
              <a:tr h="398015">
                <a:tc>
                  <a:txBody>
                    <a:bodyPr/>
                    <a:lstStyle/>
                    <a:p>
                      <a:pPr algn="l" fontAlgn="b"/>
                      <a:r>
                        <a:rPr lang="en-US" sz="2400" u="none" strike="noStrike" dirty="0">
                          <a:effectLst/>
                        </a:rPr>
                        <a:t>Parity 4+ eliminated</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5.56</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5.95</a:t>
                      </a:r>
                      <a:endParaRPr lang="en-US" sz="2400" b="0" i="0" u="none" strike="noStrike" dirty="0">
                        <a:solidFill>
                          <a:srgbClr val="000000"/>
                        </a:solidFill>
                        <a:effectLst/>
                        <a:latin typeface="Calibri"/>
                      </a:endParaRPr>
                    </a:p>
                  </a:txBody>
                  <a:tcPr marL="9525" marR="9525" marT="9525" marB="0" anchor="b"/>
                </a:tc>
              </a:tr>
              <a:tr h="398015">
                <a:tc>
                  <a:txBody>
                    <a:bodyPr/>
                    <a:lstStyle/>
                    <a:p>
                      <a:pPr algn="l" fontAlgn="b"/>
                      <a:r>
                        <a:rPr lang="en-US" sz="2400" u="none" strike="noStrike" dirty="0">
                          <a:effectLst/>
                        </a:rPr>
                        <a:t>Birth interval &lt;18 </a:t>
                      </a:r>
                      <a:r>
                        <a:rPr lang="en-US" sz="2400" u="none" strike="noStrike" dirty="0" err="1">
                          <a:effectLst/>
                        </a:rPr>
                        <a:t>mo</a:t>
                      </a:r>
                      <a:r>
                        <a:rPr lang="en-US" sz="2400" u="none" strike="noStrike" dirty="0">
                          <a:effectLst/>
                        </a:rPr>
                        <a:t> eliminated</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6.77</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a:effectLst/>
                        </a:rPr>
                        <a:t>6.23</a:t>
                      </a:r>
                      <a:endParaRPr lang="en-US" sz="2400" b="0" i="0" u="none" strike="noStrike">
                        <a:solidFill>
                          <a:srgbClr val="000000"/>
                        </a:solidFill>
                        <a:effectLst/>
                        <a:latin typeface="Calibri"/>
                      </a:endParaRPr>
                    </a:p>
                  </a:txBody>
                  <a:tcPr marL="9525" marR="9525" marT="9525" marB="0" anchor="b"/>
                </a:tc>
              </a:tr>
              <a:tr h="398015">
                <a:tc>
                  <a:txBody>
                    <a:bodyPr/>
                    <a:lstStyle/>
                    <a:p>
                      <a:pPr algn="l" fontAlgn="b"/>
                      <a:r>
                        <a:rPr lang="en-US" sz="2400" u="none" strike="noStrike" dirty="0">
                          <a:effectLst/>
                        </a:rPr>
                        <a:t>All 3 risk factors eliminated</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6.58</a:t>
                      </a:r>
                      <a:endParaRPr lang="en-US" sz="2400" b="0" i="0" u="none" strike="noStrike" dirty="0">
                        <a:solidFill>
                          <a:srgbClr val="000000"/>
                        </a:solidFill>
                        <a:effectLst/>
                        <a:latin typeface="Calibri"/>
                      </a:endParaRPr>
                    </a:p>
                  </a:txBody>
                  <a:tcPr marL="9525" marR="9525" marT="9525" marB="0" anchor="b"/>
                </a:tc>
                <a:tc>
                  <a:txBody>
                    <a:bodyPr/>
                    <a:lstStyle/>
                    <a:p>
                      <a:pPr algn="r" fontAlgn="b"/>
                      <a:r>
                        <a:rPr lang="en-US" sz="2400" u="none" strike="noStrike" dirty="0">
                          <a:effectLst/>
                        </a:rPr>
                        <a:t>7.03</a:t>
                      </a:r>
                      <a:endParaRPr lang="en-US" sz="2400" b="0" i="0" u="none" strike="noStrike" dirty="0">
                        <a:solidFill>
                          <a:srgbClr val="000000"/>
                        </a:solidFill>
                        <a:effectLst/>
                        <a:latin typeface="Calibri"/>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19</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6" name="Date Placeholder 5"/>
          <p:cNvSpPr>
            <a:spLocks noGrp="1"/>
          </p:cNvSpPr>
          <p:nvPr>
            <p:ph type="dt" sz="half" idx="10"/>
          </p:nvPr>
        </p:nvSpPr>
        <p:spPr/>
        <p:txBody>
          <a:bodyPr/>
          <a:lstStyle/>
          <a:p>
            <a:pPr>
              <a:defRPr/>
            </a:pPr>
            <a:fld id="{794BD96E-3682-47FC-AC40-DF0181ACA632}" type="datetime1">
              <a:rPr lang="en-US" smtClean="0"/>
              <a:t>11/13/2014</a:t>
            </a:fld>
            <a:endParaRPr lang="en-US" dirty="0"/>
          </a:p>
        </p:txBody>
      </p:sp>
    </p:spTree>
    <p:extLst>
      <p:ext uri="{BB962C8B-B14F-4D97-AF65-F5344CB8AC3E}">
        <p14:creationId xmlns:p14="http://schemas.microsoft.com/office/powerpoint/2010/main" val="345769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Significance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a:t>Demographic Dividend (DD</a:t>
            </a:r>
            <a:r>
              <a:rPr lang="en-US" dirty="0" smtClean="0"/>
              <a:t>): </a:t>
            </a:r>
            <a:r>
              <a:rPr lang="en-US" dirty="0" smtClean="0"/>
              <a:t>opportunities </a:t>
            </a:r>
            <a:r>
              <a:rPr lang="en-US" altLang="zh-CN" dirty="0" smtClean="0"/>
              <a:t>for accelerated economic growth</a:t>
            </a:r>
            <a:endParaRPr lang="en-US" dirty="0" smtClean="0"/>
          </a:p>
          <a:p>
            <a:pPr eaLnBrk="1" fontAlgn="auto" hangingPunct="1">
              <a:spcAft>
                <a:spcPts val="0"/>
              </a:spcAft>
              <a:buFont typeface="Arial" pitchFamily="34" charset="0"/>
              <a:buChar char="•"/>
              <a:defRPr/>
            </a:pPr>
            <a:r>
              <a:rPr lang="en-US" dirty="0" smtClean="0"/>
              <a:t>Proponents </a:t>
            </a:r>
            <a:r>
              <a:rPr lang="en-US" dirty="0"/>
              <a:t>of the </a:t>
            </a:r>
            <a:r>
              <a:rPr lang="en-US" dirty="0" smtClean="0"/>
              <a:t>DD framework </a:t>
            </a:r>
            <a:r>
              <a:rPr lang="en-US" dirty="0"/>
              <a:t>recommend investing in human capital quality, including schooling, nutrition, health care and job skills training, to boost economic growth and </a:t>
            </a:r>
            <a:r>
              <a:rPr lang="en-US" dirty="0" smtClean="0"/>
              <a:t>productivity  </a:t>
            </a:r>
          </a:p>
          <a:p>
            <a:pPr eaLnBrk="1" fontAlgn="auto" hangingPunct="1">
              <a:spcAft>
                <a:spcPts val="0"/>
              </a:spcAft>
              <a:buFont typeface="Arial" pitchFamily="34" charset="0"/>
              <a:buChar char="•"/>
              <a:defRPr/>
            </a:pPr>
            <a:r>
              <a:rPr lang="en-US" dirty="0" smtClean="0"/>
              <a:t>The </a:t>
            </a:r>
            <a:r>
              <a:rPr lang="en-US" dirty="0"/>
              <a:t>gendered perspective advocates prioritizing investments in the female population to capture their potential contributions to the DD.  </a:t>
            </a:r>
            <a:endParaRPr lang="en-US" dirty="0" smtClean="0"/>
          </a:p>
          <a:p>
            <a:pPr lvl="1" eaLnBrk="1" fontAlgn="auto" hangingPunct="1">
              <a:spcAft>
                <a:spcPts val="0"/>
              </a:spcAft>
              <a:buFont typeface="Arial" pitchFamily="34" charset="0"/>
              <a:buChar char="•"/>
              <a:defRPr/>
            </a:pPr>
            <a:r>
              <a:rPr lang="en-US" dirty="0" smtClean="0"/>
              <a:t>Compensate population aging</a:t>
            </a:r>
            <a:endParaRPr lang="en-US" dirty="0" smtClean="0"/>
          </a:p>
        </p:txBody>
      </p:sp>
      <p:sp>
        <p:nvSpPr>
          <p:cNvPr id="2" name="Slide Number Placeholder 1"/>
          <p:cNvSpPr>
            <a:spLocks noGrp="1"/>
          </p:cNvSpPr>
          <p:nvPr>
            <p:ph type="sldNum" sz="quarter" idx="12"/>
          </p:nvPr>
        </p:nvSpPr>
        <p:spPr/>
        <p:txBody>
          <a:bodyPr/>
          <a:lstStyle/>
          <a:p>
            <a:pPr>
              <a:defRPr/>
            </a:pPr>
            <a:fld id="{649E98D9-903A-4551-BC75-B1CA17752AC8}" type="slidenum">
              <a:rPr lang="en-US" smtClean="0"/>
              <a:pPr>
                <a:defRPr/>
              </a:pPr>
              <a:t>2</a:t>
            </a:fld>
            <a:endParaRPr lang="en-US" dirty="0"/>
          </a:p>
        </p:txBody>
      </p:sp>
      <p:sp>
        <p:nvSpPr>
          <p:cNvPr id="4" name="Footer Placeholder 3"/>
          <p:cNvSpPr>
            <a:spLocks noGrp="1"/>
          </p:cNvSpPr>
          <p:nvPr>
            <p:ph type="ftr" sz="quarter" idx="11"/>
          </p:nvPr>
        </p:nvSpPr>
        <p:spPr/>
        <p:txBody>
          <a:bodyPr/>
          <a:lstStyle/>
          <a:p>
            <a:pPr>
              <a:defRPr/>
            </a:pPr>
            <a:r>
              <a:rPr lang="en-US" smtClean="0"/>
              <a:t>Gates Institute@JHU</a:t>
            </a:r>
            <a:endParaRPr lang="en-US"/>
          </a:p>
        </p:txBody>
      </p:sp>
      <p:sp>
        <p:nvSpPr>
          <p:cNvPr id="5" name="Date Placeholder 4"/>
          <p:cNvSpPr>
            <a:spLocks noGrp="1"/>
          </p:cNvSpPr>
          <p:nvPr>
            <p:ph type="dt" sz="half" idx="10"/>
          </p:nvPr>
        </p:nvSpPr>
        <p:spPr/>
        <p:txBody>
          <a:bodyPr/>
          <a:lstStyle/>
          <a:p>
            <a:pPr>
              <a:defRPr/>
            </a:pPr>
            <a:fld id="{F565EAA7-EEA3-412D-A10A-A158587F9DA1}" type="datetime1">
              <a:rPr lang="en-US" smtClean="0"/>
              <a:t>11/13/2014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Across the three reproductive risks, eliminating early childbearing shows the highest gain in the mean proportion having paid work--from 0.286 to 0.326.  </a:t>
            </a:r>
            <a:endParaRPr lang="en-US" dirty="0" smtClean="0"/>
          </a:p>
          <a:p>
            <a:r>
              <a:rPr lang="en-US" dirty="0" smtClean="0"/>
              <a:t>The </a:t>
            </a:r>
            <a:r>
              <a:rPr lang="en-US" dirty="0"/>
              <a:t>individual elimination of the other two risk conditions does not increase the mean cohort proportion with paid employment; </a:t>
            </a:r>
            <a:endParaRPr lang="en-US" dirty="0" smtClean="0"/>
          </a:p>
          <a:p>
            <a:r>
              <a:rPr lang="en-US" altLang="zh-CN" dirty="0"/>
              <a:t>H</a:t>
            </a:r>
            <a:r>
              <a:rPr lang="en-US" dirty="0" smtClean="0"/>
              <a:t>owever</a:t>
            </a:r>
            <a:r>
              <a:rPr lang="en-US" dirty="0"/>
              <a:t>, the elimination of all three does raise it from 0.286 to 0.305. </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r>
              <a:rPr lang="en-US" smtClean="0"/>
              <a:t>Gates Institute@JHU</a:t>
            </a:r>
            <a:endParaRPr lang="en-US"/>
          </a:p>
        </p:txBody>
      </p:sp>
      <p:sp>
        <p:nvSpPr>
          <p:cNvPr id="6" name="Date Placeholder 5"/>
          <p:cNvSpPr>
            <a:spLocks noGrp="1"/>
          </p:cNvSpPr>
          <p:nvPr>
            <p:ph type="dt" sz="half" idx="10"/>
          </p:nvPr>
        </p:nvSpPr>
        <p:spPr/>
        <p:txBody>
          <a:bodyPr/>
          <a:lstStyle/>
          <a:p>
            <a:pPr>
              <a:defRPr/>
            </a:pPr>
            <a:fld id="{32FF5573-AD50-4519-BB56-F0A2978BCAC5}" type="datetime1">
              <a:rPr lang="en-US" smtClean="0"/>
              <a:t>11/13/2014</a:t>
            </a:fld>
            <a:endParaRPr lang="en-US" dirty="0"/>
          </a:p>
        </p:txBody>
      </p:sp>
    </p:spTree>
    <p:extLst>
      <p:ext uri="{BB962C8B-B14F-4D97-AF65-F5344CB8AC3E}">
        <p14:creationId xmlns:p14="http://schemas.microsoft.com/office/powerpoint/2010/main" val="3801087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Findings</a:t>
            </a:r>
          </a:p>
        </p:txBody>
      </p:sp>
      <p:sp>
        <p:nvSpPr>
          <p:cNvPr id="16387" name="Content Placeholder 2"/>
          <p:cNvSpPr>
            <a:spLocks noGrp="1"/>
          </p:cNvSpPr>
          <p:nvPr>
            <p:ph idx="1"/>
          </p:nvPr>
        </p:nvSpPr>
        <p:spPr>
          <a:xfrm>
            <a:off x="457200" y="1219200"/>
            <a:ext cx="8229600" cy="5029200"/>
          </a:xfrm>
        </p:spPr>
        <p:txBody>
          <a:bodyPr/>
          <a:lstStyle/>
          <a:p>
            <a:pPr eaLnBrk="1" hangingPunct="1"/>
            <a:r>
              <a:rPr lang="en-US" sz="2600" dirty="0" smtClean="0"/>
              <a:t>Eliminating 3 maternal </a:t>
            </a:r>
            <a:r>
              <a:rPr lang="en-US" sz="2600" dirty="0"/>
              <a:t>risk factors </a:t>
            </a:r>
            <a:r>
              <a:rPr lang="en-US" sz="2600" dirty="0" smtClean="0"/>
              <a:t>in overall and SSA samples</a:t>
            </a:r>
          </a:p>
          <a:p>
            <a:pPr lvl="1" eaLnBrk="1" hangingPunct="1"/>
            <a:r>
              <a:rPr lang="en-US" sz="2200" dirty="0" smtClean="0"/>
              <a:t>Lowers </a:t>
            </a:r>
            <a:r>
              <a:rPr lang="en-US" sz="2200" dirty="0"/>
              <a:t>the observed level of adverse reproductive </a:t>
            </a:r>
            <a:r>
              <a:rPr lang="en-US" sz="2200" dirty="0" smtClean="0"/>
              <a:t>health outcomes</a:t>
            </a:r>
          </a:p>
          <a:p>
            <a:pPr lvl="1" eaLnBrk="1" hangingPunct="1"/>
            <a:r>
              <a:rPr lang="en-US" sz="2200" dirty="0" smtClean="0"/>
              <a:t>Increases </a:t>
            </a:r>
            <a:r>
              <a:rPr lang="en-US" sz="2200" dirty="0"/>
              <a:t>average years of schooling for adult daughters, </a:t>
            </a:r>
            <a:endParaRPr lang="en-US" sz="2200" dirty="0" smtClean="0"/>
          </a:p>
          <a:p>
            <a:pPr lvl="2" eaLnBrk="1" hangingPunct="1"/>
            <a:r>
              <a:rPr lang="en-US" sz="1800" dirty="0" smtClean="0"/>
              <a:t>Appears to increase proportion in highest wealth households</a:t>
            </a:r>
          </a:p>
          <a:p>
            <a:pPr eaLnBrk="1" hangingPunct="1"/>
            <a:r>
              <a:rPr lang="en-US" sz="2600" dirty="0" smtClean="0"/>
              <a:t>Analysis supports hypothesized linkages between maternal childbearing indicators, adult </a:t>
            </a:r>
            <a:r>
              <a:rPr lang="en-US" sz="2600" dirty="0"/>
              <a:t>health </a:t>
            </a:r>
            <a:r>
              <a:rPr lang="en-US" sz="2600" dirty="0" smtClean="0"/>
              <a:t>measures and </a:t>
            </a:r>
            <a:r>
              <a:rPr lang="en-US" sz="2600" dirty="0"/>
              <a:t>socioeconomic </a:t>
            </a:r>
            <a:r>
              <a:rPr lang="en-US" sz="2600" dirty="0" smtClean="0"/>
              <a:t>wellbeing.</a:t>
            </a:r>
          </a:p>
          <a:p>
            <a:pPr lvl="1" eaLnBrk="1" hangingPunct="1"/>
            <a:r>
              <a:rPr lang="en-US" sz="2200" dirty="0" smtClean="0"/>
              <a:t>One of first applications </a:t>
            </a:r>
            <a:r>
              <a:rPr lang="en-US" sz="2200" dirty="0"/>
              <a:t>of pseudo panel approach to public </a:t>
            </a:r>
            <a:r>
              <a:rPr lang="en-US" sz="2200" dirty="0" smtClean="0"/>
              <a:t>health outcomes</a:t>
            </a:r>
          </a:p>
          <a:p>
            <a:pPr eaLnBrk="1" hangingPunct="1"/>
            <a:r>
              <a:rPr lang="en-US" sz="2600" dirty="0" smtClean="0"/>
              <a:t>Because maternal risks </a:t>
            </a:r>
            <a:r>
              <a:rPr lang="en-US" sz="2600" dirty="0"/>
              <a:t>are preventable, </a:t>
            </a:r>
            <a:r>
              <a:rPr lang="en-US" sz="2600" dirty="0" smtClean="0"/>
              <a:t>findings show potential </a:t>
            </a:r>
            <a:r>
              <a:rPr lang="en-US" sz="2600" dirty="0"/>
              <a:t>to prevent adverse birth outcomes over long run and in an enduring </a:t>
            </a:r>
            <a:r>
              <a:rPr lang="en-US" sz="2600" dirty="0" smtClean="0"/>
              <a:t>manner</a:t>
            </a:r>
          </a:p>
          <a:p>
            <a:pPr eaLnBrk="1" hangingPunct="1"/>
            <a:endParaRPr lang="en-US" sz="2600" dirty="0" smtClean="0"/>
          </a:p>
        </p:txBody>
      </p:sp>
      <p:sp>
        <p:nvSpPr>
          <p:cNvPr id="2" name="Slide Number Placeholder 1"/>
          <p:cNvSpPr>
            <a:spLocks noGrp="1"/>
          </p:cNvSpPr>
          <p:nvPr>
            <p:ph type="sldNum" sz="quarter" idx="12"/>
          </p:nvPr>
        </p:nvSpPr>
        <p:spPr/>
        <p:txBody>
          <a:bodyPr/>
          <a:lstStyle/>
          <a:p>
            <a:pPr>
              <a:defRPr/>
            </a:pPr>
            <a:fld id="{649E98D9-903A-4551-BC75-B1CA17752AC8}" type="slidenum">
              <a:rPr lang="en-US" smtClean="0"/>
              <a:pPr>
                <a:defRPr/>
              </a:pPr>
              <a:t>21</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F9B57E83-A008-4CE5-A6EB-3FF6E45E1B26}" type="datetime1">
              <a:rPr lang="en-US" smtClean="0"/>
              <a:t>11/13/2014</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t>
            </a:r>
          </a:p>
        </p:txBody>
      </p:sp>
      <p:sp>
        <p:nvSpPr>
          <p:cNvPr id="3" name="Content Placeholder 2"/>
          <p:cNvSpPr>
            <a:spLocks noGrp="1"/>
          </p:cNvSpPr>
          <p:nvPr>
            <p:ph idx="1"/>
          </p:nvPr>
        </p:nvSpPr>
        <p:spPr/>
        <p:txBody>
          <a:bodyPr/>
          <a:lstStyle/>
          <a:p>
            <a:r>
              <a:rPr lang="en-US" dirty="0"/>
              <a:t>The findings suggest further research to capture the complexities of female employment, while contributing to the understanding of how investments in reproductive, maternal and child health can produce healthy childbearing patterns that translate into improved quality of human capital and the Demographic Dividend.</a:t>
            </a:r>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22</a:t>
            </a:fld>
            <a:endParaRPr lang="en-US" dirty="0"/>
          </a:p>
        </p:txBody>
      </p:sp>
      <p:sp>
        <p:nvSpPr>
          <p:cNvPr id="5" name="Footer Placeholder 4"/>
          <p:cNvSpPr>
            <a:spLocks noGrp="1"/>
          </p:cNvSpPr>
          <p:nvPr>
            <p:ph type="ftr" sz="quarter" idx="11"/>
          </p:nvPr>
        </p:nvSpPr>
        <p:spPr/>
        <p:txBody>
          <a:bodyPr/>
          <a:lstStyle/>
          <a:p>
            <a:pPr>
              <a:defRPr/>
            </a:pPr>
            <a:r>
              <a:rPr lang="en-US" smtClean="0"/>
              <a:t>Gates Institute@JHU</a:t>
            </a:r>
            <a:endParaRPr lang="en-US"/>
          </a:p>
        </p:txBody>
      </p:sp>
      <p:sp>
        <p:nvSpPr>
          <p:cNvPr id="6" name="Date Placeholder 5"/>
          <p:cNvSpPr>
            <a:spLocks noGrp="1"/>
          </p:cNvSpPr>
          <p:nvPr>
            <p:ph type="dt" sz="half" idx="10"/>
          </p:nvPr>
        </p:nvSpPr>
        <p:spPr/>
        <p:txBody>
          <a:bodyPr/>
          <a:lstStyle/>
          <a:p>
            <a:pPr>
              <a:defRPr/>
            </a:pPr>
            <a:fld id="{654AA40B-FF67-4F67-934B-8445109C994A}" type="datetime1">
              <a:rPr lang="en-US" smtClean="0"/>
              <a:t>11/13/2014</a:t>
            </a:fld>
            <a:endParaRPr lang="en-US" dirty="0"/>
          </a:p>
        </p:txBody>
      </p:sp>
    </p:spTree>
    <p:extLst>
      <p:ext uri="{BB962C8B-B14F-4D97-AF65-F5344CB8AC3E}">
        <p14:creationId xmlns:p14="http://schemas.microsoft.com/office/powerpoint/2010/main" val="1340872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en-US" sz="3200" dirty="0" smtClean="0"/>
              <a:t>Thank </a:t>
            </a:r>
            <a:r>
              <a:rPr lang="en-US" sz="3200" dirty="0" smtClean="0"/>
              <a:t>You</a:t>
            </a:r>
            <a:br>
              <a:rPr lang="en-US" sz="3200" dirty="0" smtClean="0"/>
            </a:br>
            <a:r>
              <a:rPr lang="zh-CN" altLang="en-US" sz="3200" dirty="0"/>
              <a:t>谢谢</a:t>
            </a:r>
            <a:endParaRPr lang="en-US" sz="3200" dirty="0"/>
          </a:p>
        </p:txBody>
      </p:sp>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23</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5" name="Date Placeholder 4"/>
          <p:cNvSpPr>
            <a:spLocks noGrp="1"/>
          </p:cNvSpPr>
          <p:nvPr>
            <p:ph type="dt" sz="half" idx="10"/>
          </p:nvPr>
        </p:nvSpPr>
        <p:spPr/>
        <p:txBody>
          <a:bodyPr/>
          <a:lstStyle/>
          <a:p>
            <a:pPr>
              <a:defRPr/>
            </a:pPr>
            <a:fld id="{8EA64FC2-F1B6-405F-9AB2-4F1CBFD6380F}" type="datetime1">
              <a:rPr lang="en-US" smtClean="0"/>
              <a:t>11/13/2014</a:t>
            </a:fld>
            <a:endParaRPr lang="en-US" dirty="0"/>
          </a:p>
        </p:txBody>
      </p:sp>
    </p:spTree>
    <p:extLst>
      <p:ext uri="{BB962C8B-B14F-4D97-AF65-F5344CB8AC3E}">
        <p14:creationId xmlns:p14="http://schemas.microsoft.com/office/powerpoint/2010/main" val="2941387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Study objectives</a:t>
            </a:r>
          </a:p>
        </p:txBody>
      </p:sp>
      <p:sp>
        <p:nvSpPr>
          <p:cNvPr id="3" name="Content Placeholder 2"/>
          <p:cNvSpPr>
            <a:spLocks noGrp="1"/>
          </p:cNvSpPr>
          <p:nvPr>
            <p:ph idx="1"/>
          </p:nvPr>
        </p:nvSpPr>
        <p:spPr>
          <a:xfrm>
            <a:off x="457200" y="1371600"/>
            <a:ext cx="8229600" cy="5105400"/>
          </a:xfrm>
        </p:spPr>
        <p:txBody>
          <a:bodyPr rtlCol="0">
            <a:normAutofit/>
          </a:bodyPr>
          <a:lstStyle/>
          <a:p>
            <a:pPr eaLnBrk="1" fontAlgn="auto" hangingPunct="1">
              <a:spcAft>
                <a:spcPts val="0"/>
              </a:spcAft>
              <a:buFont typeface="Arial" pitchFamily="34" charset="0"/>
              <a:buChar char="•"/>
              <a:defRPr/>
            </a:pPr>
            <a:r>
              <a:rPr lang="en-US" dirty="0"/>
              <a:t>Our analysis assesses the impacts of reproductive risk factors prevailing at the time of daughters’ births on their subsequent health, reproductive and socioeconomic </a:t>
            </a:r>
            <a:r>
              <a:rPr lang="en-US" dirty="0" smtClean="0"/>
              <a:t>outcomes, particularly </a:t>
            </a:r>
            <a:r>
              <a:rPr lang="en-US" dirty="0"/>
              <a:t>with respect to years of schooling or paid work in adulthood.  </a:t>
            </a:r>
            <a:endParaRPr lang="en-US" dirty="0" smtClean="0"/>
          </a:p>
          <a:p>
            <a:pPr eaLnBrk="1" fontAlgn="auto" hangingPunct="1">
              <a:spcAft>
                <a:spcPts val="0"/>
              </a:spcAft>
              <a:buFont typeface="Arial" pitchFamily="34" charset="0"/>
              <a:buChar char="•"/>
              <a:defRPr/>
            </a:pPr>
            <a:r>
              <a:rPr lang="en-US" dirty="0" smtClean="0"/>
              <a:t>Simulate </a:t>
            </a:r>
            <a:r>
              <a:rPr lang="en-US" dirty="0"/>
              <a:t>for adult female cohorts the expected mean years of schooling and mean proportion with paid work with the elimination of reproductive risks. </a:t>
            </a:r>
          </a:p>
          <a:p>
            <a:r>
              <a:rPr lang="en-US" dirty="0" smtClean="0"/>
              <a:t>Hypotheses tested at cohort level</a:t>
            </a:r>
          </a:p>
        </p:txBody>
      </p:sp>
      <p:sp>
        <p:nvSpPr>
          <p:cNvPr id="2" name="Slide Number Placeholder 1"/>
          <p:cNvSpPr>
            <a:spLocks noGrp="1"/>
          </p:cNvSpPr>
          <p:nvPr>
            <p:ph type="sldNum" sz="quarter" idx="12"/>
          </p:nvPr>
        </p:nvSpPr>
        <p:spPr/>
        <p:txBody>
          <a:bodyPr/>
          <a:lstStyle/>
          <a:p>
            <a:pPr>
              <a:defRPr/>
            </a:pPr>
            <a:fld id="{649E98D9-903A-4551-BC75-B1CA17752AC8}" type="slidenum">
              <a:rPr lang="en-US" smtClean="0"/>
              <a:pPr>
                <a:defRPr/>
              </a:pPr>
              <a:t>3</a:t>
            </a:fld>
            <a:endParaRPr lang="en-US" dirty="0"/>
          </a:p>
        </p:txBody>
      </p:sp>
      <p:sp>
        <p:nvSpPr>
          <p:cNvPr id="4" name="Footer Placeholder 3"/>
          <p:cNvSpPr>
            <a:spLocks noGrp="1"/>
          </p:cNvSpPr>
          <p:nvPr>
            <p:ph type="ftr" sz="quarter" idx="11"/>
          </p:nvPr>
        </p:nvSpPr>
        <p:spPr/>
        <p:txBody>
          <a:bodyPr/>
          <a:lstStyle/>
          <a:p>
            <a:pPr>
              <a:defRPr/>
            </a:pPr>
            <a:r>
              <a:rPr lang="en-US" dirty="0" smtClean="0"/>
              <a:t>Gates </a:t>
            </a:r>
            <a:r>
              <a:rPr lang="en-US" dirty="0" err="1" smtClean="0"/>
              <a:t>Institute@JHU</a:t>
            </a:r>
            <a:endParaRPr lang="en-US" dirty="0"/>
          </a:p>
        </p:txBody>
      </p:sp>
      <p:sp>
        <p:nvSpPr>
          <p:cNvPr id="5" name="Date Placeholder 4"/>
          <p:cNvSpPr>
            <a:spLocks noGrp="1"/>
          </p:cNvSpPr>
          <p:nvPr>
            <p:ph type="dt" sz="half" idx="10"/>
          </p:nvPr>
        </p:nvSpPr>
        <p:spPr/>
        <p:txBody>
          <a:bodyPr/>
          <a:lstStyle/>
          <a:p>
            <a:pPr>
              <a:defRPr/>
            </a:pPr>
            <a:fld id="{ABEEFBD9-DAB9-4F98-B949-DEBBF44B5616}" type="datetime1">
              <a:rPr lang="en-US" smtClean="0"/>
              <a:t>11/13/2014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Framework</a:t>
            </a:r>
            <a:br>
              <a:rPr lang="en-US" dirty="0" smtClean="0"/>
            </a:br>
            <a:r>
              <a:rPr lang="en-US" sz="3200" dirty="0" smtClean="0"/>
              <a:t>Birth cohorts as units of analysis</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6926126"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649E98D9-903A-4551-BC75-B1CA17752AC8}" type="slidenum">
              <a:rPr lang="en-US" smtClean="0"/>
              <a:pPr>
                <a:defRPr/>
              </a:pPr>
              <a:t>4</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5" name="Date Placeholder 4"/>
          <p:cNvSpPr>
            <a:spLocks noGrp="1"/>
          </p:cNvSpPr>
          <p:nvPr>
            <p:ph type="dt" sz="half" idx="10"/>
          </p:nvPr>
        </p:nvSpPr>
        <p:spPr/>
        <p:txBody>
          <a:bodyPr/>
          <a:lstStyle/>
          <a:p>
            <a:pPr>
              <a:defRPr/>
            </a:pPr>
            <a:fld id="{E8037B13-06B1-4304-AAA3-3455A0BD04E6}" type="datetime1">
              <a:rPr lang="en-US" smtClean="0"/>
              <a:t>11/13/2014</a:t>
            </a:fld>
            <a:endParaRPr lang="en-US" dirty="0"/>
          </a:p>
        </p:txBody>
      </p:sp>
    </p:spTree>
    <p:extLst>
      <p:ext uri="{BB962C8B-B14F-4D97-AF65-F5344CB8AC3E}">
        <p14:creationId xmlns:p14="http://schemas.microsoft.com/office/powerpoint/2010/main" val="1176407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Data and Methods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Capturing temporal change with repeated cross-sectional survey data in multiple countries</a:t>
            </a:r>
          </a:p>
          <a:p>
            <a:pPr eaLnBrk="1" fontAlgn="auto" hangingPunct="1">
              <a:spcAft>
                <a:spcPts val="0"/>
              </a:spcAft>
              <a:buFont typeface="Arial" pitchFamily="34" charset="0"/>
              <a:buChar char="•"/>
              <a:defRPr/>
            </a:pPr>
            <a:r>
              <a:rPr lang="en-US" dirty="0" smtClean="0"/>
              <a:t>Pseudo-panel approach </a:t>
            </a:r>
          </a:p>
          <a:p>
            <a:pPr lvl="1" eaLnBrk="1" fontAlgn="auto" hangingPunct="1">
              <a:spcAft>
                <a:spcPts val="0"/>
              </a:spcAft>
              <a:buFont typeface="Arial" pitchFamily="34" charset="0"/>
              <a:buChar char="–"/>
              <a:defRPr/>
            </a:pPr>
            <a:r>
              <a:rPr lang="en-US" dirty="0" smtClean="0"/>
              <a:t>Deaton (1985), used in other fields (labor economics)</a:t>
            </a:r>
          </a:p>
          <a:p>
            <a:pPr lvl="1" eaLnBrk="1" fontAlgn="auto" hangingPunct="1">
              <a:spcAft>
                <a:spcPts val="0"/>
              </a:spcAft>
              <a:buFont typeface="Arial" pitchFamily="34" charset="0"/>
              <a:buChar char="–"/>
              <a:defRPr/>
            </a:pPr>
            <a:r>
              <a:rPr lang="en-US" dirty="0" smtClean="0"/>
              <a:t>A similar idea use for HIV incidence with 2 sequential DHSs in a given country (</a:t>
            </a:r>
            <a:r>
              <a:rPr lang="en-US" dirty="0" err="1" smtClean="0"/>
              <a:t>Hallett</a:t>
            </a:r>
            <a:r>
              <a:rPr lang="en-US" dirty="0" smtClean="0"/>
              <a:t> et al., 2010</a:t>
            </a:r>
            <a:r>
              <a:rPr lang="en-US" dirty="0" smtClean="0"/>
              <a:t>)</a:t>
            </a:r>
          </a:p>
          <a:p>
            <a:pPr marL="457200" lvl="1" indent="0" eaLnBrk="1" fontAlgn="auto" hangingPunct="1">
              <a:spcAft>
                <a:spcPts val="0"/>
              </a:spcAft>
              <a:buNone/>
              <a:defRPr/>
            </a:pPr>
            <a:endParaRPr lang="en-US" dirty="0" smtClean="0"/>
          </a:p>
          <a:p>
            <a:pPr lvl="1" eaLnBrk="1" fontAlgn="auto" hangingPunct="1">
              <a:spcAft>
                <a:spcPts val="0"/>
              </a:spcAft>
              <a:buFont typeface="Arial" pitchFamily="34" charset="0"/>
              <a:buChar char="–"/>
              <a:defRPr/>
            </a:pPr>
            <a:r>
              <a:rPr lang="en-US" dirty="0" smtClean="0"/>
              <a:t>Extracts dynamics of life course change from DHS database of country-level surveys some 20 years apart</a:t>
            </a:r>
          </a:p>
          <a:p>
            <a:pPr lvl="1" eaLnBrk="1" fontAlgn="auto" hangingPunct="1">
              <a:spcAft>
                <a:spcPts val="0"/>
              </a:spcAft>
              <a:buFont typeface="Arial" pitchFamily="34" charset="0"/>
              <a:buChar char="–"/>
              <a:defRPr/>
            </a:pPr>
            <a:r>
              <a:rPr lang="en-US" dirty="0" smtClean="0"/>
              <a:t>Construct single-year birth cohorts with DHS data</a:t>
            </a:r>
          </a:p>
          <a:p>
            <a:pPr lvl="1" eaLnBrk="1" fontAlgn="auto" hangingPunct="1">
              <a:spcAft>
                <a:spcPts val="0"/>
              </a:spcAft>
              <a:buFont typeface="Arial" pitchFamily="34" charset="0"/>
              <a:buChar char="–"/>
              <a:defRPr/>
            </a:pPr>
            <a:r>
              <a:rPr lang="en-US" dirty="0" smtClean="0"/>
              <a:t>Data from DHS surveys conducted in 50 countries between 1986 and 2012</a:t>
            </a:r>
            <a:endParaRPr lang="en-US" dirty="0"/>
          </a:p>
        </p:txBody>
      </p:sp>
      <p:sp>
        <p:nvSpPr>
          <p:cNvPr id="2" name="Slide Number Placeholder 1"/>
          <p:cNvSpPr>
            <a:spLocks noGrp="1"/>
          </p:cNvSpPr>
          <p:nvPr>
            <p:ph type="sldNum" sz="quarter" idx="12"/>
          </p:nvPr>
        </p:nvSpPr>
        <p:spPr/>
        <p:txBody>
          <a:bodyPr/>
          <a:lstStyle/>
          <a:p>
            <a:pPr>
              <a:defRPr/>
            </a:pPr>
            <a:fld id="{649E98D9-903A-4551-BC75-B1CA17752AC8}" type="slidenum">
              <a:rPr lang="en-US" smtClean="0"/>
              <a:pPr>
                <a:defRPr/>
              </a:pPr>
              <a:t>5</a:t>
            </a:fld>
            <a:endParaRPr lang="en-US" dirty="0"/>
          </a:p>
        </p:txBody>
      </p:sp>
      <p:sp>
        <p:nvSpPr>
          <p:cNvPr id="4" name="Footer Placeholder 3"/>
          <p:cNvSpPr>
            <a:spLocks noGrp="1"/>
          </p:cNvSpPr>
          <p:nvPr>
            <p:ph type="ftr" sz="quarter" idx="11"/>
          </p:nvPr>
        </p:nvSpPr>
        <p:spPr/>
        <p:txBody>
          <a:bodyPr/>
          <a:lstStyle/>
          <a:p>
            <a:pPr>
              <a:defRPr/>
            </a:pPr>
            <a:r>
              <a:rPr lang="en-US" smtClean="0"/>
              <a:t>Gates Institute@JHU</a:t>
            </a:r>
            <a:endParaRPr lang="en-US"/>
          </a:p>
        </p:txBody>
      </p:sp>
      <p:sp>
        <p:nvSpPr>
          <p:cNvPr id="5" name="Date Placeholder 4"/>
          <p:cNvSpPr>
            <a:spLocks noGrp="1"/>
          </p:cNvSpPr>
          <p:nvPr>
            <p:ph type="dt" sz="half" idx="10"/>
          </p:nvPr>
        </p:nvSpPr>
        <p:spPr/>
        <p:txBody>
          <a:bodyPr/>
          <a:lstStyle/>
          <a:p>
            <a:pPr>
              <a:defRPr/>
            </a:pPr>
            <a:fld id="{71BDCD02-D53A-4B4A-BA7B-A3BD24AC89B2}" type="datetime1">
              <a:rPr lang="en-US" smtClean="0"/>
              <a:t>11/13/2014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5715000" y="381000"/>
            <a:ext cx="3406702" cy="6463308"/>
          </a:xfrm>
          <a:prstGeom prst="rect">
            <a:avLst/>
          </a:prstGeom>
          <a:noFill/>
          <a:ln w="9525">
            <a:noFill/>
            <a:miter lim="800000"/>
            <a:headEnd/>
            <a:tailEnd/>
          </a:ln>
        </p:spPr>
        <p:txBody>
          <a:bodyPr wrap="none">
            <a:spAutoFit/>
          </a:bodyPr>
          <a:lstStyle/>
          <a:p>
            <a:pPr>
              <a:buFont typeface="Arial" charset="0"/>
              <a:buChar char="•"/>
            </a:pPr>
            <a:r>
              <a:rPr lang="en-US" dirty="0">
                <a:latin typeface="Arial Narrow" pitchFamily="34" charset="0"/>
              </a:rPr>
              <a:t> Paired sequential DHSs</a:t>
            </a:r>
          </a:p>
          <a:p>
            <a:endParaRPr lang="en-US" dirty="0">
              <a:latin typeface="Arial Narrow" pitchFamily="34" charset="0"/>
            </a:endParaRPr>
          </a:p>
          <a:p>
            <a:pPr>
              <a:buFont typeface="Arial" charset="0"/>
              <a:buChar char="•"/>
            </a:pPr>
            <a:r>
              <a:rPr lang="en-US" dirty="0">
                <a:latin typeface="Arial Narrow" pitchFamily="34" charset="0"/>
              </a:rPr>
              <a:t> </a:t>
            </a:r>
            <a:r>
              <a:rPr lang="en-US" dirty="0" smtClean="0">
                <a:latin typeface="Arial Narrow" pitchFamily="34" charset="0"/>
              </a:rPr>
              <a:t>Constructed single year </a:t>
            </a:r>
            <a:r>
              <a:rPr lang="en-US" dirty="0">
                <a:latin typeface="Arial Narrow" pitchFamily="34" charset="0"/>
              </a:rPr>
              <a:t>birth </a:t>
            </a:r>
            <a:r>
              <a:rPr lang="en-US" dirty="0" smtClean="0">
                <a:latin typeface="Arial Narrow" pitchFamily="34" charset="0"/>
              </a:rPr>
              <a:t>cohorts</a:t>
            </a:r>
            <a:endParaRPr lang="en-US" dirty="0">
              <a:latin typeface="Arial Narrow" pitchFamily="34" charset="0"/>
            </a:endParaRPr>
          </a:p>
          <a:p>
            <a:pPr>
              <a:buFont typeface="Arial" charset="0"/>
              <a:buChar char="•"/>
            </a:pPr>
            <a:endParaRPr lang="en-US" dirty="0" smtClean="0">
              <a:latin typeface="Arial Narrow" pitchFamily="34" charset="0"/>
            </a:endParaRPr>
          </a:p>
          <a:p>
            <a:pPr>
              <a:buFont typeface="Arial" charset="0"/>
              <a:buChar char="•"/>
            </a:pPr>
            <a:r>
              <a:rPr lang="en-US" dirty="0" smtClean="0">
                <a:latin typeface="Arial Narrow" pitchFamily="34" charset="0"/>
              </a:rPr>
              <a:t> Used </a:t>
            </a:r>
            <a:r>
              <a:rPr lang="en-US" dirty="0">
                <a:latin typeface="Arial Narrow" pitchFamily="34" charset="0"/>
              </a:rPr>
              <a:t>data on all children to </a:t>
            </a:r>
          </a:p>
          <a:p>
            <a:r>
              <a:rPr lang="en-US" dirty="0">
                <a:latin typeface="Arial Narrow" pitchFamily="34" charset="0"/>
              </a:rPr>
              <a:t>respondents in the 1</a:t>
            </a:r>
            <a:r>
              <a:rPr lang="en-US" baseline="30000" dirty="0">
                <a:latin typeface="Arial Narrow" pitchFamily="34" charset="0"/>
              </a:rPr>
              <a:t>st</a:t>
            </a:r>
            <a:r>
              <a:rPr lang="en-US" dirty="0">
                <a:latin typeface="Arial Narrow" pitchFamily="34" charset="0"/>
              </a:rPr>
              <a:t> DHS to </a:t>
            </a:r>
          </a:p>
          <a:p>
            <a:r>
              <a:rPr lang="en-US" dirty="0">
                <a:latin typeface="Arial Narrow" pitchFamily="34" charset="0"/>
              </a:rPr>
              <a:t>obtain maternal risk factors</a:t>
            </a:r>
          </a:p>
          <a:p>
            <a:endParaRPr lang="en-US" dirty="0">
              <a:latin typeface="Arial Narrow" pitchFamily="34" charset="0"/>
            </a:endParaRPr>
          </a:p>
          <a:p>
            <a:pPr>
              <a:buFont typeface="Arial" charset="0"/>
              <a:buChar char="•"/>
            </a:pPr>
            <a:r>
              <a:rPr lang="en-US" dirty="0">
                <a:latin typeface="Arial Narrow" pitchFamily="34" charset="0"/>
              </a:rPr>
              <a:t> Used data on individual </a:t>
            </a:r>
            <a:r>
              <a:rPr lang="en-US" dirty="0" smtClean="0">
                <a:latin typeface="Arial Narrow" pitchFamily="34" charset="0"/>
              </a:rPr>
              <a:t>respondents</a:t>
            </a:r>
          </a:p>
          <a:p>
            <a:r>
              <a:rPr lang="en-US" dirty="0" smtClean="0">
                <a:latin typeface="Arial Narrow" pitchFamily="34" charset="0"/>
              </a:rPr>
              <a:t> </a:t>
            </a:r>
            <a:r>
              <a:rPr lang="en-US" dirty="0">
                <a:latin typeface="Arial Narrow" pitchFamily="34" charset="0"/>
              </a:rPr>
              <a:t>in the </a:t>
            </a:r>
            <a:r>
              <a:rPr lang="en-US" dirty="0" smtClean="0">
                <a:latin typeface="Arial Narrow" pitchFamily="34" charset="0"/>
              </a:rPr>
              <a:t>2</a:t>
            </a:r>
            <a:r>
              <a:rPr lang="en-US" baseline="30000" dirty="0" smtClean="0">
                <a:latin typeface="Arial Narrow" pitchFamily="34" charset="0"/>
              </a:rPr>
              <a:t>nd</a:t>
            </a:r>
            <a:r>
              <a:rPr lang="en-US" dirty="0" smtClean="0">
                <a:latin typeface="Arial Narrow" pitchFamily="34" charset="0"/>
              </a:rPr>
              <a:t> </a:t>
            </a:r>
            <a:r>
              <a:rPr lang="en-US" dirty="0">
                <a:latin typeface="Arial Narrow" pitchFamily="34" charset="0"/>
              </a:rPr>
              <a:t>DHS for reproductive</a:t>
            </a:r>
          </a:p>
          <a:p>
            <a:r>
              <a:rPr lang="en-US" dirty="0">
                <a:latin typeface="Arial Narrow" pitchFamily="34" charset="0"/>
              </a:rPr>
              <a:t>outcomes </a:t>
            </a:r>
          </a:p>
          <a:p>
            <a:endParaRPr lang="en-US" dirty="0">
              <a:latin typeface="Arial Narrow" pitchFamily="34" charset="0"/>
            </a:endParaRPr>
          </a:p>
          <a:p>
            <a:pPr>
              <a:buFont typeface="Arial" charset="0"/>
              <a:buChar char="•"/>
            </a:pPr>
            <a:r>
              <a:rPr lang="en-US" dirty="0">
                <a:latin typeface="Arial Narrow" pitchFamily="34" charset="0"/>
              </a:rPr>
              <a:t> Linked the two by birth cohort year </a:t>
            </a:r>
          </a:p>
          <a:p>
            <a:r>
              <a:rPr lang="en-US" dirty="0">
                <a:latin typeface="Arial Narrow" pitchFamily="34" charset="0"/>
              </a:rPr>
              <a:t>(pseudo-panel)</a:t>
            </a:r>
          </a:p>
          <a:p>
            <a:endParaRPr lang="en-US" dirty="0">
              <a:latin typeface="Arial Narrow" pitchFamily="34" charset="0"/>
            </a:endParaRPr>
          </a:p>
          <a:p>
            <a:r>
              <a:rPr lang="en-US" u="sng" dirty="0">
                <a:latin typeface="Arial Narrow" pitchFamily="34" charset="0"/>
              </a:rPr>
              <a:t>Example for Kenya</a:t>
            </a:r>
            <a:r>
              <a:rPr lang="en-US" dirty="0">
                <a:latin typeface="Arial Narrow" pitchFamily="34" charset="0"/>
              </a:rPr>
              <a:t/>
            </a:r>
            <a:br>
              <a:rPr lang="en-US" dirty="0">
                <a:latin typeface="Arial Narrow" pitchFamily="34" charset="0"/>
              </a:rPr>
            </a:br>
            <a:r>
              <a:rPr lang="en-US" dirty="0">
                <a:latin typeface="Arial Narrow" pitchFamily="34" charset="0"/>
              </a:rPr>
              <a:t>1993 DHS reproductive outcomes</a:t>
            </a:r>
          </a:p>
          <a:p>
            <a:r>
              <a:rPr lang="en-US" dirty="0">
                <a:latin typeface="Arial Narrow" pitchFamily="34" charset="0"/>
              </a:rPr>
              <a:t>for a woman age </a:t>
            </a:r>
            <a:r>
              <a:rPr lang="en-US" dirty="0" smtClean="0">
                <a:latin typeface="Arial Narrow" pitchFamily="34" charset="0"/>
              </a:rPr>
              <a:t>17 </a:t>
            </a:r>
            <a:r>
              <a:rPr lang="en-US" dirty="0">
                <a:latin typeface="Arial Narrow" pitchFamily="34" charset="0"/>
              </a:rPr>
              <a:t>is linked to</a:t>
            </a:r>
          </a:p>
          <a:p>
            <a:r>
              <a:rPr lang="en-US" dirty="0">
                <a:latin typeface="Arial Narrow" pitchFamily="34" charset="0"/>
              </a:rPr>
              <a:t>to her cohort counterpart in</a:t>
            </a:r>
          </a:p>
          <a:p>
            <a:r>
              <a:rPr lang="en-US" dirty="0">
                <a:latin typeface="Arial Narrow" pitchFamily="34" charset="0"/>
              </a:rPr>
              <a:t>1989 DHS (aged </a:t>
            </a:r>
            <a:r>
              <a:rPr lang="en-US" dirty="0" smtClean="0">
                <a:latin typeface="Arial Narrow" pitchFamily="34" charset="0"/>
              </a:rPr>
              <a:t>13), </a:t>
            </a:r>
            <a:r>
              <a:rPr lang="en-US" dirty="0">
                <a:latin typeface="Arial Narrow" pitchFamily="34" charset="0"/>
              </a:rPr>
              <a:t>using her</a:t>
            </a:r>
          </a:p>
          <a:p>
            <a:r>
              <a:rPr lang="en-US" dirty="0">
                <a:latin typeface="Arial Narrow" pitchFamily="34" charset="0"/>
              </a:rPr>
              <a:t>child birth information and that of</a:t>
            </a:r>
          </a:p>
          <a:p>
            <a:r>
              <a:rPr lang="en-US" dirty="0">
                <a:latin typeface="Arial Narrow" pitchFamily="34" charset="0"/>
              </a:rPr>
              <a:t>her mother (as a survey respondent)</a:t>
            </a:r>
          </a:p>
          <a:p>
            <a:endParaRPr lang="en-US" dirty="0">
              <a:latin typeface="Arial Narrow" pitchFamily="34" charset="0"/>
            </a:endParaRPr>
          </a:p>
        </p:txBody>
      </p:sp>
      <p:pic>
        <p:nvPicPr>
          <p:cNvPr id="6147" name="Picture 6"/>
          <p:cNvPicPr>
            <a:picLocks noChangeAspect="1" noChangeArrowheads="1"/>
          </p:cNvPicPr>
          <p:nvPr/>
        </p:nvPicPr>
        <p:blipFill>
          <a:blip r:embed="rId3" cstate="print"/>
          <a:srcRect/>
          <a:stretch>
            <a:fillRect/>
          </a:stretch>
        </p:blipFill>
        <p:spPr bwMode="auto">
          <a:xfrm>
            <a:off x="228600" y="685800"/>
            <a:ext cx="5375275" cy="5715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FEB496D-59E7-4713-880B-E5747DE68C0C}" type="slidenum">
              <a:rPr lang="en-US" smtClean="0"/>
              <a:pPr>
                <a:defRPr/>
              </a:pPr>
              <a:t>6</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2466DF8E-3E9B-473F-9E2B-0E8864E91717}" type="datetime1">
              <a:rPr lang="en-US" smtClean="0"/>
              <a:t>11/13/2014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5715000" y="381000"/>
            <a:ext cx="3406702" cy="6463308"/>
          </a:xfrm>
          <a:prstGeom prst="rect">
            <a:avLst/>
          </a:prstGeom>
          <a:noFill/>
          <a:ln w="9525">
            <a:noFill/>
            <a:miter lim="800000"/>
            <a:headEnd/>
            <a:tailEnd/>
          </a:ln>
        </p:spPr>
        <p:txBody>
          <a:bodyPr wrap="none">
            <a:spAutoFit/>
          </a:bodyPr>
          <a:lstStyle/>
          <a:p>
            <a:pPr>
              <a:buFont typeface="Arial" charset="0"/>
              <a:buChar char="•"/>
            </a:pPr>
            <a:r>
              <a:rPr lang="en-US" dirty="0">
                <a:latin typeface="Arial Narrow" pitchFamily="34" charset="0"/>
              </a:rPr>
              <a:t> Paired sequential DHSs</a:t>
            </a:r>
          </a:p>
          <a:p>
            <a:endParaRPr lang="en-US" dirty="0">
              <a:latin typeface="Arial Narrow" pitchFamily="34" charset="0"/>
            </a:endParaRPr>
          </a:p>
          <a:p>
            <a:pPr>
              <a:buFont typeface="Arial" charset="0"/>
              <a:buChar char="•"/>
            </a:pPr>
            <a:r>
              <a:rPr lang="en-US" dirty="0">
                <a:latin typeface="Arial Narrow" pitchFamily="34" charset="0"/>
              </a:rPr>
              <a:t> Constructed single year birth cohorts</a:t>
            </a:r>
          </a:p>
          <a:p>
            <a:endParaRPr lang="en-US" dirty="0">
              <a:latin typeface="Arial Narrow" pitchFamily="34" charset="0"/>
            </a:endParaRPr>
          </a:p>
          <a:p>
            <a:pPr>
              <a:buFont typeface="Arial" charset="0"/>
              <a:buChar char="•"/>
            </a:pPr>
            <a:r>
              <a:rPr lang="en-US" dirty="0">
                <a:latin typeface="Arial Narrow" pitchFamily="34" charset="0"/>
              </a:rPr>
              <a:t> Used data on all children to </a:t>
            </a:r>
          </a:p>
          <a:p>
            <a:r>
              <a:rPr lang="en-US" dirty="0">
                <a:latin typeface="Arial Narrow" pitchFamily="34" charset="0"/>
              </a:rPr>
              <a:t>respondents in the 1</a:t>
            </a:r>
            <a:r>
              <a:rPr lang="en-US" baseline="30000" dirty="0">
                <a:latin typeface="Arial Narrow" pitchFamily="34" charset="0"/>
              </a:rPr>
              <a:t>st</a:t>
            </a:r>
            <a:r>
              <a:rPr lang="en-US" dirty="0">
                <a:latin typeface="Arial Narrow" pitchFamily="34" charset="0"/>
              </a:rPr>
              <a:t> DHS to </a:t>
            </a:r>
          </a:p>
          <a:p>
            <a:r>
              <a:rPr lang="en-US" dirty="0">
                <a:latin typeface="Arial Narrow" pitchFamily="34" charset="0"/>
              </a:rPr>
              <a:t>obtain maternal risk factors</a:t>
            </a:r>
          </a:p>
          <a:p>
            <a:endParaRPr lang="en-US" dirty="0">
              <a:latin typeface="Arial Narrow" pitchFamily="34" charset="0"/>
            </a:endParaRPr>
          </a:p>
          <a:p>
            <a:pPr>
              <a:buFont typeface="Arial" charset="0"/>
              <a:buChar char="•"/>
            </a:pPr>
            <a:r>
              <a:rPr lang="en-US" dirty="0">
                <a:latin typeface="Arial Narrow" pitchFamily="34" charset="0"/>
              </a:rPr>
              <a:t> Used data on individual respondents</a:t>
            </a:r>
          </a:p>
          <a:p>
            <a:r>
              <a:rPr lang="en-US" dirty="0">
                <a:latin typeface="Arial Narrow" pitchFamily="34" charset="0"/>
              </a:rPr>
              <a:t> in the 2</a:t>
            </a:r>
            <a:r>
              <a:rPr lang="en-US" baseline="30000" dirty="0">
                <a:latin typeface="Arial Narrow" pitchFamily="34" charset="0"/>
              </a:rPr>
              <a:t>nd</a:t>
            </a:r>
            <a:r>
              <a:rPr lang="en-US" dirty="0">
                <a:latin typeface="Arial Narrow" pitchFamily="34" charset="0"/>
              </a:rPr>
              <a:t> DHS for reproductive</a:t>
            </a:r>
          </a:p>
          <a:p>
            <a:r>
              <a:rPr lang="en-US" dirty="0">
                <a:latin typeface="Arial Narrow" pitchFamily="34" charset="0"/>
              </a:rPr>
              <a:t>outcomes </a:t>
            </a:r>
          </a:p>
          <a:p>
            <a:endParaRPr lang="en-US" dirty="0">
              <a:latin typeface="Arial Narrow" pitchFamily="34" charset="0"/>
            </a:endParaRPr>
          </a:p>
          <a:p>
            <a:pPr>
              <a:buFont typeface="Arial" charset="0"/>
              <a:buChar char="•"/>
            </a:pPr>
            <a:r>
              <a:rPr lang="en-US" dirty="0">
                <a:latin typeface="Arial Narrow" pitchFamily="34" charset="0"/>
              </a:rPr>
              <a:t> Linked the two by birth cohort </a:t>
            </a:r>
            <a:r>
              <a:rPr lang="en-US" dirty="0" smtClean="0">
                <a:latin typeface="Arial Narrow" pitchFamily="34" charset="0"/>
              </a:rPr>
              <a:t>year</a:t>
            </a:r>
            <a:endParaRPr lang="en-US" dirty="0">
              <a:latin typeface="Arial Narrow" pitchFamily="34" charset="0"/>
            </a:endParaRPr>
          </a:p>
          <a:p>
            <a:r>
              <a:rPr lang="en-US" dirty="0">
                <a:latin typeface="Arial Narrow" pitchFamily="34" charset="0"/>
              </a:rPr>
              <a:t>(pseudo-panel)</a:t>
            </a:r>
          </a:p>
          <a:p>
            <a:endParaRPr lang="en-US" dirty="0">
              <a:latin typeface="Arial Narrow" pitchFamily="34" charset="0"/>
            </a:endParaRPr>
          </a:p>
          <a:p>
            <a:r>
              <a:rPr lang="en-US" u="sng" dirty="0">
                <a:latin typeface="Arial Narrow" pitchFamily="34" charset="0"/>
              </a:rPr>
              <a:t>Example for Kenya</a:t>
            </a:r>
            <a:r>
              <a:rPr lang="en-US" dirty="0">
                <a:latin typeface="Arial Narrow" pitchFamily="34" charset="0"/>
              </a:rPr>
              <a:t/>
            </a:r>
            <a:br>
              <a:rPr lang="en-US" dirty="0">
                <a:latin typeface="Arial Narrow" pitchFamily="34" charset="0"/>
              </a:rPr>
            </a:br>
            <a:r>
              <a:rPr lang="en-US" dirty="0">
                <a:latin typeface="Arial Narrow" pitchFamily="34" charset="0"/>
              </a:rPr>
              <a:t>1993 DHS reproductive outcomes</a:t>
            </a:r>
          </a:p>
          <a:p>
            <a:r>
              <a:rPr lang="en-US" dirty="0">
                <a:latin typeface="Arial Narrow" pitchFamily="34" charset="0"/>
              </a:rPr>
              <a:t>for a woman age 25 is linked to</a:t>
            </a:r>
          </a:p>
          <a:p>
            <a:r>
              <a:rPr lang="en-US" dirty="0">
                <a:latin typeface="Arial Narrow" pitchFamily="34" charset="0"/>
              </a:rPr>
              <a:t>to her cohort counterpart in</a:t>
            </a:r>
          </a:p>
          <a:p>
            <a:r>
              <a:rPr lang="en-US" dirty="0">
                <a:latin typeface="Arial Narrow" pitchFamily="34" charset="0"/>
              </a:rPr>
              <a:t>1989 DHS (aged 21), using her</a:t>
            </a:r>
          </a:p>
          <a:p>
            <a:r>
              <a:rPr lang="en-US" dirty="0">
                <a:latin typeface="Arial Narrow" pitchFamily="34" charset="0"/>
              </a:rPr>
              <a:t>child birth information and that of</a:t>
            </a:r>
          </a:p>
          <a:p>
            <a:r>
              <a:rPr lang="en-US" dirty="0">
                <a:latin typeface="Arial Narrow" pitchFamily="34" charset="0"/>
              </a:rPr>
              <a:t>her mother (as a survey respondent)</a:t>
            </a:r>
          </a:p>
          <a:p>
            <a:endParaRPr lang="en-US" dirty="0">
              <a:latin typeface="Arial Narrow" pitchFamily="34" charset="0"/>
            </a:endParaRPr>
          </a:p>
        </p:txBody>
      </p:sp>
      <p:pic>
        <p:nvPicPr>
          <p:cNvPr id="7171" name="Picture 6"/>
          <p:cNvPicPr>
            <a:picLocks noChangeAspect="1" noChangeArrowheads="1"/>
          </p:cNvPicPr>
          <p:nvPr/>
        </p:nvPicPr>
        <p:blipFill>
          <a:blip r:embed="rId3" cstate="print"/>
          <a:srcRect/>
          <a:stretch>
            <a:fillRect/>
          </a:stretch>
        </p:blipFill>
        <p:spPr bwMode="auto">
          <a:xfrm>
            <a:off x="228600" y="685800"/>
            <a:ext cx="5375275" cy="5715000"/>
          </a:xfrm>
          <a:prstGeom prst="rect">
            <a:avLst/>
          </a:prstGeom>
          <a:noFill/>
          <a:ln w="9525">
            <a:noFill/>
            <a:miter lim="800000"/>
            <a:headEnd/>
            <a:tailEnd/>
          </a:ln>
        </p:spPr>
      </p:pic>
      <p:sp>
        <p:nvSpPr>
          <p:cNvPr id="7172" name="TextBox 4"/>
          <p:cNvSpPr txBox="1">
            <a:spLocks noChangeArrowheads="1"/>
          </p:cNvSpPr>
          <p:nvPr/>
        </p:nvSpPr>
        <p:spPr bwMode="auto">
          <a:xfrm>
            <a:off x="2362200" y="3505200"/>
            <a:ext cx="1404938" cy="1323975"/>
          </a:xfrm>
          <a:prstGeom prst="rect">
            <a:avLst/>
          </a:prstGeom>
          <a:solidFill>
            <a:schemeClr val="bg1"/>
          </a:solidFill>
          <a:ln w="9525">
            <a:noFill/>
            <a:miter lim="800000"/>
            <a:headEnd/>
            <a:tailEnd/>
          </a:ln>
        </p:spPr>
        <p:txBody>
          <a:bodyPr wrap="none">
            <a:spAutoFit/>
          </a:bodyPr>
          <a:lstStyle/>
          <a:p>
            <a:r>
              <a:rPr lang="en-US" sz="1600">
                <a:latin typeface="Calibri" charset="0"/>
              </a:rPr>
              <a:t>Children</a:t>
            </a:r>
          </a:p>
          <a:p>
            <a:r>
              <a:rPr lang="en-US" sz="1600">
                <a:latin typeface="Calibri" charset="0"/>
              </a:rPr>
              <a:t>reported by</a:t>
            </a:r>
          </a:p>
          <a:p>
            <a:r>
              <a:rPr lang="en-US" sz="1600">
                <a:latin typeface="Calibri" charset="0"/>
              </a:rPr>
              <a:t>adult females</a:t>
            </a:r>
          </a:p>
          <a:p>
            <a:r>
              <a:rPr lang="en-US" sz="1600">
                <a:latin typeface="Calibri" charset="0"/>
              </a:rPr>
              <a:t>interviewed</a:t>
            </a:r>
          </a:p>
          <a:p>
            <a:r>
              <a:rPr lang="en-US" sz="1600">
                <a:latin typeface="Calibri" charset="0"/>
              </a:rPr>
              <a:t>in 1989</a:t>
            </a:r>
          </a:p>
        </p:txBody>
      </p:sp>
      <p:sp>
        <p:nvSpPr>
          <p:cNvPr id="7173" name="TextBox 12"/>
          <p:cNvSpPr txBox="1">
            <a:spLocks noChangeArrowheads="1"/>
          </p:cNvSpPr>
          <p:nvPr/>
        </p:nvSpPr>
        <p:spPr bwMode="auto">
          <a:xfrm>
            <a:off x="2133600" y="2133600"/>
            <a:ext cx="1528763" cy="923925"/>
          </a:xfrm>
          <a:prstGeom prst="rect">
            <a:avLst/>
          </a:prstGeom>
          <a:solidFill>
            <a:schemeClr val="bg1"/>
          </a:solidFill>
          <a:ln w="9525">
            <a:noFill/>
            <a:miter lim="800000"/>
            <a:headEnd/>
            <a:tailEnd/>
          </a:ln>
        </p:spPr>
        <p:txBody>
          <a:bodyPr wrap="none">
            <a:spAutoFit/>
          </a:bodyPr>
          <a:lstStyle/>
          <a:p>
            <a:r>
              <a:rPr lang="en-US" dirty="0">
                <a:latin typeface="Calibri" charset="0"/>
              </a:rPr>
              <a:t>Adult females</a:t>
            </a:r>
          </a:p>
          <a:p>
            <a:r>
              <a:rPr lang="en-US" dirty="0">
                <a:latin typeface="Calibri" charset="0"/>
              </a:rPr>
              <a:t>interviewed in</a:t>
            </a:r>
          </a:p>
          <a:p>
            <a:r>
              <a:rPr lang="en-US" dirty="0" smtClean="0">
                <a:latin typeface="Calibri" charset="0"/>
              </a:rPr>
              <a:t>1993</a:t>
            </a:r>
            <a:endParaRPr lang="en-US" dirty="0">
              <a:latin typeface="Calibri" charset="0"/>
            </a:endParaRPr>
          </a:p>
        </p:txBody>
      </p:sp>
      <p:cxnSp>
        <p:nvCxnSpPr>
          <p:cNvPr id="16" name="Straight Arrow Connector 15"/>
          <p:cNvCxnSpPr/>
          <p:nvPr/>
        </p:nvCxnSpPr>
        <p:spPr>
          <a:xfrm>
            <a:off x="3581400" y="2514600"/>
            <a:ext cx="1371600" cy="3048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810000" y="3733800"/>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FEB496D-59E7-4713-880B-E5747DE68C0C}" type="slidenum">
              <a:rPr lang="en-US" smtClean="0"/>
              <a:pPr>
                <a:defRPr/>
              </a:pPr>
              <a:t>7</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C13F9F7E-C1D2-4137-8510-31249D991D79}" type="datetime1">
              <a:rPr lang="en-US" smtClean="0"/>
              <a:t>11/13/2014</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3" cstate="print"/>
          <a:srcRect/>
          <a:stretch>
            <a:fillRect/>
          </a:stretch>
        </p:blipFill>
        <p:spPr bwMode="auto">
          <a:xfrm>
            <a:off x="152400" y="457200"/>
            <a:ext cx="5410200" cy="6019800"/>
          </a:xfrm>
          <a:prstGeom prst="rect">
            <a:avLst/>
          </a:prstGeom>
          <a:noFill/>
          <a:ln w="9525">
            <a:noFill/>
            <a:miter lim="800000"/>
            <a:headEnd/>
            <a:tailEnd/>
          </a:ln>
        </p:spPr>
      </p:pic>
      <p:sp>
        <p:nvSpPr>
          <p:cNvPr id="8195" name="TextBox 3"/>
          <p:cNvSpPr txBox="1">
            <a:spLocks noChangeArrowheads="1"/>
          </p:cNvSpPr>
          <p:nvPr/>
        </p:nvSpPr>
        <p:spPr bwMode="auto">
          <a:xfrm>
            <a:off x="5791200" y="838200"/>
            <a:ext cx="3195638" cy="2862322"/>
          </a:xfrm>
          <a:prstGeom prst="rect">
            <a:avLst/>
          </a:prstGeom>
          <a:noFill/>
          <a:ln w="9525">
            <a:noFill/>
            <a:miter lim="800000"/>
            <a:headEnd/>
            <a:tailEnd/>
          </a:ln>
        </p:spPr>
        <p:txBody>
          <a:bodyPr>
            <a:spAutoFit/>
          </a:bodyPr>
          <a:lstStyle/>
          <a:p>
            <a:r>
              <a:rPr lang="en-US" dirty="0" smtClean="0">
                <a:latin typeface="Calibri" charset="0"/>
              </a:rPr>
              <a:t>In this example, pseudo-cohorts are constructed </a:t>
            </a:r>
            <a:r>
              <a:rPr lang="en-US" dirty="0">
                <a:latin typeface="Calibri" charset="0"/>
              </a:rPr>
              <a:t>with four</a:t>
            </a:r>
          </a:p>
          <a:p>
            <a:r>
              <a:rPr lang="en-US" dirty="0">
                <a:latin typeface="Calibri" charset="0"/>
              </a:rPr>
              <a:t>pairs of surveys</a:t>
            </a:r>
          </a:p>
          <a:p>
            <a:endParaRPr lang="en-US" dirty="0">
              <a:latin typeface="Calibri" charset="0"/>
            </a:endParaRPr>
          </a:p>
          <a:p>
            <a:r>
              <a:rPr lang="en-US" dirty="0">
                <a:latin typeface="Calibri" charset="0"/>
              </a:rPr>
              <a:t>Cohort sample for each country is formed and grouped</a:t>
            </a:r>
          </a:p>
          <a:p>
            <a:r>
              <a:rPr lang="en-US" dirty="0">
                <a:latin typeface="Calibri" charset="0"/>
              </a:rPr>
              <a:t>with other similarly constructed cohorts for other countries</a:t>
            </a:r>
          </a:p>
          <a:p>
            <a:r>
              <a:rPr lang="en-US" dirty="0">
                <a:latin typeface="Calibri" charset="0"/>
              </a:rPr>
              <a:t>(total of </a:t>
            </a:r>
            <a:r>
              <a:rPr lang="en-US" dirty="0" smtClean="0">
                <a:latin typeface="Calibri" charset="0"/>
              </a:rPr>
              <a:t>50 </a:t>
            </a:r>
            <a:r>
              <a:rPr lang="en-US" dirty="0">
                <a:latin typeface="Calibri" charset="0"/>
              </a:rPr>
              <a:t>across 4 regional</a:t>
            </a:r>
          </a:p>
          <a:p>
            <a:r>
              <a:rPr lang="en-US" dirty="0">
                <a:latin typeface="Calibri" charset="0"/>
              </a:rPr>
              <a:t>groupings</a:t>
            </a:r>
            <a:r>
              <a:rPr lang="en-US" dirty="0" smtClean="0">
                <a:latin typeface="Calibri" charset="0"/>
              </a:rPr>
              <a:t>)</a:t>
            </a:r>
            <a:endParaRPr lang="en-US" dirty="0">
              <a:latin typeface="Calibri" charset="0"/>
            </a:endParaRPr>
          </a:p>
        </p:txBody>
      </p:sp>
      <p:sp>
        <p:nvSpPr>
          <p:cNvPr id="2" name="Slide Number Placeholder 1"/>
          <p:cNvSpPr>
            <a:spLocks noGrp="1"/>
          </p:cNvSpPr>
          <p:nvPr>
            <p:ph type="sldNum" sz="quarter" idx="12"/>
          </p:nvPr>
        </p:nvSpPr>
        <p:spPr/>
        <p:txBody>
          <a:bodyPr/>
          <a:lstStyle/>
          <a:p>
            <a:pPr>
              <a:defRPr/>
            </a:pPr>
            <a:fld id="{CFEB496D-59E7-4713-880B-E5747DE68C0C}" type="slidenum">
              <a:rPr lang="en-US" smtClean="0"/>
              <a:pPr>
                <a:defRPr/>
              </a:pPr>
              <a:t>8</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F447B1E7-3B1B-41F1-8340-0BE2800DFEC6}" type="datetime1">
              <a:rPr lang="en-US" smtClean="0"/>
              <a:t>11/13/2014</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Data Preparation</a:t>
            </a:r>
          </a:p>
        </p:txBody>
      </p:sp>
      <p:sp>
        <p:nvSpPr>
          <p:cNvPr id="9219" name="Content Placeholder 2"/>
          <p:cNvSpPr>
            <a:spLocks noGrp="1"/>
          </p:cNvSpPr>
          <p:nvPr>
            <p:ph idx="1"/>
          </p:nvPr>
        </p:nvSpPr>
        <p:spPr/>
        <p:txBody>
          <a:bodyPr/>
          <a:lstStyle/>
          <a:p>
            <a:pPr eaLnBrk="1" hangingPunct="1"/>
            <a:r>
              <a:rPr lang="en-US" dirty="0" smtClean="0"/>
              <a:t>Constructed 2,542 single-year birth cohorts </a:t>
            </a:r>
          </a:p>
          <a:p>
            <a:pPr lvl="1" eaLnBrk="1" hangingPunct="1"/>
            <a:r>
              <a:rPr lang="en-US" dirty="0" smtClean="0"/>
              <a:t>Minimum of 100 women to increase the accuracy of the cohort-level measurements  </a:t>
            </a:r>
            <a:r>
              <a:rPr lang="en-US" sz="2400" dirty="0" smtClean="0"/>
              <a:t>(M Verbeek et al.,1992)</a:t>
            </a:r>
          </a:p>
          <a:p>
            <a:pPr lvl="1" eaLnBrk="1" hangingPunct="1"/>
            <a:r>
              <a:rPr lang="en-US" sz="2400" dirty="0" smtClean="0"/>
              <a:t>1,386 from 27 Sub-Saharan African (SSA) countries</a:t>
            </a:r>
          </a:p>
          <a:p>
            <a:pPr eaLnBrk="1" hangingPunct="1"/>
            <a:r>
              <a:rPr lang="en-US" dirty="0" smtClean="0"/>
              <a:t>Constructed covariates for maternal factors at birth by cohort</a:t>
            </a:r>
          </a:p>
          <a:p>
            <a:pPr eaLnBrk="1" hangingPunct="1"/>
            <a:r>
              <a:rPr lang="en-US" dirty="0" smtClean="0"/>
              <a:t>Attached cohort-specific maternal factors covariates to daughters-as-mothers cohorts</a:t>
            </a:r>
          </a:p>
        </p:txBody>
      </p:sp>
      <p:sp>
        <p:nvSpPr>
          <p:cNvPr id="2" name="Slide Number Placeholder 1"/>
          <p:cNvSpPr>
            <a:spLocks noGrp="1"/>
          </p:cNvSpPr>
          <p:nvPr>
            <p:ph type="sldNum" sz="quarter" idx="12"/>
          </p:nvPr>
        </p:nvSpPr>
        <p:spPr/>
        <p:txBody>
          <a:bodyPr/>
          <a:lstStyle/>
          <a:p>
            <a:pPr>
              <a:defRPr/>
            </a:pPr>
            <a:fld id="{649E98D9-903A-4551-BC75-B1CA17752AC8}" type="slidenum">
              <a:rPr lang="en-US" smtClean="0"/>
              <a:pPr>
                <a:defRPr/>
              </a:pPr>
              <a:t>9</a:t>
            </a:fld>
            <a:endParaRPr lang="en-US" dirty="0"/>
          </a:p>
        </p:txBody>
      </p:sp>
      <p:sp>
        <p:nvSpPr>
          <p:cNvPr id="3" name="Footer Placeholder 2"/>
          <p:cNvSpPr>
            <a:spLocks noGrp="1"/>
          </p:cNvSpPr>
          <p:nvPr>
            <p:ph type="ftr" sz="quarter" idx="11"/>
          </p:nvPr>
        </p:nvSpPr>
        <p:spPr/>
        <p:txBody>
          <a:bodyPr/>
          <a:lstStyle/>
          <a:p>
            <a:pPr>
              <a:defRPr/>
            </a:pPr>
            <a:r>
              <a:rPr lang="en-US" smtClean="0"/>
              <a:t>Gates Institute@JHU</a:t>
            </a:r>
            <a:endParaRPr lang="en-US"/>
          </a:p>
        </p:txBody>
      </p:sp>
      <p:sp>
        <p:nvSpPr>
          <p:cNvPr id="4" name="Date Placeholder 3"/>
          <p:cNvSpPr>
            <a:spLocks noGrp="1"/>
          </p:cNvSpPr>
          <p:nvPr>
            <p:ph type="dt" sz="half" idx="10"/>
          </p:nvPr>
        </p:nvSpPr>
        <p:spPr/>
        <p:txBody>
          <a:bodyPr/>
          <a:lstStyle/>
          <a:p>
            <a:pPr>
              <a:defRPr/>
            </a:pPr>
            <a:fld id="{0E32F3B6-1E74-49D9-86C2-440F0AD2ABDD}" type="datetime1">
              <a:rPr lang="en-US" smtClean="0"/>
              <a:t>11/13/2014</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1043</Words>
  <Application>Microsoft Office PowerPoint</Application>
  <PresentationFormat>On-screen Show (4:3)</PresentationFormat>
  <Paragraphs>214</Paragraphs>
  <Slides>23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宋体</vt:lpstr>
      <vt:lpstr>Arial</vt:lpstr>
      <vt:lpstr>Arial Narrow</vt:lpstr>
      <vt:lpstr>Calibri</vt:lpstr>
      <vt:lpstr>Office Theme</vt:lpstr>
      <vt:lpstr>Eliminating Reproductive Risk Factors and Reaping Female Education and Work Benefits: A Constructed Cohort Analysis of 50 Developing Countries  </vt:lpstr>
      <vt:lpstr>Significance</vt:lpstr>
      <vt:lpstr>Study objectives</vt:lpstr>
      <vt:lpstr>Analytic Framework Birth cohorts as units of analysis</vt:lpstr>
      <vt:lpstr>Data and Methods</vt:lpstr>
      <vt:lpstr>PowerPoint Presentation</vt:lpstr>
      <vt:lpstr>PowerPoint Presentation</vt:lpstr>
      <vt:lpstr>PowerPoint Presentation</vt:lpstr>
      <vt:lpstr>Data Preparation</vt:lpstr>
      <vt:lpstr>Statistical Model</vt:lpstr>
      <vt:lpstr>Results of Generalized Linear Model Estimation of Cohort Proportions for Reproductive and Socioeconomic Outcomes in 50 Developing Countries Regressed on Maternal Risk Factors, Maternal Attributes and Region</vt:lpstr>
      <vt:lpstr>Results of Generalized Linear Model Estimation of Cohort Proportions for Reproductive and Socioeconomic Outcomes in 50 Developing Countries Regressed on Maternal Risk Factors, Maternal Attributes and Region</vt:lpstr>
      <vt:lpstr>Results of Generalized Linear Model Estimation of Cohort Proportions for Reproductive and Socioeconomic Outcomes in 27 Sub-Saharan African Countries Regressed on Maternal Risk Factors and Attributes</vt:lpstr>
      <vt:lpstr>Results of Generalized Linear Model Estimation of Cohort Proportions for Reproductive and Socioeconomic Outcomes in 27 Sub-Saharan African Countries Regressed on Maternal Risk Factors and Attributes</vt:lpstr>
      <vt:lpstr>Observed Cohort Proportions and Simulated Proportions with Maternal Risk Factor Eliminated: All Regions and Sub-Saharan Africa Only</vt:lpstr>
      <vt:lpstr>Observed Cohort Proportions and Simulated Proportions with Maternal Risk Factor Eliminated: All Regions and Sub-Saharan Africa Only</vt:lpstr>
      <vt:lpstr>Observed Cohort Proportions and Simulated Proportions with Maternal Risk Factor Eliminated: All Regions and Sub-Saharan Africa Only</vt:lpstr>
      <vt:lpstr>Results</vt:lpstr>
      <vt:lpstr>Observed and Predicted Cohort Average Years of Education for Adult Daughters by Type of Maternal Risk Factor Eliminated and Region </vt:lpstr>
      <vt:lpstr>PowerPoint Presentation</vt:lpstr>
      <vt:lpstr>Findings</vt:lpstr>
      <vt:lpstr>Conclusions </vt:lpstr>
      <vt:lpstr>Thank You 谢谢</vt:lpstr>
    </vt:vector>
  </TitlesOfParts>
  <Company>Johns Hopkins Bloomberg School of Public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Course Effect of Risk Factors at Daughters’ Birth on Their Subsequent Reproductive Outcomes as Mothers</dc:title>
  <dc:creator>atsui</dc:creator>
  <cp:lastModifiedBy>Qingfeng Li</cp:lastModifiedBy>
  <cp:revision>129</cp:revision>
  <dcterms:created xsi:type="dcterms:W3CDTF">2011-10-30T23:44:21Z</dcterms:created>
  <dcterms:modified xsi:type="dcterms:W3CDTF">2014-11-13T05:38:32Z</dcterms:modified>
</cp:coreProperties>
</file>