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1" r:id="rId6"/>
    <p:sldId id="262" r:id="rId7"/>
    <p:sldId id="265" r:id="rId8"/>
    <p:sldId id="266" r:id="rId9"/>
    <p:sldId id="270" r:id="rId10"/>
    <p:sldId id="271" r:id="rId11"/>
    <p:sldId id="272" r:id="rId12"/>
    <p:sldId id="273" r:id="rId13"/>
    <p:sldId id="274" r:id="rId14"/>
    <p:sldId id="276" r:id="rId15"/>
    <p:sldId id="275" r:id="rId16"/>
    <p:sldId id="277" r:id="rId17"/>
    <p:sldId id="278"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Andy\Documents\active\Gates\first%20dividend%20comparativ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ndy\Documents\active\Gates\first%20dividend%20comparativ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ndy\Documents\active\Gates\first%20dividend%20comparativ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ndy\Documents\active\Gates\first%20dividend%20comparativ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China</c:v>
                </c:pt>
              </c:strCache>
            </c:strRef>
          </c:tx>
          <c:spPr>
            <a:ln w="57150">
              <a:solidFill>
                <a:srgbClr val="FF0000"/>
              </a:solidFill>
            </a:ln>
          </c:spPr>
          <c:marker>
            <c:symbol val="none"/>
          </c:marker>
          <c:xVal>
            <c:numRef>
              <c:f>Sheet1!$A$2:$A$102</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xVal>
          <c:yVal>
            <c:numRef>
              <c:f>Sheet1!$B$2:$B$102</c:f>
              <c:numCache>
                <c:formatCode>General</c:formatCode>
                <c:ptCount val="101"/>
                <c:pt idx="0">
                  <c:v>0.79353978620106402</c:v>
                </c:pt>
                <c:pt idx="1">
                  <c:v>0.78536494468440199</c:v>
                </c:pt>
                <c:pt idx="2">
                  <c:v>0.77870049557318699</c:v>
                </c:pt>
                <c:pt idx="3">
                  <c:v>0.77310097380343501</c:v>
                </c:pt>
                <c:pt idx="4">
                  <c:v>0.76821891764995098</c:v>
                </c:pt>
                <c:pt idx="5">
                  <c:v>0.76378445649082605</c:v>
                </c:pt>
                <c:pt idx="6">
                  <c:v>0.75959332669484503</c:v>
                </c:pt>
                <c:pt idx="7">
                  <c:v>0.75549762675496501</c:v>
                </c:pt>
                <c:pt idx="8">
                  <c:v>0.75139756197166896</c:v>
                </c:pt>
                <c:pt idx="9">
                  <c:v>0.74723329318059495</c:v>
                </c:pt>
                <c:pt idx="10">
                  <c:v>0.74297315022800903</c:v>
                </c:pt>
                <c:pt idx="11">
                  <c:v>0.73860439686591195</c:v>
                </c:pt>
                <c:pt idx="12">
                  <c:v>0.73412805756044497</c:v>
                </c:pt>
                <c:pt idx="13">
                  <c:v>0.72955944223254698</c:v>
                </c:pt>
                <c:pt idx="14">
                  <c:v>0.72493716919805096</c:v>
                </c:pt>
                <c:pt idx="15">
                  <c:v>0.72033777045497105</c:v>
                </c:pt>
                <c:pt idx="16">
                  <c:v>0.71581611368353903</c:v>
                </c:pt>
                <c:pt idx="17">
                  <c:v>0.71149650291782995</c:v>
                </c:pt>
                <c:pt idx="18">
                  <c:v>0.707601230986315</c:v>
                </c:pt>
                <c:pt idx="19">
                  <c:v>0.70437470551664405</c:v>
                </c:pt>
                <c:pt idx="20">
                  <c:v>0.70198542043495105</c:v>
                </c:pt>
                <c:pt idx="21">
                  <c:v>0.70044516420021696</c:v>
                </c:pt>
                <c:pt idx="22">
                  <c:v>0.69974797910005204</c:v>
                </c:pt>
                <c:pt idx="23">
                  <c:v>0.699993203934417</c:v>
                </c:pt>
                <c:pt idx="24">
                  <c:v>0.70128737172103495</c:v>
                </c:pt>
                <c:pt idx="25">
                  <c:v>0.70368148289522603</c:v>
                </c:pt>
                <c:pt idx="26">
                  <c:v>0.70718299863865397</c:v>
                </c:pt>
                <c:pt idx="27">
                  <c:v>0.71171666791440602</c:v>
                </c:pt>
                <c:pt idx="28">
                  <c:v>0.71714331676874798</c:v>
                </c:pt>
                <c:pt idx="29">
                  <c:v>0.72328100553322106</c:v>
                </c:pt>
                <c:pt idx="30">
                  <c:v>0.72998493176497603</c:v>
                </c:pt>
                <c:pt idx="31">
                  <c:v>0.73719689268715605</c:v>
                </c:pt>
                <c:pt idx="32">
                  <c:v>0.74489379293081404</c:v>
                </c:pt>
                <c:pt idx="33">
                  <c:v>0.75300647465506798</c:v>
                </c:pt>
                <c:pt idx="34">
                  <c:v>0.76146330859606604</c:v>
                </c:pt>
                <c:pt idx="35">
                  <c:v>0.77019570485678901</c:v>
                </c:pt>
                <c:pt idx="36">
                  <c:v>0.77909879438304097</c:v>
                </c:pt>
                <c:pt idx="37">
                  <c:v>0.78811361117087197</c:v>
                </c:pt>
                <c:pt idx="38">
                  <c:v>0.79726868741726198</c:v>
                </c:pt>
                <c:pt idx="39">
                  <c:v>0.80662951078913203</c:v>
                </c:pt>
                <c:pt idx="40">
                  <c:v>0.81621336485713503</c:v>
                </c:pt>
                <c:pt idx="41">
                  <c:v>0.82603358897516099</c:v>
                </c:pt>
                <c:pt idx="42">
                  <c:v>0.83596883100992203</c:v>
                </c:pt>
                <c:pt idx="43">
                  <c:v>0.84574881052462003</c:v>
                </c:pt>
                <c:pt idx="44">
                  <c:v>0.85502908092559804</c:v>
                </c:pt>
                <c:pt idx="45">
                  <c:v>0.86357020006013097</c:v>
                </c:pt>
                <c:pt idx="46">
                  <c:v>0.87129336692478698</c:v>
                </c:pt>
                <c:pt idx="47">
                  <c:v>0.87826837542311798</c:v>
                </c:pt>
                <c:pt idx="48">
                  <c:v>0.88459278045107104</c:v>
                </c:pt>
                <c:pt idx="49">
                  <c:v>0.89042226555658799</c:v>
                </c:pt>
                <c:pt idx="50">
                  <c:v>0.89587580620753504</c:v>
                </c:pt>
                <c:pt idx="51">
                  <c:v>0.90092724326983298</c:v>
                </c:pt>
                <c:pt idx="52">
                  <c:v>0.90555503599128095</c:v>
                </c:pt>
                <c:pt idx="53">
                  <c:v>0.90988224912479199</c:v>
                </c:pt>
                <c:pt idx="54">
                  <c:v>0.91406253496846801</c:v>
                </c:pt>
                <c:pt idx="55">
                  <c:v>0.91818481617881897</c:v>
                </c:pt>
                <c:pt idx="56">
                  <c:v>0.92229812527473598</c:v>
                </c:pt>
                <c:pt idx="57">
                  <c:v>0.92631848442857201</c:v>
                </c:pt>
                <c:pt idx="58">
                  <c:v>0.93003671444052505</c:v>
                </c:pt>
                <c:pt idx="59">
                  <c:v>0.93316775284327602</c:v>
                </c:pt>
                <c:pt idx="60">
                  <c:v>0.935502941820745</c:v>
                </c:pt>
                <c:pt idx="61">
                  <c:v>0.93700143527124602</c:v>
                </c:pt>
                <c:pt idx="62">
                  <c:v>0.93770761956661797</c:v>
                </c:pt>
                <c:pt idx="63">
                  <c:v>0.93760958366827896</c:v>
                </c:pt>
                <c:pt idx="64">
                  <c:v>0.93671681913339999</c:v>
                </c:pt>
                <c:pt idx="65">
                  <c:v>0.93505436816989296</c:v>
                </c:pt>
                <c:pt idx="66">
                  <c:v>0.93262908298199998</c:v>
                </c:pt>
                <c:pt idx="67">
                  <c:v>0.92948597602065597</c:v>
                </c:pt>
                <c:pt idx="68">
                  <c:v>0.92574202379760495</c:v>
                </c:pt>
                <c:pt idx="69">
                  <c:v>0.92154569479380199</c:v>
                </c:pt>
                <c:pt idx="70">
                  <c:v>0.91702199795314099</c:v>
                </c:pt>
                <c:pt idx="71">
                  <c:v>0.91221838334224903</c:v>
                </c:pt>
                <c:pt idx="72">
                  <c:v>0.90717488518020895</c:v>
                </c:pt>
                <c:pt idx="73">
                  <c:v>0.90199719417978597</c:v>
                </c:pt>
                <c:pt idx="74">
                  <c:v>0.89680252350645095</c:v>
                </c:pt>
                <c:pt idx="75">
                  <c:v>0.89168086751526798</c:v>
                </c:pt>
                <c:pt idx="76">
                  <c:v>0.88669346516155101</c:v>
                </c:pt>
                <c:pt idx="77">
                  <c:v>0.88185458734793698</c:v>
                </c:pt>
                <c:pt idx="78">
                  <c:v>0.87714596131363698</c:v>
                </c:pt>
                <c:pt idx="79">
                  <c:v>0.872523021260594</c:v>
                </c:pt>
                <c:pt idx="80">
                  <c:v>0.86795713816728604</c:v>
                </c:pt>
                <c:pt idx="81">
                  <c:v>0.86344822623514295</c:v>
                </c:pt>
                <c:pt idx="82">
                  <c:v>0.85902656621080697</c:v>
                </c:pt>
                <c:pt idx="83">
                  <c:v>0.85472724920941001</c:v>
                </c:pt>
                <c:pt idx="84">
                  <c:v>0.85059618422191996</c:v>
                </c:pt>
                <c:pt idx="85">
                  <c:v>0.84666386240970204</c:v>
                </c:pt>
                <c:pt idx="86">
                  <c:v>0.84294316321198004</c:v>
                </c:pt>
                <c:pt idx="87">
                  <c:v>0.83941796847216399</c:v>
                </c:pt>
                <c:pt idx="88">
                  <c:v>0.83605343974388102</c:v>
                </c:pt>
                <c:pt idx="89">
                  <c:v>0.83279906096435397</c:v>
                </c:pt>
                <c:pt idx="90">
                  <c:v>0.82961564584921099</c:v>
                </c:pt>
                <c:pt idx="91">
                  <c:v>0.826484405175268</c:v>
                </c:pt>
                <c:pt idx="92">
                  <c:v>0.82340360947262303</c:v>
                </c:pt>
                <c:pt idx="93">
                  <c:v>0.82038097468862103</c:v>
                </c:pt>
                <c:pt idx="94">
                  <c:v>0.817424968037328</c:v>
                </c:pt>
                <c:pt idx="95">
                  <c:v>0.81453660922573401</c:v>
                </c:pt>
                <c:pt idx="96">
                  <c:v>0.81170669745867297</c:v>
                </c:pt>
                <c:pt idx="97">
                  <c:v>0.80891405356813195</c:v>
                </c:pt>
                <c:pt idx="98">
                  <c:v>0.80612482920802497</c:v>
                </c:pt>
                <c:pt idx="99">
                  <c:v>0.80329287758324097</c:v>
                </c:pt>
                <c:pt idx="100">
                  <c:v>0.80035956088090898</c:v>
                </c:pt>
              </c:numCache>
            </c:numRef>
          </c:yVal>
          <c:smooth val="0"/>
        </c:ser>
        <c:dLbls>
          <c:showLegendKey val="0"/>
          <c:showVal val="0"/>
          <c:showCatName val="0"/>
          <c:showSerName val="0"/>
          <c:showPercent val="0"/>
          <c:showBubbleSize val="0"/>
        </c:dLbls>
        <c:axId val="46306048"/>
        <c:axId val="46307584"/>
      </c:scatterChart>
      <c:valAx>
        <c:axId val="46306048"/>
        <c:scaling>
          <c:orientation val="minMax"/>
        </c:scaling>
        <c:delete val="0"/>
        <c:axPos val="b"/>
        <c:numFmt formatCode="General" sourceLinked="1"/>
        <c:majorTickMark val="out"/>
        <c:minorTickMark val="none"/>
        <c:tickLblPos val="nextTo"/>
        <c:crossAx val="46307584"/>
        <c:crosses val="autoZero"/>
        <c:crossBetween val="midCat"/>
      </c:valAx>
      <c:valAx>
        <c:axId val="46307584"/>
        <c:scaling>
          <c:orientation val="minMax"/>
          <c:max val="1"/>
          <c:min val="0.60000000000000009"/>
        </c:scaling>
        <c:delete val="0"/>
        <c:axPos val="l"/>
        <c:majorGridlines/>
        <c:numFmt formatCode="General" sourceLinked="1"/>
        <c:majorTickMark val="out"/>
        <c:minorTickMark val="none"/>
        <c:tickLblPos val="nextTo"/>
        <c:crossAx val="46306048"/>
        <c:crosses val="autoZero"/>
        <c:crossBetween val="midCat"/>
        <c:majorUnit val="0.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China</c:v>
                </c:pt>
              </c:strCache>
            </c:strRef>
          </c:tx>
          <c:spPr>
            <a:ln w="57150">
              <a:solidFill>
                <a:srgbClr val="FF0000"/>
              </a:solidFill>
            </a:ln>
          </c:spPr>
          <c:marker>
            <c:symbol val="none"/>
          </c:marker>
          <c:xVal>
            <c:numRef>
              <c:f>Sheet1!$A$2:$A$102</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xVal>
          <c:yVal>
            <c:numRef>
              <c:f>Sheet1!$B$2:$B$102</c:f>
              <c:numCache>
                <c:formatCode>General</c:formatCode>
                <c:ptCount val="101"/>
                <c:pt idx="0">
                  <c:v>0.79353978620106402</c:v>
                </c:pt>
                <c:pt idx="1">
                  <c:v>0.78536494468440199</c:v>
                </c:pt>
                <c:pt idx="2">
                  <c:v>0.77870049557318699</c:v>
                </c:pt>
                <c:pt idx="3">
                  <c:v>0.77310097380343501</c:v>
                </c:pt>
                <c:pt idx="4">
                  <c:v>0.76821891764995098</c:v>
                </c:pt>
                <c:pt idx="5">
                  <c:v>0.76378445649082605</c:v>
                </c:pt>
                <c:pt idx="6">
                  <c:v>0.75959332669484503</c:v>
                </c:pt>
                <c:pt idx="7">
                  <c:v>0.75549762675496501</c:v>
                </c:pt>
                <c:pt idx="8">
                  <c:v>0.75139756197166896</c:v>
                </c:pt>
                <c:pt idx="9">
                  <c:v>0.74723329318059495</c:v>
                </c:pt>
                <c:pt idx="10">
                  <c:v>0.74297315022800903</c:v>
                </c:pt>
                <c:pt idx="11">
                  <c:v>0.73860439686591195</c:v>
                </c:pt>
                <c:pt idx="12">
                  <c:v>0.73412805756044497</c:v>
                </c:pt>
                <c:pt idx="13">
                  <c:v>0.72955944223254698</c:v>
                </c:pt>
                <c:pt idx="14">
                  <c:v>0.72493716919805096</c:v>
                </c:pt>
                <c:pt idx="15">
                  <c:v>0.72033777045497105</c:v>
                </c:pt>
                <c:pt idx="16">
                  <c:v>0.71581611368353903</c:v>
                </c:pt>
                <c:pt idx="17">
                  <c:v>0.71149650291782995</c:v>
                </c:pt>
                <c:pt idx="18">
                  <c:v>0.707601230986315</c:v>
                </c:pt>
                <c:pt idx="19">
                  <c:v>0.70437470551664405</c:v>
                </c:pt>
                <c:pt idx="20">
                  <c:v>0.70198542043495105</c:v>
                </c:pt>
                <c:pt idx="21">
                  <c:v>0.70044516420021696</c:v>
                </c:pt>
                <c:pt idx="22">
                  <c:v>0.69974797910005204</c:v>
                </c:pt>
                <c:pt idx="23">
                  <c:v>0.699993203934417</c:v>
                </c:pt>
                <c:pt idx="24">
                  <c:v>0.70128737172103495</c:v>
                </c:pt>
                <c:pt idx="25">
                  <c:v>0.70368148289522603</c:v>
                </c:pt>
                <c:pt idx="26">
                  <c:v>0.70718299863865397</c:v>
                </c:pt>
                <c:pt idx="27">
                  <c:v>0.71171666791440602</c:v>
                </c:pt>
                <c:pt idx="28">
                  <c:v>0.71714331676874798</c:v>
                </c:pt>
                <c:pt idx="29">
                  <c:v>0.72328100553322106</c:v>
                </c:pt>
                <c:pt idx="30">
                  <c:v>0.72998493176497603</c:v>
                </c:pt>
                <c:pt idx="31">
                  <c:v>0.73719689268715605</c:v>
                </c:pt>
                <c:pt idx="32">
                  <c:v>0.74489379293081404</c:v>
                </c:pt>
                <c:pt idx="33">
                  <c:v>0.75300647465506798</c:v>
                </c:pt>
                <c:pt idx="34">
                  <c:v>0.76146330859606604</c:v>
                </c:pt>
                <c:pt idx="35">
                  <c:v>0.77019570485678901</c:v>
                </c:pt>
                <c:pt idx="36">
                  <c:v>0.77909879438304097</c:v>
                </c:pt>
                <c:pt idx="37">
                  <c:v>0.78811361117087197</c:v>
                </c:pt>
                <c:pt idx="38">
                  <c:v>0.79726868741726198</c:v>
                </c:pt>
                <c:pt idx="39">
                  <c:v>0.80662951078913203</c:v>
                </c:pt>
                <c:pt idx="40">
                  <c:v>0.81621336485713503</c:v>
                </c:pt>
                <c:pt idx="41">
                  <c:v>0.82603358897516099</c:v>
                </c:pt>
                <c:pt idx="42">
                  <c:v>0.83596883100992203</c:v>
                </c:pt>
                <c:pt idx="43">
                  <c:v>0.84574881052462003</c:v>
                </c:pt>
                <c:pt idx="44">
                  <c:v>0.85502908092559804</c:v>
                </c:pt>
                <c:pt idx="45">
                  <c:v>0.86357020006013097</c:v>
                </c:pt>
                <c:pt idx="46">
                  <c:v>0.87129336692478698</c:v>
                </c:pt>
                <c:pt idx="47">
                  <c:v>0.87826837542311798</c:v>
                </c:pt>
                <c:pt idx="48">
                  <c:v>0.88459278045107104</c:v>
                </c:pt>
                <c:pt idx="49">
                  <c:v>0.89042226555658799</c:v>
                </c:pt>
                <c:pt idx="50">
                  <c:v>0.89587580620753504</c:v>
                </c:pt>
                <c:pt idx="51">
                  <c:v>0.90092724326983298</c:v>
                </c:pt>
                <c:pt idx="52">
                  <c:v>0.90555503599128095</c:v>
                </c:pt>
                <c:pt idx="53">
                  <c:v>0.90988224912479199</c:v>
                </c:pt>
                <c:pt idx="54">
                  <c:v>0.91406253496846801</c:v>
                </c:pt>
                <c:pt idx="55">
                  <c:v>0.91818481617881897</c:v>
                </c:pt>
                <c:pt idx="56">
                  <c:v>0.92229812527473598</c:v>
                </c:pt>
                <c:pt idx="57">
                  <c:v>0.92631848442857201</c:v>
                </c:pt>
                <c:pt idx="58">
                  <c:v>0.93003671444052505</c:v>
                </c:pt>
                <c:pt idx="59">
                  <c:v>0.93316775284327602</c:v>
                </c:pt>
                <c:pt idx="60">
                  <c:v>0.935502941820745</c:v>
                </c:pt>
                <c:pt idx="61">
                  <c:v>0.93700143527124602</c:v>
                </c:pt>
                <c:pt idx="62">
                  <c:v>0.93770761956661797</c:v>
                </c:pt>
                <c:pt idx="63">
                  <c:v>0.93760958366827896</c:v>
                </c:pt>
                <c:pt idx="64">
                  <c:v>0.93671681913339999</c:v>
                </c:pt>
                <c:pt idx="65">
                  <c:v>0.93505436816989296</c:v>
                </c:pt>
                <c:pt idx="66">
                  <c:v>0.93262908298199998</c:v>
                </c:pt>
                <c:pt idx="67">
                  <c:v>0.92948597602065597</c:v>
                </c:pt>
                <c:pt idx="68">
                  <c:v>0.92574202379760495</c:v>
                </c:pt>
                <c:pt idx="69">
                  <c:v>0.92154569479380199</c:v>
                </c:pt>
                <c:pt idx="70">
                  <c:v>0.91702199795314099</c:v>
                </c:pt>
                <c:pt idx="71">
                  <c:v>0.91221838334224903</c:v>
                </c:pt>
                <c:pt idx="72">
                  <c:v>0.90717488518020895</c:v>
                </c:pt>
                <c:pt idx="73">
                  <c:v>0.90199719417978597</c:v>
                </c:pt>
                <c:pt idx="74">
                  <c:v>0.89680252350645095</c:v>
                </c:pt>
                <c:pt idx="75">
                  <c:v>0.89168086751526798</c:v>
                </c:pt>
                <c:pt idx="76">
                  <c:v>0.88669346516155101</c:v>
                </c:pt>
                <c:pt idx="77">
                  <c:v>0.88185458734793698</c:v>
                </c:pt>
                <c:pt idx="78">
                  <c:v>0.87714596131363698</c:v>
                </c:pt>
                <c:pt idx="79">
                  <c:v>0.872523021260594</c:v>
                </c:pt>
                <c:pt idx="80">
                  <c:v>0.86795713816728604</c:v>
                </c:pt>
                <c:pt idx="81">
                  <c:v>0.86344822623514295</c:v>
                </c:pt>
                <c:pt idx="82">
                  <c:v>0.85902656621080697</c:v>
                </c:pt>
                <c:pt idx="83">
                  <c:v>0.85472724920941001</c:v>
                </c:pt>
                <c:pt idx="84">
                  <c:v>0.85059618422191996</c:v>
                </c:pt>
                <c:pt idx="85">
                  <c:v>0.84666386240970204</c:v>
                </c:pt>
                <c:pt idx="86">
                  <c:v>0.84294316321198004</c:v>
                </c:pt>
                <c:pt idx="87">
                  <c:v>0.83941796847216399</c:v>
                </c:pt>
                <c:pt idx="88">
                  <c:v>0.83605343974388102</c:v>
                </c:pt>
                <c:pt idx="89">
                  <c:v>0.83279906096435397</c:v>
                </c:pt>
                <c:pt idx="90">
                  <c:v>0.82961564584921099</c:v>
                </c:pt>
                <c:pt idx="91">
                  <c:v>0.826484405175268</c:v>
                </c:pt>
                <c:pt idx="92">
                  <c:v>0.82340360947262303</c:v>
                </c:pt>
                <c:pt idx="93">
                  <c:v>0.82038097468862103</c:v>
                </c:pt>
                <c:pt idx="94">
                  <c:v>0.817424968037328</c:v>
                </c:pt>
                <c:pt idx="95">
                  <c:v>0.81453660922573401</c:v>
                </c:pt>
                <c:pt idx="96">
                  <c:v>0.81170669745867297</c:v>
                </c:pt>
                <c:pt idx="97">
                  <c:v>0.80891405356813195</c:v>
                </c:pt>
                <c:pt idx="98">
                  <c:v>0.80612482920802497</c:v>
                </c:pt>
                <c:pt idx="99">
                  <c:v>0.80329287758324097</c:v>
                </c:pt>
                <c:pt idx="100">
                  <c:v>0.80035956088090898</c:v>
                </c:pt>
              </c:numCache>
            </c:numRef>
          </c:yVal>
          <c:smooth val="0"/>
        </c:ser>
        <c:dLbls>
          <c:showLegendKey val="0"/>
          <c:showVal val="0"/>
          <c:showCatName val="0"/>
          <c:showSerName val="0"/>
          <c:showPercent val="0"/>
          <c:showBubbleSize val="0"/>
        </c:dLbls>
        <c:axId val="284898816"/>
        <c:axId val="284901376"/>
      </c:scatterChart>
      <c:valAx>
        <c:axId val="284898816"/>
        <c:scaling>
          <c:orientation val="minMax"/>
        </c:scaling>
        <c:delete val="0"/>
        <c:axPos val="b"/>
        <c:numFmt formatCode="General" sourceLinked="1"/>
        <c:majorTickMark val="out"/>
        <c:minorTickMark val="none"/>
        <c:tickLblPos val="nextTo"/>
        <c:crossAx val="284901376"/>
        <c:crosses val="autoZero"/>
        <c:crossBetween val="midCat"/>
      </c:valAx>
      <c:valAx>
        <c:axId val="284901376"/>
        <c:scaling>
          <c:orientation val="minMax"/>
          <c:max val="1"/>
          <c:min val="0.60000000000000009"/>
        </c:scaling>
        <c:delete val="0"/>
        <c:axPos val="l"/>
        <c:majorGridlines/>
        <c:numFmt formatCode="General" sourceLinked="1"/>
        <c:majorTickMark val="out"/>
        <c:minorTickMark val="none"/>
        <c:tickLblPos val="nextTo"/>
        <c:crossAx val="284898816"/>
        <c:crosses val="autoZero"/>
        <c:crossBetween val="midCat"/>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822567317974141E-2"/>
          <c:y val="3.0303030303030304E-2"/>
          <c:w val="0.88172681539807529"/>
          <c:h val="0.90896047085023468"/>
        </c:manualLayout>
      </c:layout>
      <c:barChart>
        <c:barDir val="bar"/>
        <c:grouping val="stacked"/>
        <c:varyColors val="0"/>
        <c:ser>
          <c:idx val="0"/>
          <c:order val="0"/>
          <c:spPr>
            <a:noFill/>
            <a:ln>
              <a:noFill/>
            </a:ln>
          </c:spPr>
          <c:invertIfNegative val="0"/>
          <c:cat>
            <c:strRef>
              <c:f>Sheet2!$C$3:$C$37</c:f>
              <c:strCache>
                <c:ptCount val="33"/>
                <c:pt idx="0">
                  <c:v>Australia </c:v>
                </c:pt>
                <c:pt idx="1">
                  <c:v>Austria </c:v>
                </c:pt>
                <c:pt idx="2">
                  <c:v>Finland </c:v>
                </c:pt>
                <c:pt idx="3">
                  <c:v>France </c:v>
                </c:pt>
                <c:pt idx="4">
                  <c:v>Germany </c:v>
                </c:pt>
                <c:pt idx="5">
                  <c:v>Hungary </c:v>
                </c:pt>
                <c:pt idx="6">
                  <c:v>Italy </c:v>
                </c:pt>
                <c:pt idx="7">
                  <c:v>Japan </c:v>
                </c:pt>
                <c:pt idx="8">
                  <c:v>Slovenia </c:v>
                </c:pt>
                <c:pt idx="9">
                  <c:v>South Korea </c:v>
                </c:pt>
                <c:pt idx="10">
                  <c:v>Spain </c:v>
                </c:pt>
                <c:pt idx="11">
                  <c:v>Taiwan </c:v>
                </c:pt>
                <c:pt idx="12">
                  <c:v>US </c:v>
                </c:pt>
                <c:pt idx="13">
                  <c:v>Argentina </c:v>
                </c:pt>
                <c:pt idx="14">
                  <c:v>Brazil </c:v>
                </c:pt>
                <c:pt idx="15">
                  <c:v>Chile </c:v>
                </c:pt>
                <c:pt idx="16">
                  <c:v>China </c:v>
                </c:pt>
                <c:pt idx="17">
                  <c:v>Colombia </c:v>
                </c:pt>
                <c:pt idx="18">
                  <c:v>Costa Rica </c:v>
                </c:pt>
                <c:pt idx="19">
                  <c:v>Jamaica </c:v>
                </c:pt>
                <c:pt idx="20">
                  <c:v>Mexico </c:v>
                </c:pt>
                <c:pt idx="21">
                  <c:v>Peru </c:v>
                </c:pt>
                <c:pt idx="22">
                  <c:v>South Africa </c:v>
                </c:pt>
                <c:pt idx="23">
                  <c:v>Thailand </c:v>
                </c:pt>
                <c:pt idx="24">
                  <c:v>Uruguay </c:v>
                </c:pt>
                <c:pt idx="25">
                  <c:v>India </c:v>
                </c:pt>
                <c:pt idx="26">
                  <c:v>Indonesia </c:v>
                </c:pt>
                <c:pt idx="27">
                  <c:v>Kenya </c:v>
                </c:pt>
                <c:pt idx="28">
                  <c:v>Nigeria </c:v>
                </c:pt>
                <c:pt idx="29">
                  <c:v>Philippines </c:v>
                </c:pt>
                <c:pt idx="30">
                  <c:v>Senegal </c:v>
                </c:pt>
                <c:pt idx="31">
                  <c:v>Vietnam </c:v>
                </c:pt>
                <c:pt idx="32">
                  <c:v>Cambodia </c:v>
                </c:pt>
              </c:strCache>
            </c:strRef>
          </c:cat>
          <c:val>
            <c:numRef>
              <c:f>Sheet2!$D$3:$D$37</c:f>
              <c:numCache>
                <c:formatCode>General</c:formatCode>
                <c:ptCount val="33"/>
                <c:pt idx="0">
                  <c:v>1967</c:v>
                </c:pt>
                <c:pt idx="1">
                  <c:v>1973</c:v>
                </c:pt>
                <c:pt idx="2">
                  <c:v>1965</c:v>
                </c:pt>
                <c:pt idx="3">
                  <c:v>1969</c:v>
                </c:pt>
                <c:pt idx="4">
                  <c:v>1972</c:v>
                </c:pt>
                <c:pt idx="5">
                  <c:v>1972</c:v>
                </c:pt>
                <c:pt idx="6">
                  <c:v>1974</c:v>
                </c:pt>
                <c:pt idx="7">
                  <c:v>1950</c:v>
                </c:pt>
                <c:pt idx="8">
                  <c:v>1964</c:v>
                </c:pt>
                <c:pt idx="9">
                  <c:v>1965</c:v>
                </c:pt>
                <c:pt idx="10">
                  <c:v>1981</c:v>
                </c:pt>
                <c:pt idx="11">
                  <c:v>1970</c:v>
                </c:pt>
                <c:pt idx="12">
                  <c:v>1971</c:v>
                </c:pt>
                <c:pt idx="13">
                  <c:v>1992</c:v>
                </c:pt>
                <c:pt idx="14">
                  <c:v>1967</c:v>
                </c:pt>
                <c:pt idx="15">
                  <c:v>1969</c:v>
                </c:pt>
                <c:pt idx="16">
                  <c:v>1972</c:v>
                </c:pt>
                <c:pt idx="17">
                  <c:v>1970</c:v>
                </c:pt>
                <c:pt idx="18">
                  <c:v>1970</c:v>
                </c:pt>
                <c:pt idx="19">
                  <c:v>1975</c:v>
                </c:pt>
                <c:pt idx="20">
                  <c:v>1976</c:v>
                </c:pt>
                <c:pt idx="21">
                  <c:v>1972</c:v>
                </c:pt>
                <c:pt idx="22">
                  <c:v>1973</c:v>
                </c:pt>
                <c:pt idx="23">
                  <c:v>1972</c:v>
                </c:pt>
                <c:pt idx="24">
                  <c:v>1992</c:v>
                </c:pt>
                <c:pt idx="25">
                  <c:v>1973</c:v>
                </c:pt>
                <c:pt idx="26">
                  <c:v>1977</c:v>
                </c:pt>
                <c:pt idx="27">
                  <c:v>1981</c:v>
                </c:pt>
                <c:pt idx="28">
                  <c:v>2003</c:v>
                </c:pt>
                <c:pt idx="29">
                  <c:v>1971</c:v>
                </c:pt>
                <c:pt idx="30">
                  <c:v>1991</c:v>
                </c:pt>
                <c:pt idx="31">
                  <c:v>1973</c:v>
                </c:pt>
                <c:pt idx="32">
                  <c:v>1997</c:v>
                </c:pt>
              </c:numCache>
            </c:numRef>
          </c:val>
        </c:ser>
        <c:ser>
          <c:idx val="1"/>
          <c:order val="1"/>
          <c:invertIfNegative val="0"/>
          <c:cat>
            <c:strRef>
              <c:f>Sheet2!$C$3:$C$37</c:f>
              <c:strCache>
                <c:ptCount val="33"/>
                <c:pt idx="0">
                  <c:v>Australia </c:v>
                </c:pt>
                <c:pt idx="1">
                  <c:v>Austria </c:v>
                </c:pt>
                <c:pt idx="2">
                  <c:v>Finland </c:v>
                </c:pt>
                <c:pt idx="3">
                  <c:v>France </c:v>
                </c:pt>
                <c:pt idx="4">
                  <c:v>Germany </c:v>
                </c:pt>
                <c:pt idx="5">
                  <c:v>Hungary </c:v>
                </c:pt>
                <c:pt idx="6">
                  <c:v>Italy </c:v>
                </c:pt>
                <c:pt idx="7">
                  <c:v>Japan </c:v>
                </c:pt>
                <c:pt idx="8">
                  <c:v>Slovenia </c:v>
                </c:pt>
                <c:pt idx="9">
                  <c:v>South Korea </c:v>
                </c:pt>
                <c:pt idx="10">
                  <c:v>Spain </c:v>
                </c:pt>
                <c:pt idx="11">
                  <c:v>Taiwan </c:v>
                </c:pt>
                <c:pt idx="12">
                  <c:v>US </c:v>
                </c:pt>
                <c:pt idx="13">
                  <c:v>Argentina </c:v>
                </c:pt>
                <c:pt idx="14">
                  <c:v>Brazil </c:v>
                </c:pt>
                <c:pt idx="15">
                  <c:v>Chile </c:v>
                </c:pt>
                <c:pt idx="16">
                  <c:v>China </c:v>
                </c:pt>
                <c:pt idx="17">
                  <c:v>Colombia </c:v>
                </c:pt>
                <c:pt idx="18">
                  <c:v>Costa Rica </c:v>
                </c:pt>
                <c:pt idx="19">
                  <c:v>Jamaica </c:v>
                </c:pt>
                <c:pt idx="20">
                  <c:v>Mexico </c:v>
                </c:pt>
                <c:pt idx="21">
                  <c:v>Peru </c:v>
                </c:pt>
                <c:pt idx="22">
                  <c:v>South Africa </c:v>
                </c:pt>
                <c:pt idx="23">
                  <c:v>Thailand </c:v>
                </c:pt>
                <c:pt idx="24">
                  <c:v>Uruguay </c:v>
                </c:pt>
                <c:pt idx="25">
                  <c:v>India </c:v>
                </c:pt>
                <c:pt idx="26">
                  <c:v>Indonesia </c:v>
                </c:pt>
                <c:pt idx="27">
                  <c:v>Kenya </c:v>
                </c:pt>
                <c:pt idx="28">
                  <c:v>Nigeria </c:v>
                </c:pt>
                <c:pt idx="29">
                  <c:v>Philippines </c:v>
                </c:pt>
                <c:pt idx="30">
                  <c:v>Senegal </c:v>
                </c:pt>
                <c:pt idx="31">
                  <c:v>Vietnam </c:v>
                </c:pt>
                <c:pt idx="32">
                  <c:v>Cambodia </c:v>
                </c:pt>
              </c:strCache>
            </c:strRef>
          </c:cat>
          <c:val>
            <c:numRef>
              <c:f>Sheet2!$E$3:$E$37</c:f>
              <c:numCache>
                <c:formatCode>General</c:formatCode>
                <c:ptCount val="33"/>
                <c:pt idx="0">
                  <c:v>32</c:v>
                </c:pt>
                <c:pt idx="1">
                  <c:v>32</c:v>
                </c:pt>
                <c:pt idx="2">
                  <c:v>30</c:v>
                </c:pt>
                <c:pt idx="3">
                  <c:v>33</c:v>
                </c:pt>
                <c:pt idx="4">
                  <c:v>23</c:v>
                </c:pt>
                <c:pt idx="5">
                  <c:v>38</c:v>
                </c:pt>
                <c:pt idx="6">
                  <c:v>31</c:v>
                </c:pt>
                <c:pt idx="7">
                  <c:v>45</c:v>
                </c:pt>
                <c:pt idx="8">
                  <c:v>42</c:v>
                </c:pt>
                <c:pt idx="9">
                  <c:v>41</c:v>
                </c:pt>
                <c:pt idx="10">
                  <c:v>30</c:v>
                </c:pt>
                <c:pt idx="11">
                  <c:v>40</c:v>
                </c:pt>
                <c:pt idx="12">
                  <c:v>34</c:v>
                </c:pt>
                <c:pt idx="13">
                  <c:v>38</c:v>
                </c:pt>
                <c:pt idx="14">
                  <c:v>58</c:v>
                </c:pt>
                <c:pt idx="15">
                  <c:v>48</c:v>
                </c:pt>
                <c:pt idx="16">
                  <c:v>42</c:v>
                </c:pt>
                <c:pt idx="17">
                  <c:v>53</c:v>
                </c:pt>
                <c:pt idx="18">
                  <c:v>55</c:v>
                </c:pt>
                <c:pt idx="19">
                  <c:v>47</c:v>
                </c:pt>
                <c:pt idx="20">
                  <c:v>57</c:v>
                </c:pt>
                <c:pt idx="21">
                  <c:v>61</c:v>
                </c:pt>
                <c:pt idx="22">
                  <c:v>77</c:v>
                </c:pt>
                <c:pt idx="23">
                  <c:v>40</c:v>
                </c:pt>
                <c:pt idx="24">
                  <c:v>33</c:v>
                </c:pt>
                <c:pt idx="25">
                  <c:v>67</c:v>
                </c:pt>
                <c:pt idx="26">
                  <c:v>54</c:v>
                </c:pt>
                <c:pt idx="27">
                  <c:v>69</c:v>
                </c:pt>
                <c:pt idx="28">
                  <c:v>47</c:v>
                </c:pt>
                <c:pt idx="29">
                  <c:v>79</c:v>
                </c:pt>
                <c:pt idx="30">
                  <c:v>59</c:v>
                </c:pt>
                <c:pt idx="31">
                  <c:v>44</c:v>
                </c:pt>
                <c:pt idx="32">
                  <c:v>24</c:v>
                </c:pt>
              </c:numCache>
            </c:numRef>
          </c:val>
        </c:ser>
        <c:dLbls>
          <c:showLegendKey val="0"/>
          <c:showVal val="0"/>
          <c:showCatName val="0"/>
          <c:showSerName val="0"/>
          <c:showPercent val="0"/>
          <c:showBubbleSize val="0"/>
        </c:dLbls>
        <c:gapWidth val="14"/>
        <c:overlap val="100"/>
        <c:axId val="240536576"/>
        <c:axId val="258988672"/>
      </c:barChart>
      <c:catAx>
        <c:axId val="240536576"/>
        <c:scaling>
          <c:orientation val="minMax"/>
        </c:scaling>
        <c:delete val="0"/>
        <c:axPos val="l"/>
        <c:majorTickMark val="out"/>
        <c:minorTickMark val="none"/>
        <c:tickLblPos val="nextTo"/>
        <c:txPr>
          <a:bodyPr/>
          <a:lstStyle/>
          <a:p>
            <a:pPr>
              <a:defRPr sz="900"/>
            </a:pPr>
            <a:endParaRPr lang="en-US"/>
          </a:p>
        </c:txPr>
        <c:crossAx val="258988672"/>
        <c:crosses val="autoZero"/>
        <c:auto val="1"/>
        <c:lblAlgn val="ctr"/>
        <c:lblOffset val="100"/>
        <c:tickLblSkip val="1"/>
        <c:noMultiLvlLbl val="0"/>
      </c:catAx>
      <c:valAx>
        <c:axId val="258988672"/>
        <c:scaling>
          <c:orientation val="minMax"/>
          <c:max val="2050"/>
          <c:min val="1950"/>
        </c:scaling>
        <c:delete val="0"/>
        <c:axPos val="b"/>
        <c:numFmt formatCode="0" sourceLinked="0"/>
        <c:majorTickMark val="out"/>
        <c:minorTickMark val="none"/>
        <c:tickLblPos val="nextTo"/>
        <c:crossAx val="240536576"/>
        <c:crosses val="autoZero"/>
        <c:crossBetween val="between"/>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Sheet2!$C$3:$C$37</c:f>
              <c:strCache>
                <c:ptCount val="33"/>
                <c:pt idx="0">
                  <c:v>Australia </c:v>
                </c:pt>
                <c:pt idx="1">
                  <c:v>Austria </c:v>
                </c:pt>
                <c:pt idx="2">
                  <c:v>Finland </c:v>
                </c:pt>
                <c:pt idx="3">
                  <c:v>France </c:v>
                </c:pt>
                <c:pt idx="4">
                  <c:v>Germany </c:v>
                </c:pt>
                <c:pt idx="5">
                  <c:v>Hungary </c:v>
                </c:pt>
                <c:pt idx="6">
                  <c:v>Italy </c:v>
                </c:pt>
                <c:pt idx="7">
                  <c:v>Japan </c:v>
                </c:pt>
                <c:pt idx="8">
                  <c:v>Slovenia </c:v>
                </c:pt>
                <c:pt idx="9">
                  <c:v>South Korea </c:v>
                </c:pt>
                <c:pt idx="10">
                  <c:v>Spain </c:v>
                </c:pt>
                <c:pt idx="11">
                  <c:v>Taiwan </c:v>
                </c:pt>
                <c:pt idx="12">
                  <c:v>US </c:v>
                </c:pt>
                <c:pt idx="13">
                  <c:v>Argentina </c:v>
                </c:pt>
                <c:pt idx="14">
                  <c:v>Brazil </c:v>
                </c:pt>
                <c:pt idx="15">
                  <c:v>Chile </c:v>
                </c:pt>
                <c:pt idx="16">
                  <c:v>China </c:v>
                </c:pt>
                <c:pt idx="17">
                  <c:v>Colombia </c:v>
                </c:pt>
                <c:pt idx="18">
                  <c:v>Costa Rica </c:v>
                </c:pt>
                <c:pt idx="19">
                  <c:v>Jamaica </c:v>
                </c:pt>
                <c:pt idx="20">
                  <c:v>Mexico </c:v>
                </c:pt>
                <c:pt idx="21">
                  <c:v>Peru </c:v>
                </c:pt>
                <c:pt idx="22">
                  <c:v>South Africa </c:v>
                </c:pt>
                <c:pt idx="23">
                  <c:v>Thailand </c:v>
                </c:pt>
                <c:pt idx="24">
                  <c:v>Uruguay </c:v>
                </c:pt>
                <c:pt idx="25">
                  <c:v>India </c:v>
                </c:pt>
                <c:pt idx="26">
                  <c:v>Indonesia </c:v>
                </c:pt>
                <c:pt idx="27">
                  <c:v>Kenya </c:v>
                </c:pt>
                <c:pt idx="28">
                  <c:v>Nigeria </c:v>
                </c:pt>
                <c:pt idx="29">
                  <c:v>Philippines </c:v>
                </c:pt>
                <c:pt idx="30">
                  <c:v>Senegal </c:v>
                </c:pt>
                <c:pt idx="31">
                  <c:v>Vietnam </c:v>
                </c:pt>
                <c:pt idx="32">
                  <c:v>Cambodia </c:v>
                </c:pt>
              </c:strCache>
            </c:strRef>
          </c:cat>
          <c:val>
            <c:numRef>
              <c:f>Sheet2!$G$3:$G$37</c:f>
              <c:numCache>
                <c:formatCode>0.000</c:formatCode>
                <c:ptCount val="33"/>
                <c:pt idx="0">
                  <c:v>0.28902285225506297</c:v>
                </c:pt>
                <c:pt idx="1">
                  <c:v>0.43084310694725253</c:v>
                </c:pt>
                <c:pt idx="2">
                  <c:v>0.38232814763810186</c:v>
                </c:pt>
                <c:pt idx="3">
                  <c:v>0.39219578991475496</c:v>
                </c:pt>
                <c:pt idx="4">
                  <c:v>0.48006002412971782</c:v>
                </c:pt>
                <c:pt idx="5">
                  <c:v>0.17901637067330656</c:v>
                </c:pt>
                <c:pt idx="6">
                  <c:v>0.30264114586340291</c:v>
                </c:pt>
                <c:pt idx="7">
                  <c:v>0.52006524213213523</c:v>
                </c:pt>
                <c:pt idx="8">
                  <c:v>0.34713720474543525</c:v>
                </c:pt>
                <c:pt idx="9">
                  <c:v>0.85205694500609697</c:v>
                </c:pt>
                <c:pt idx="10">
                  <c:v>0.5855900469176204</c:v>
                </c:pt>
                <c:pt idx="11">
                  <c:v>0.93632562686659515</c:v>
                </c:pt>
                <c:pt idx="12">
                  <c:v>0.37352850223913975</c:v>
                </c:pt>
                <c:pt idx="13">
                  <c:v>0.25855336177716209</c:v>
                </c:pt>
                <c:pt idx="14">
                  <c:v>0.4450495943114417</c:v>
                </c:pt>
                <c:pt idx="15">
                  <c:v>0.47863382363658674</c:v>
                </c:pt>
                <c:pt idx="16">
                  <c:v>0.72205610862990333</c:v>
                </c:pt>
                <c:pt idx="17">
                  <c:v>0.58179528548054538</c:v>
                </c:pt>
                <c:pt idx="18">
                  <c:v>0.60739181198299641</c:v>
                </c:pt>
                <c:pt idx="19">
                  <c:v>0.67619534873151099</c:v>
                </c:pt>
                <c:pt idx="20">
                  <c:v>0.54278036648644779</c:v>
                </c:pt>
                <c:pt idx="21">
                  <c:v>0.3924891429705919</c:v>
                </c:pt>
                <c:pt idx="22">
                  <c:v>0.34395140322332224</c:v>
                </c:pt>
                <c:pt idx="23">
                  <c:v>0.81289295904581793</c:v>
                </c:pt>
                <c:pt idx="24">
                  <c:v>0.18443256182939793</c:v>
                </c:pt>
                <c:pt idx="25">
                  <c:v>0.30395968702986897</c:v>
                </c:pt>
                <c:pt idx="26">
                  <c:v>0.55499538740035537</c:v>
                </c:pt>
                <c:pt idx="27">
                  <c:v>0.45722023294112635</c:v>
                </c:pt>
                <c:pt idx="28">
                  <c:v>0.36700737842062137</c:v>
                </c:pt>
                <c:pt idx="29">
                  <c:v>0.42773032543908002</c:v>
                </c:pt>
                <c:pt idx="30">
                  <c:v>0.30223410158329733</c:v>
                </c:pt>
                <c:pt idx="31">
                  <c:v>0.8073912074382027</c:v>
                </c:pt>
                <c:pt idx="32">
                  <c:v>0.69869364897866559</c:v>
                </c:pt>
              </c:numCache>
            </c:numRef>
          </c:val>
        </c:ser>
        <c:dLbls>
          <c:showLegendKey val="0"/>
          <c:showVal val="0"/>
          <c:showCatName val="0"/>
          <c:showSerName val="0"/>
          <c:showPercent val="0"/>
          <c:showBubbleSize val="0"/>
        </c:dLbls>
        <c:gapWidth val="12"/>
        <c:axId val="87924096"/>
        <c:axId val="87934080"/>
      </c:barChart>
      <c:catAx>
        <c:axId val="87924096"/>
        <c:scaling>
          <c:orientation val="minMax"/>
        </c:scaling>
        <c:delete val="0"/>
        <c:axPos val="l"/>
        <c:majorTickMark val="out"/>
        <c:minorTickMark val="none"/>
        <c:tickLblPos val="nextTo"/>
        <c:crossAx val="87934080"/>
        <c:crosses val="autoZero"/>
        <c:auto val="1"/>
        <c:lblAlgn val="ctr"/>
        <c:lblOffset val="100"/>
        <c:tickLblSkip val="1"/>
        <c:noMultiLvlLbl val="0"/>
      </c:catAx>
      <c:valAx>
        <c:axId val="87934080"/>
        <c:scaling>
          <c:orientation val="minMax"/>
        </c:scaling>
        <c:delete val="0"/>
        <c:axPos val="b"/>
        <c:title>
          <c:tx>
            <c:rich>
              <a:bodyPr/>
              <a:lstStyle/>
              <a:p>
                <a:pPr>
                  <a:defRPr/>
                </a:pPr>
                <a:r>
                  <a:rPr lang="en-US"/>
                  <a:t>Annual growth rate</a:t>
                </a:r>
              </a:p>
            </c:rich>
          </c:tx>
          <c:layout/>
          <c:overlay val="0"/>
        </c:title>
        <c:numFmt formatCode="0.0" sourceLinked="0"/>
        <c:majorTickMark val="out"/>
        <c:minorTickMark val="none"/>
        <c:tickLblPos val="nextTo"/>
        <c:crossAx val="8792409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dLbls>
          <c:showLegendKey val="0"/>
          <c:showVal val="0"/>
          <c:showCatName val="0"/>
          <c:showSerName val="0"/>
          <c:showPercent val="0"/>
          <c:showBubbleSize val="0"/>
        </c:dLbls>
        <c:gapWidth val="12"/>
        <c:axId val="46930176"/>
        <c:axId val="46972928"/>
      </c:barChart>
      <c:catAx>
        <c:axId val="46930176"/>
        <c:scaling>
          <c:orientation val="minMax"/>
        </c:scaling>
        <c:delete val="0"/>
        <c:axPos val="l"/>
        <c:majorTickMark val="out"/>
        <c:minorTickMark val="none"/>
        <c:tickLblPos val="nextTo"/>
        <c:crossAx val="46972928"/>
        <c:crosses val="autoZero"/>
        <c:auto val="1"/>
        <c:lblAlgn val="ctr"/>
        <c:lblOffset val="100"/>
        <c:tickLblSkip val="1"/>
        <c:noMultiLvlLbl val="0"/>
      </c:catAx>
      <c:valAx>
        <c:axId val="46972928"/>
        <c:scaling>
          <c:orientation val="minMax"/>
        </c:scaling>
        <c:delete val="0"/>
        <c:axPos val="b"/>
        <c:title>
          <c:tx>
            <c:rich>
              <a:bodyPr/>
              <a:lstStyle/>
              <a:p>
                <a:pPr>
                  <a:defRPr/>
                </a:pPr>
                <a:r>
                  <a:rPr lang="en-US"/>
                  <a:t>Annual growth rate</a:t>
                </a:r>
              </a:p>
            </c:rich>
          </c:tx>
          <c:layout/>
          <c:overlay val="0"/>
        </c:title>
        <c:numFmt formatCode="0.0" sourceLinked="0"/>
        <c:majorTickMark val="out"/>
        <c:minorTickMark val="none"/>
        <c:tickLblPos val="nextTo"/>
        <c:crossAx val="4693017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Sheet2!$C$3:$C$37</c:f>
              <c:strCache>
                <c:ptCount val="33"/>
                <c:pt idx="0">
                  <c:v>Australia </c:v>
                </c:pt>
                <c:pt idx="1">
                  <c:v>Austria </c:v>
                </c:pt>
                <c:pt idx="2">
                  <c:v>Finland </c:v>
                </c:pt>
                <c:pt idx="3">
                  <c:v>France </c:v>
                </c:pt>
                <c:pt idx="4">
                  <c:v>Germany </c:v>
                </c:pt>
                <c:pt idx="5">
                  <c:v>Hungary </c:v>
                </c:pt>
                <c:pt idx="6">
                  <c:v>Italy </c:v>
                </c:pt>
                <c:pt idx="7">
                  <c:v>Japan </c:v>
                </c:pt>
                <c:pt idx="8">
                  <c:v>Slovenia </c:v>
                </c:pt>
                <c:pt idx="9">
                  <c:v>South Korea </c:v>
                </c:pt>
                <c:pt idx="10">
                  <c:v>Spain </c:v>
                </c:pt>
                <c:pt idx="11">
                  <c:v>Taiwan </c:v>
                </c:pt>
                <c:pt idx="12">
                  <c:v>US </c:v>
                </c:pt>
                <c:pt idx="13">
                  <c:v>Argentina </c:v>
                </c:pt>
                <c:pt idx="14">
                  <c:v>Brazil </c:v>
                </c:pt>
                <c:pt idx="15">
                  <c:v>Chile </c:v>
                </c:pt>
                <c:pt idx="16">
                  <c:v>China </c:v>
                </c:pt>
                <c:pt idx="17">
                  <c:v>Colombia </c:v>
                </c:pt>
                <c:pt idx="18">
                  <c:v>Costa Rica </c:v>
                </c:pt>
                <c:pt idx="19">
                  <c:v>Jamaica </c:v>
                </c:pt>
                <c:pt idx="20">
                  <c:v>Mexico </c:v>
                </c:pt>
                <c:pt idx="21">
                  <c:v>Peru </c:v>
                </c:pt>
                <c:pt idx="22">
                  <c:v>South Africa </c:v>
                </c:pt>
                <c:pt idx="23">
                  <c:v>Thailand </c:v>
                </c:pt>
                <c:pt idx="24">
                  <c:v>Uruguay </c:v>
                </c:pt>
                <c:pt idx="25">
                  <c:v>India </c:v>
                </c:pt>
                <c:pt idx="26">
                  <c:v>Indonesia </c:v>
                </c:pt>
                <c:pt idx="27">
                  <c:v>Kenya </c:v>
                </c:pt>
                <c:pt idx="28">
                  <c:v>Nigeria </c:v>
                </c:pt>
                <c:pt idx="29">
                  <c:v>Philippines </c:v>
                </c:pt>
                <c:pt idx="30">
                  <c:v>Senegal </c:v>
                </c:pt>
                <c:pt idx="31">
                  <c:v>Vietnam </c:v>
                </c:pt>
                <c:pt idx="32">
                  <c:v>Cambodia </c:v>
                </c:pt>
              </c:strCache>
            </c:strRef>
          </c:cat>
          <c:val>
            <c:numRef>
              <c:f>Sheet2!$H$3:$H$37</c:f>
              <c:numCache>
                <c:formatCode>0.0</c:formatCode>
                <c:ptCount val="33"/>
                <c:pt idx="0">
                  <c:v>9.6899224806201403</c:v>
                </c:pt>
                <c:pt idx="1">
                  <c:v>14.782608695652176</c:v>
                </c:pt>
                <c:pt idx="2">
                  <c:v>12.153518123667387</c:v>
                </c:pt>
                <c:pt idx="3">
                  <c:v>13.817330210772832</c:v>
                </c:pt>
                <c:pt idx="4">
                  <c:v>11.674008810572685</c:v>
                </c:pt>
                <c:pt idx="5">
                  <c:v>7.0393374741200896</c:v>
                </c:pt>
                <c:pt idx="6">
                  <c:v>9.8360655737705009</c:v>
                </c:pt>
                <c:pt idx="7">
                  <c:v>26.368159203980092</c:v>
                </c:pt>
                <c:pt idx="8">
                  <c:v>15.69620253164557</c:v>
                </c:pt>
                <c:pt idx="9">
                  <c:v>41.813602015113332</c:v>
                </c:pt>
                <c:pt idx="10">
                  <c:v>19.205298013245038</c:v>
                </c:pt>
                <c:pt idx="11">
                  <c:v>45.430809399477823</c:v>
                </c:pt>
                <c:pt idx="12">
                  <c:v>13.541666666666679</c:v>
                </c:pt>
                <c:pt idx="13">
                  <c:v>10.323886639676124</c:v>
                </c:pt>
                <c:pt idx="14">
                  <c:v>29.450549450549438</c:v>
                </c:pt>
                <c:pt idx="15">
                  <c:v>25.827814569536411</c:v>
                </c:pt>
                <c:pt idx="16">
                  <c:v>35.427135678391963</c:v>
                </c:pt>
                <c:pt idx="17">
                  <c:v>36.117936117936139</c:v>
                </c:pt>
                <c:pt idx="18">
                  <c:v>39.663461538461533</c:v>
                </c:pt>
                <c:pt idx="19">
                  <c:v>37.411764705882348</c:v>
                </c:pt>
                <c:pt idx="20">
                  <c:v>36.258660508083139</c:v>
                </c:pt>
                <c:pt idx="21">
                  <c:v>27.050997782705085</c:v>
                </c:pt>
                <c:pt idx="22">
                  <c:v>30.322580645161281</c:v>
                </c:pt>
                <c:pt idx="23">
                  <c:v>38.424821002386629</c:v>
                </c:pt>
                <c:pt idx="24">
                  <c:v>6.2753036437247021</c:v>
                </c:pt>
                <c:pt idx="25">
                  <c:v>22.587268993839832</c:v>
                </c:pt>
                <c:pt idx="26">
                  <c:v>34.945054945054935</c:v>
                </c:pt>
                <c:pt idx="27">
                  <c:v>37.091988130563799</c:v>
                </c:pt>
                <c:pt idx="28">
                  <c:v>18.826405867970664</c:v>
                </c:pt>
                <c:pt idx="29">
                  <c:v>40.201005025125632</c:v>
                </c:pt>
                <c:pt idx="30">
                  <c:v>19.520547945205479</c:v>
                </c:pt>
                <c:pt idx="31">
                  <c:v>42.654028436018962</c:v>
                </c:pt>
                <c:pt idx="32">
                  <c:v>18.256578947368418</c:v>
                </c:pt>
              </c:numCache>
            </c:numRef>
          </c:val>
        </c:ser>
        <c:dLbls>
          <c:showLegendKey val="0"/>
          <c:showVal val="0"/>
          <c:showCatName val="0"/>
          <c:showSerName val="0"/>
          <c:showPercent val="0"/>
          <c:showBubbleSize val="0"/>
        </c:dLbls>
        <c:gapWidth val="12"/>
        <c:axId val="154483328"/>
        <c:axId val="154898816"/>
      </c:barChart>
      <c:catAx>
        <c:axId val="154483328"/>
        <c:scaling>
          <c:orientation val="minMax"/>
        </c:scaling>
        <c:delete val="0"/>
        <c:axPos val="l"/>
        <c:majorTickMark val="out"/>
        <c:minorTickMark val="none"/>
        <c:tickLblPos val="nextTo"/>
        <c:crossAx val="154898816"/>
        <c:crosses val="autoZero"/>
        <c:auto val="1"/>
        <c:lblAlgn val="ctr"/>
        <c:lblOffset val="100"/>
        <c:tickLblSkip val="1"/>
        <c:noMultiLvlLbl val="0"/>
      </c:catAx>
      <c:valAx>
        <c:axId val="154898816"/>
        <c:scaling>
          <c:orientation val="minMax"/>
        </c:scaling>
        <c:delete val="0"/>
        <c:axPos val="b"/>
        <c:title>
          <c:tx>
            <c:rich>
              <a:bodyPr/>
              <a:lstStyle/>
              <a:p>
                <a:pPr>
                  <a:defRPr/>
                </a:pPr>
                <a:r>
                  <a:rPr lang="en-US"/>
                  <a:t>Total gain (%)</a:t>
                </a:r>
              </a:p>
            </c:rich>
          </c:tx>
          <c:layout/>
          <c:overlay val="0"/>
        </c:title>
        <c:numFmt formatCode="0" sourceLinked="0"/>
        <c:majorTickMark val="out"/>
        <c:minorTickMark val="none"/>
        <c:tickLblPos val="nextTo"/>
        <c:crossAx val="154483328"/>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0.32407</cdr:x>
      <cdr:y>0.67345</cdr:y>
    </cdr:from>
    <cdr:to>
      <cdr:x>0.32407</cdr:x>
      <cdr:y>0.89232</cdr:y>
    </cdr:to>
    <cdr:cxnSp macro="">
      <cdr:nvCxnSpPr>
        <cdr:cNvPr id="3" name="Straight Connector 2"/>
        <cdr:cNvCxnSpPr/>
      </cdr:nvCxnSpPr>
      <cdr:spPr>
        <a:xfrm xmlns:a="http://schemas.openxmlformats.org/drawingml/2006/main">
          <a:off x="2667000" y="3048000"/>
          <a:ext cx="0" cy="9906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0.61111</cdr:x>
      <cdr:y>0.1852</cdr:y>
    </cdr:from>
    <cdr:to>
      <cdr:x>0.62037</cdr:x>
      <cdr:y>0.89232</cdr:y>
    </cdr:to>
    <cdr:cxnSp macro="">
      <cdr:nvCxnSpPr>
        <cdr:cNvPr id="5" name="Straight Connector 4"/>
        <cdr:cNvCxnSpPr/>
      </cdr:nvCxnSpPr>
      <cdr:spPr>
        <a:xfrm xmlns:a="http://schemas.openxmlformats.org/drawingml/2006/main">
          <a:off x="5029200" y="838200"/>
          <a:ext cx="76200" cy="32004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0.87963</cdr:x>
      <cdr:y>0.47141</cdr:y>
    </cdr:from>
    <cdr:to>
      <cdr:x>0.87963</cdr:x>
      <cdr:y>0.89232</cdr:y>
    </cdr:to>
    <cdr:cxnSp macro="">
      <cdr:nvCxnSpPr>
        <cdr:cNvPr id="7" name="Straight Connector 6"/>
        <cdr:cNvCxnSpPr/>
      </cdr:nvCxnSpPr>
      <cdr:spPr>
        <a:xfrm xmlns:a="http://schemas.openxmlformats.org/drawingml/2006/main">
          <a:off x="7239000" y="2133600"/>
          <a:ext cx="0" cy="190500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0.62467</cdr:x>
      <cdr:y>0.63978</cdr:y>
    </cdr:from>
    <cdr:to>
      <cdr:x>0.88889</cdr:x>
      <cdr:y>0.89232</cdr:y>
    </cdr:to>
    <cdr:sp macro="" textlink="">
      <cdr:nvSpPr>
        <cdr:cNvPr id="8" name="Left-Right Arrow 7"/>
        <cdr:cNvSpPr/>
      </cdr:nvSpPr>
      <cdr:spPr>
        <a:xfrm xmlns:a="http://schemas.openxmlformats.org/drawingml/2006/main">
          <a:off x="5140817" y="2895600"/>
          <a:ext cx="2174383" cy="1143000"/>
        </a:xfrm>
        <a:prstGeom xmlns:a="http://schemas.openxmlformats.org/drawingml/2006/main" prst="leftRightArrow">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r>
            <a:rPr lang="en-US" sz="1800" dirty="0" smtClean="0">
              <a:solidFill>
                <a:schemeClr val="bg1"/>
              </a:solidFill>
            </a:rPr>
            <a:t>Minus  0.4% per year</a:t>
          </a:r>
          <a:endParaRPr lang="en-US"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0.09259</cdr:x>
      <cdr:y>0.31061</cdr:y>
    </cdr:from>
    <cdr:to>
      <cdr:x>0.23148</cdr:x>
      <cdr:y>0.50758</cdr:y>
    </cdr:to>
    <cdr:sp macro="" textlink="">
      <cdr:nvSpPr>
        <cdr:cNvPr id="2" name="TextBox 1"/>
        <cdr:cNvSpPr txBox="1"/>
      </cdr:nvSpPr>
      <cdr:spPr>
        <a:xfrm xmlns:a="http://schemas.openxmlformats.org/drawingml/2006/main">
          <a:off x="762000" y="1562100"/>
          <a:ext cx="1143000"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Upper middle income</a:t>
          </a:r>
          <a:endParaRPr lang="en-US" sz="1800" dirty="0"/>
        </a:p>
      </cdr:txBody>
    </cdr:sp>
  </cdr:relSizeAnchor>
  <cdr:relSizeAnchor xmlns:cdr="http://schemas.openxmlformats.org/drawingml/2006/chartDrawing">
    <cdr:from>
      <cdr:x>0.7963</cdr:x>
      <cdr:y>0.59091</cdr:y>
    </cdr:from>
    <cdr:to>
      <cdr:x>0.83333</cdr:x>
      <cdr:y>0.90909</cdr:y>
    </cdr:to>
    <cdr:sp macro="" textlink="">
      <cdr:nvSpPr>
        <cdr:cNvPr id="3" name="Right Brace 2"/>
        <cdr:cNvSpPr/>
      </cdr:nvSpPr>
      <cdr:spPr>
        <a:xfrm xmlns:a="http://schemas.openxmlformats.org/drawingml/2006/main">
          <a:off x="6553200" y="2971800"/>
          <a:ext cx="304800" cy="1600200"/>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0.84259</cdr:x>
      <cdr:y>0.68182</cdr:y>
    </cdr:from>
    <cdr:to>
      <cdr:x>0.98148</cdr:x>
      <cdr:y>0.83333</cdr:y>
    </cdr:to>
    <cdr:sp macro="" textlink="">
      <cdr:nvSpPr>
        <cdr:cNvPr id="4" name="TextBox 3"/>
        <cdr:cNvSpPr txBox="1"/>
      </cdr:nvSpPr>
      <cdr:spPr>
        <a:xfrm xmlns:a="http://schemas.openxmlformats.org/drawingml/2006/main">
          <a:off x="6934200" y="3429000"/>
          <a:ext cx="11430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High income</a:t>
          </a:r>
          <a:endParaRPr lang="en-US" sz="20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99DCF-3418-474F-9B0F-67B7AE447B72}"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284613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99DCF-3418-474F-9B0F-67B7AE447B72}"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9932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99DCF-3418-474F-9B0F-67B7AE447B72}"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223116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99DCF-3418-474F-9B0F-67B7AE447B72}"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418834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99DCF-3418-474F-9B0F-67B7AE447B72}" type="datetimeFigureOut">
              <a:rPr lang="en-US" smtClean="0"/>
              <a:t>5/20/2013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206468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99DCF-3418-474F-9B0F-67B7AE447B72}"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82470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99DCF-3418-474F-9B0F-67B7AE447B72}" type="datetimeFigureOut">
              <a:rPr lang="en-US" smtClean="0"/>
              <a:t>5/20/2013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145956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99DCF-3418-474F-9B0F-67B7AE447B72}" type="datetimeFigureOut">
              <a:rPr lang="en-US" smtClean="0"/>
              <a:t>5/20/2013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314654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99DCF-3418-474F-9B0F-67B7AE447B72}" type="datetimeFigureOut">
              <a:rPr lang="en-US" smtClean="0"/>
              <a:t>5/20/2013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398447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99DCF-3418-474F-9B0F-67B7AE447B72}"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1886940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99DCF-3418-474F-9B0F-67B7AE447B72}" type="datetimeFigureOut">
              <a:rPr lang="en-US" smtClean="0"/>
              <a:t>5/20/2013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84210-7ADB-4684-BB66-E9D78D5D5CA0}" type="slidenum">
              <a:rPr lang="en-US" smtClean="0"/>
              <a:t>‹#›</a:t>
            </a:fld>
            <a:endParaRPr lang="en-US"/>
          </a:p>
        </p:txBody>
      </p:sp>
    </p:spTree>
    <p:extLst>
      <p:ext uri="{BB962C8B-B14F-4D97-AF65-F5344CB8AC3E}">
        <p14:creationId xmlns:p14="http://schemas.microsoft.com/office/powerpoint/2010/main" val="169395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99DCF-3418-474F-9B0F-67B7AE447B72}" type="datetimeFigureOut">
              <a:rPr lang="en-US" smtClean="0"/>
              <a:t>5/20/2013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84210-7ADB-4684-BB66-E9D78D5D5CA0}" type="slidenum">
              <a:rPr lang="en-US" smtClean="0"/>
              <a:t>‹#›</a:t>
            </a:fld>
            <a:endParaRPr lang="en-US"/>
          </a:p>
        </p:txBody>
      </p:sp>
    </p:spTree>
    <p:extLst>
      <p:ext uri="{BB962C8B-B14F-4D97-AF65-F5344CB8AC3E}">
        <p14:creationId xmlns:p14="http://schemas.microsoft.com/office/powerpoint/2010/main" val="4202020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mf.org/external/pubs/ft/fandd/2006/09/basic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a:t>
            </a:r>
            <a:br>
              <a:rPr lang="en-US" dirty="0" smtClean="0"/>
            </a:br>
            <a:r>
              <a:rPr lang="en-US" dirty="0" smtClean="0"/>
              <a:t>Demographic Dividend</a:t>
            </a:r>
            <a:endParaRPr lang="en-US" dirty="0"/>
          </a:p>
        </p:txBody>
      </p:sp>
      <p:sp>
        <p:nvSpPr>
          <p:cNvPr id="3" name="Subtitle 2"/>
          <p:cNvSpPr>
            <a:spLocks noGrp="1"/>
          </p:cNvSpPr>
          <p:nvPr>
            <p:ph type="subTitle" idx="1"/>
          </p:nvPr>
        </p:nvSpPr>
        <p:spPr/>
        <p:txBody>
          <a:bodyPr>
            <a:normAutofit fontScale="92500"/>
          </a:bodyPr>
          <a:lstStyle/>
          <a:p>
            <a:r>
              <a:rPr lang="en-US" dirty="0" smtClean="0"/>
              <a:t>Andrew Mason</a:t>
            </a:r>
          </a:p>
          <a:p>
            <a:r>
              <a:rPr lang="en-US" dirty="0" smtClean="0"/>
              <a:t>Demographic Dividend Working Group</a:t>
            </a:r>
          </a:p>
          <a:p>
            <a:r>
              <a:rPr lang="en-US" dirty="0" smtClean="0"/>
              <a:t>Barcelona, Spain  June 5-8, 2013</a:t>
            </a:r>
            <a:endParaRPr lang="en-US" dirty="0"/>
          </a:p>
        </p:txBody>
      </p:sp>
    </p:spTree>
    <p:extLst>
      <p:ext uri="{BB962C8B-B14F-4D97-AF65-F5344CB8AC3E}">
        <p14:creationId xmlns:p14="http://schemas.microsoft.com/office/powerpoint/2010/main" val="946556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First Dividend – Annual growth per year in percent</a:t>
            </a:r>
            <a:endParaRPr lang="en-US" sz="2800" dirty="0"/>
          </a:p>
        </p:txBody>
      </p:sp>
      <p:sp>
        <p:nvSpPr>
          <p:cNvPr id="5" name="Content Placeholder 4"/>
          <p:cNvSpPr>
            <a:spLocks noGrp="1"/>
          </p:cNvSpPr>
          <p:nvPr>
            <p:ph sz="half" idx="1"/>
          </p:nvPr>
        </p:nvSpPr>
        <p:spPr>
          <a:xfrm>
            <a:off x="152400" y="1447800"/>
            <a:ext cx="2971800" cy="4191000"/>
          </a:xfrm>
        </p:spPr>
        <p:txBody>
          <a:bodyPr>
            <a:normAutofit/>
          </a:bodyPr>
          <a:lstStyle/>
          <a:p>
            <a:r>
              <a:rPr lang="en-US" sz="2400" dirty="0" smtClean="0"/>
              <a:t>Boost to economic growth varies from 0.2 to 0.9% per annum.</a:t>
            </a:r>
          </a:p>
          <a:p>
            <a:r>
              <a:rPr lang="en-US" sz="2400" dirty="0" smtClean="0"/>
              <a:t>Biggest gains in E and SE Asia.</a:t>
            </a:r>
          </a:p>
          <a:p>
            <a:r>
              <a:rPr lang="en-US" sz="2400" dirty="0" smtClean="0"/>
              <a:t>Small gains in countries with slow fertility decline. </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4179192592"/>
              </p:ext>
            </p:extLst>
          </p:nvPr>
        </p:nvGraphicFramePr>
        <p:xfrm>
          <a:off x="3034144" y="990600"/>
          <a:ext cx="6096001" cy="5562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4064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First Dividend – Total gain in consumption per equivalent adult</a:t>
            </a:r>
            <a:endParaRPr lang="en-US" sz="2800" dirty="0"/>
          </a:p>
        </p:txBody>
      </p:sp>
      <p:sp>
        <p:nvSpPr>
          <p:cNvPr id="5" name="Content Placeholder 4"/>
          <p:cNvSpPr>
            <a:spLocks noGrp="1"/>
          </p:cNvSpPr>
          <p:nvPr>
            <p:ph sz="half" idx="1"/>
          </p:nvPr>
        </p:nvSpPr>
        <p:spPr>
          <a:xfrm>
            <a:off x="152400" y="1447800"/>
            <a:ext cx="2971800" cy="4191000"/>
          </a:xfrm>
        </p:spPr>
        <p:txBody>
          <a:bodyPr>
            <a:normAutofit/>
          </a:bodyPr>
          <a:lstStyle/>
          <a:p>
            <a:r>
              <a:rPr lang="en-US" sz="2400" dirty="0" smtClean="0"/>
              <a:t>Total gain ranges from under 5% to over 45%.</a:t>
            </a:r>
          </a:p>
          <a:p>
            <a:r>
              <a:rPr lang="en-US" sz="2400" dirty="0" smtClean="0"/>
              <a:t>Small gains in West and some LAC countries.</a:t>
            </a:r>
          </a:p>
          <a:p>
            <a:r>
              <a:rPr lang="en-US" sz="2400" dirty="0" smtClean="0"/>
              <a:t>Large gains in parts of Africa, LAC, and Asia.</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90095039"/>
              </p:ext>
            </p:extLst>
          </p:nvPr>
        </p:nvGraphicFramePr>
        <p:xfrm>
          <a:off x="3034144" y="990600"/>
          <a:ext cx="6096001" cy="55625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219104570"/>
              </p:ext>
            </p:extLst>
          </p:nvPr>
        </p:nvGraphicFramePr>
        <p:xfrm>
          <a:off x="3124200" y="1295400"/>
          <a:ext cx="58674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0428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Important issues about the first dividend</a:t>
            </a:r>
            <a:endParaRPr lang="en-US" dirty="0"/>
          </a:p>
        </p:txBody>
      </p:sp>
      <p:sp>
        <p:nvSpPr>
          <p:cNvPr id="6" name="Content Placeholder 5"/>
          <p:cNvSpPr>
            <a:spLocks noGrp="1"/>
          </p:cNvSpPr>
          <p:nvPr>
            <p:ph idx="1"/>
          </p:nvPr>
        </p:nvSpPr>
        <p:spPr/>
        <p:txBody>
          <a:bodyPr>
            <a:normAutofit lnSpcReduction="10000"/>
          </a:bodyPr>
          <a:lstStyle/>
          <a:p>
            <a:r>
              <a:rPr lang="en-US" dirty="0"/>
              <a:t>A</a:t>
            </a:r>
            <a:r>
              <a:rPr lang="en-US" dirty="0" smtClean="0"/>
              <a:t>nnual gain versus total gain.</a:t>
            </a:r>
          </a:p>
          <a:p>
            <a:r>
              <a:rPr lang="en-US" dirty="0" smtClean="0"/>
              <a:t>Timing – sooner better than later.</a:t>
            </a:r>
          </a:p>
          <a:p>
            <a:r>
              <a:rPr lang="en-US" dirty="0" smtClean="0"/>
              <a:t>Largest gains may occur in countries which started from a particularly disadvantaged position, i.e., very high fertility and high child dependency.</a:t>
            </a:r>
          </a:p>
          <a:p>
            <a:r>
              <a:rPr lang="en-US" dirty="0" smtClean="0"/>
              <a:t>Influence of policy on the dividend</a:t>
            </a:r>
          </a:p>
          <a:p>
            <a:pPr lvl="1"/>
            <a:r>
              <a:rPr lang="en-US" dirty="0" smtClean="0"/>
              <a:t>Reproductive health and fertility decline</a:t>
            </a:r>
          </a:p>
          <a:p>
            <a:pPr lvl="1"/>
            <a:r>
              <a:rPr lang="en-US" dirty="0" smtClean="0"/>
              <a:t>Lifecycle polices (labor income and consumption)  </a:t>
            </a:r>
            <a:endParaRPr lang="en-US" dirty="0"/>
          </a:p>
        </p:txBody>
      </p:sp>
    </p:spTree>
    <p:extLst>
      <p:ext uri="{BB962C8B-B14F-4D97-AF65-F5344CB8AC3E}">
        <p14:creationId xmlns:p14="http://schemas.microsoft.com/office/powerpoint/2010/main" val="3331610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Demographic Dividend</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US" dirty="0" smtClean="0"/>
              <a:t>Aging leads to an increase in the demand for lifecycle wealth, i.e., the aggregate resources required to meet lifecycle needs. </a:t>
            </a:r>
          </a:p>
          <a:p>
            <a:r>
              <a:rPr lang="en-US" dirty="0" smtClean="0"/>
              <a:t>Impact on assets depends on extent to which elderly depend on transfers </a:t>
            </a:r>
            <a:r>
              <a:rPr lang="en-US" dirty="0" err="1" smtClean="0"/>
              <a:t>vs</a:t>
            </a:r>
            <a:r>
              <a:rPr lang="en-US" dirty="0" smtClean="0"/>
              <a:t> assets to support their old-age consumption.</a:t>
            </a:r>
          </a:p>
          <a:p>
            <a:r>
              <a:rPr lang="en-US" dirty="0" smtClean="0"/>
              <a:t>Quantifying the second demographic dividend requires a macroeconomic model including </a:t>
            </a:r>
          </a:p>
          <a:p>
            <a:pPr lvl="1"/>
            <a:r>
              <a:rPr lang="en-US" dirty="0" smtClean="0"/>
              <a:t>Impact of population on saving (s) and capital (K)</a:t>
            </a:r>
          </a:p>
          <a:p>
            <a:pPr lvl="1"/>
            <a:r>
              <a:rPr lang="en-US" dirty="0" smtClean="0"/>
              <a:t>Effect of capital on productivity (Y/L)</a:t>
            </a:r>
          </a:p>
          <a:p>
            <a:endParaRPr lang="en-US" dirty="0"/>
          </a:p>
        </p:txBody>
      </p:sp>
    </p:spTree>
    <p:extLst>
      <p:ext uri="{BB962C8B-B14F-4D97-AF65-F5344CB8AC3E}">
        <p14:creationId xmlns:p14="http://schemas.microsoft.com/office/powerpoint/2010/main" val="37144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Lifecycle wealth, </a:t>
            </a:r>
            <a:r>
              <a:rPr lang="en-US" sz="4000" dirty="0"/>
              <a:t>h</a:t>
            </a:r>
            <a:r>
              <a:rPr lang="en-US" sz="4000" dirty="0" smtClean="0"/>
              <a:t>igh-income profiles</a:t>
            </a:r>
            <a:endParaRPr lang="en-US" sz="4000" dirty="0"/>
          </a:p>
        </p:txBody>
      </p:sp>
      <p:sp>
        <p:nvSpPr>
          <p:cNvPr id="4" name="TextBox 3"/>
          <p:cNvSpPr txBox="1"/>
          <p:nvPr/>
        </p:nvSpPr>
        <p:spPr>
          <a:xfrm>
            <a:off x="457200" y="4572000"/>
            <a:ext cx="7620000" cy="1752600"/>
          </a:xfrm>
          <a:prstGeom prst="rect">
            <a:avLst/>
          </a:prstGeom>
          <a:noFill/>
        </p:spPr>
        <p:txBody>
          <a:bodyPr wrap="square" rtlCol="0">
            <a:noAutofit/>
          </a:bodyPr>
          <a:lstStyle/>
          <a:p>
            <a:pPr marL="285750" indent="-285750">
              <a:buFont typeface="Arial" pitchFamily="34" charset="0"/>
              <a:buChar char="•"/>
            </a:pPr>
            <a:r>
              <a:rPr lang="en-US" sz="2000" dirty="0" smtClean="0"/>
              <a:t>Modest increase in DMC W before 2000 – about 1.5% faster than labor income.  </a:t>
            </a:r>
          </a:p>
          <a:p>
            <a:pPr marL="285750" indent="-285750">
              <a:buFont typeface="Arial" pitchFamily="34" charset="0"/>
              <a:buChar char="•"/>
            </a:pPr>
            <a:r>
              <a:rPr lang="en-US" sz="2000" dirty="0" smtClean="0"/>
              <a:t>W grows most rapidly in DMCs from 2010-20 at 2.8% faster than labor income.  </a:t>
            </a:r>
          </a:p>
          <a:p>
            <a:pPr marL="285750" indent="-285750">
              <a:buFont typeface="Arial" pitchFamily="34" charset="0"/>
              <a:buChar char="•"/>
            </a:pPr>
            <a:r>
              <a:rPr lang="en-US" sz="2000" dirty="0" smtClean="0"/>
              <a:t>Growth becomes more moderate in later decades, but always faster than labor income.  </a:t>
            </a:r>
            <a:endParaRPr lang="en-US" sz="2000" dirty="0"/>
          </a:p>
        </p:txBody>
      </p:sp>
      <p:sp>
        <p:nvSpPr>
          <p:cNvPr id="5" name="Footer Placeholder 4"/>
          <p:cNvSpPr>
            <a:spLocks noGrp="1"/>
          </p:cNvSpPr>
          <p:nvPr>
            <p:ph type="ftr" sz="quarter" idx="11"/>
          </p:nvPr>
        </p:nvSpPr>
        <p:spPr/>
        <p:txBody>
          <a:bodyPr/>
          <a:lstStyle/>
          <a:p>
            <a:r>
              <a:rPr lang="en-US" smtClean="0"/>
              <a:t>Mason and Lee 2011</a:t>
            </a:r>
            <a:endParaRPr lang="en-US"/>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128000"/>
            <a:ext cx="4876800" cy="3276600"/>
          </a:xfrm>
          <a:prstGeom prst="rect">
            <a:avLst/>
          </a:prstGeom>
          <a:noFill/>
        </p:spPr>
      </p:pic>
    </p:spTree>
    <p:extLst>
      <p:ext uri="{BB962C8B-B14F-4D97-AF65-F5344CB8AC3E}">
        <p14:creationId xmlns:p14="http://schemas.microsoft.com/office/powerpoint/2010/main" val="2935776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Extending second dividend to human capital</a:t>
            </a:r>
            <a:endParaRPr lang="en-US" dirty="0"/>
          </a:p>
        </p:txBody>
      </p:sp>
      <p:sp>
        <p:nvSpPr>
          <p:cNvPr id="3" name="Content Placeholder 2"/>
          <p:cNvSpPr>
            <a:spLocks noGrp="1"/>
          </p:cNvSpPr>
          <p:nvPr>
            <p:ph idx="1"/>
          </p:nvPr>
        </p:nvSpPr>
        <p:spPr/>
        <p:txBody>
          <a:bodyPr/>
          <a:lstStyle/>
          <a:p>
            <a:r>
              <a:rPr lang="en-US" dirty="0" smtClean="0"/>
              <a:t>Tradeoff between fertility and human capital spending per child.</a:t>
            </a:r>
          </a:p>
          <a:p>
            <a:r>
              <a:rPr lang="en-US" dirty="0" smtClean="0"/>
              <a:t>Aging societies will have fewer workers but they will be more productive due to their enhanced human capital.</a:t>
            </a:r>
          </a:p>
          <a:p>
            <a:r>
              <a:rPr lang="en-US" dirty="0" smtClean="0"/>
              <a:t>Quantification requires model with</a:t>
            </a:r>
          </a:p>
          <a:p>
            <a:pPr lvl="1"/>
            <a:r>
              <a:rPr lang="en-US" dirty="0" smtClean="0"/>
              <a:t>Tradeoff between fertility and human capital</a:t>
            </a:r>
          </a:p>
          <a:p>
            <a:pPr lvl="1"/>
            <a:r>
              <a:rPr lang="en-US" dirty="0" smtClean="0"/>
              <a:t>Impact of human capital on productivity</a:t>
            </a:r>
          </a:p>
          <a:p>
            <a:pPr lvl="1"/>
            <a:endParaRPr lang="en-US" dirty="0"/>
          </a:p>
        </p:txBody>
      </p:sp>
    </p:spTree>
    <p:extLst>
      <p:ext uri="{BB962C8B-B14F-4D97-AF65-F5344CB8AC3E}">
        <p14:creationId xmlns:p14="http://schemas.microsoft.com/office/powerpoint/2010/main" val="1973355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0624"/>
            <a:ext cx="5638800" cy="597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6324600"/>
            <a:ext cx="8686800" cy="369332"/>
          </a:xfrm>
          <a:prstGeom prst="rect">
            <a:avLst/>
          </a:prstGeom>
          <a:noFill/>
        </p:spPr>
        <p:txBody>
          <a:bodyPr wrap="square" rtlCol="0">
            <a:spAutoFit/>
          </a:bodyPr>
          <a:lstStyle/>
          <a:p>
            <a:r>
              <a:rPr lang="en-US" dirty="0" smtClean="0"/>
              <a:t>Source:  Lee and Mason 2006 based on Mason 2005.</a:t>
            </a:r>
            <a:endParaRPr lang="en-US" dirty="0"/>
          </a:p>
        </p:txBody>
      </p:sp>
    </p:spTree>
    <p:extLst>
      <p:ext uri="{BB962C8B-B14F-4D97-AF65-F5344CB8AC3E}">
        <p14:creationId xmlns:p14="http://schemas.microsoft.com/office/powerpoint/2010/main" val="673540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first and second demographic dividends can make an important contribution to economic growth.</a:t>
            </a:r>
          </a:p>
          <a:p>
            <a:r>
              <a:rPr lang="en-US" dirty="0" smtClean="0"/>
              <a:t>The economic lifecycle influence both demographic dividends</a:t>
            </a:r>
          </a:p>
          <a:p>
            <a:pPr lvl="1"/>
            <a:r>
              <a:rPr lang="en-US" dirty="0" smtClean="0"/>
              <a:t>Amounts consumed and produced at each age</a:t>
            </a:r>
          </a:p>
          <a:p>
            <a:pPr lvl="1"/>
            <a:r>
              <a:rPr lang="en-US" dirty="0" smtClean="0"/>
              <a:t>Material needs in old age</a:t>
            </a:r>
          </a:p>
          <a:p>
            <a:r>
              <a:rPr lang="en-US" dirty="0" smtClean="0"/>
              <a:t>Quantifying reallocation system essential to understanding how aging will influence the demand for assets to meet old-age needs.</a:t>
            </a:r>
            <a:endParaRPr lang="en-US" dirty="0"/>
          </a:p>
        </p:txBody>
      </p:sp>
    </p:spTree>
    <p:extLst>
      <p:ext uri="{BB962C8B-B14F-4D97-AF65-F5344CB8AC3E}">
        <p14:creationId xmlns:p14="http://schemas.microsoft.com/office/powerpoint/2010/main" val="1852154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smtClean="0"/>
              <a:t>Mason, A. (2005). </a:t>
            </a:r>
            <a:r>
              <a:rPr lang="en-US" sz="1600" u="sng" dirty="0" smtClean="0"/>
              <a:t>Demographic Transition and Demographic Dividends in Developed and Developing Countries. United Nations Expert Group Meeting on Social and Economic Implications of Changing Population Age Structures, Mexico City.</a:t>
            </a:r>
            <a:endParaRPr lang="en-US" sz="1600" dirty="0" smtClean="0"/>
          </a:p>
          <a:p>
            <a:r>
              <a:rPr lang="en-US" sz="1600" dirty="0" smtClean="0"/>
              <a:t>Ronald Lee and Andrew Mason (2006) “What is the Demographic Dividend?” Finance &amp; Development  43(3) September.  </a:t>
            </a:r>
            <a:r>
              <a:rPr lang="en-US" sz="1600" dirty="0" smtClean="0">
                <a:hlinkClick r:id="rId2"/>
              </a:rPr>
              <a:t>http://www.imf.org/external/pubs/ft/fandd/2006/09/basics.htm</a:t>
            </a:r>
            <a:endParaRPr lang="en-US" sz="1600" dirty="0" smtClean="0"/>
          </a:p>
          <a:p>
            <a:r>
              <a:rPr lang="en-US" sz="1600" dirty="0" smtClean="0"/>
              <a:t>Mason, A. and R. Lee (2007). Transfers, Capital, and Consumption over the Demographic Transition. </a:t>
            </a:r>
            <a:r>
              <a:rPr lang="en-US" sz="1600" u="sng" dirty="0" smtClean="0"/>
              <a:t>Population Aging, Intergenerational Transfers and the </a:t>
            </a:r>
            <a:r>
              <a:rPr lang="en-US" sz="1600" u="sng" dirty="0" err="1" smtClean="0"/>
              <a:t>Macroeconomy</a:t>
            </a:r>
            <a:r>
              <a:rPr lang="en-US" sz="1600" u="sng" dirty="0" smtClean="0"/>
              <a:t>. R. Clark, A. Mason and N. Ogawa, Elgar Press</a:t>
            </a:r>
            <a:r>
              <a:rPr lang="en-US" sz="1600" b="1" u="sng" dirty="0" smtClean="0"/>
              <a:t>: </a:t>
            </a:r>
            <a:r>
              <a:rPr lang="en-US" sz="1600" b="0" u="sng" dirty="0" smtClean="0"/>
              <a:t>128-162.</a:t>
            </a:r>
            <a:r>
              <a:rPr lang="en-US" sz="1600" dirty="0" smtClean="0"/>
              <a:t> </a:t>
            </a:r>
          </a:p>
          <a:p>
            <a:r>
              <a:rPr lang="en-US" sz="1600" dirty="0" smtClean="0"/>
              <a:t>Mason, A. and S.-H. Lee (2011). Population, Wealth, and Economic Growth in Asia and the Pacific. </a:t>
            </a:r>
            <a:r>
              <a:rPr lang="en-US" sz="1600" u="sng" dirty="0" smtClean="0"/>
              <a:t>Aging, Economic Growth, and Old-age Security in Asia. D. Park, S.-H. Lee and A. Mason. Cheltenham, UK and </a:t>
            </a:r>
            <a:r>
              <a:rPr lang="en-US" sz="1600" u="sng" dirty="0" err="1" smtClean="0"/>
              <a:t>Northamption</a:t>
            </a:r>
            <a:r>
              <a:rPr lang="en-US" sz="1600" u="sng" dirty="0" smtClean="0"/>
              <a:t>, MA, Edward Elgar</a:t>
            </a:r>
            <a:r>
              <a:rPr lang="en-US" sz="1600" b="1" u="sng" dirty="0" smtClean="0"/>
              <a:t>: </a:t>
            </a:r>
            <a:r>
              <a:rPr lang="en-US" sz="1600" b="0" u="sng" dirty="0" smtClean="0"/>
              <a:t>32-82.</a:t>
            </a:r>
            <a:endParaRPr lang="en-US" sz="1600" u="sng" dirty="0"/>
          </a:p>
          <a:p>
            <a:r>
              <a:rPr lang="en-US" sz="1600" dirty="0" smtClean="0"/>
              <a:t>Lee, R. and A. Mason (2010). "Fertility, Human Capital, and Economic Growth over the Demographic Transition." </a:t>
            </a:r>
            <a:r>
              <a:rPr lang="en-US" sz="1600" u="sng" dirty="0" smtClean="0"/>
              <a:t>European Journal of Population </a:t>
            </a:r>
            <a:r>
              <a:rPr lang="en-US" sz="1600" b="1" u="sng" dirty="0" smtClean="0"/>
              <a:t>26</a:t>
            </a:r>
            <a:r>
              <a:rPr lang="en-US" sz="1600" b="0" u="sng" dirty="0" smtClean="0"/>
              <a:t>(2): 159-182.</a:t>
            </a:r>
            <a:endParaRPr lang="en-US" sz="1600" dirty="0"/>
          </a:p>
        </p:txBody>
      </p:sp>
    </p:spTree>
    <p:extLst>
      <p:ext uri="{BB962C8B-B14F-4D97-AF65-F5344CB8AC3E}">
        <p14:creationId xmlns:p14="http://schemas.microsoft.com/office/powerpoint/2010/main" val="337469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Demographic Dividend</a:t>
            </a:r>
            <a:endParaRPr lang="en-US" dirty="0"/>
          </a:p>
        </p:txBody>
      </p:sp>
      <p:sp>
        <p:nvSpPr>
          <p:cNvPr id="3" name="Content Placeholder 2"/>
          <p:cNvSpPr>
            <a:spLocks noGrp="1"/>
          </p:cNvSpPr>
          <p:nvPr>
            <p:ph idx="1"/>
          </p:nvPr>
        </p:nvSpPr>
        <p:spPr>
          <a:xfrm>
            <a:off x="457200" y="1600200"/>
            <a:ext cx="8229600" cy="4876799"/>
          </a:xfrm>
        </p:spPr>
        <p:txBody>
          <a:bodyPr/>
          <a:lstStyle/>
          <a:p>
            <a:pPr marL="0" indent="0">
              <a:buNone/>
            </a:pPr>
            <a:r>
              <a:rPr lang="en-US" dirty="0" smtClean="0"/>
              <a:t>At an early stage of [demographic] transition, fertility rates fall, leading to fewer young mouths to feed. During this period, the labor force temporarily grows more rapidly than the population dependent on it, freeing up resources for investment in economic development and family welfare. </a:t>
            </a:r>
          </a:p>
          <a:p>
            <a:pPr marL="0" indent="0" algn="r">
              <a:buNone/>
            </a:pPr>
            <a:r>
              <a:rPr lang="en-US" dirty="0" smtClean="0"/>
              <a:t>-- Lee and Mason (2006)</a:t>
            </a:r>
            <a:endParaRPr lang="en-US" dirty="0"/>
          </a:p>
          <a:p>
            <a:pPr marL="0" indent="0">
              <a:buNone/>
            </a:pPr>
            <a:endParaRPr lang="en-US" dirty="0"/>
          </a:p>
        </p:txBody>
      </p:sp>
    </p:spTree>
    <p:extLst>
      <p:ext uri="{BB962C8B-B14F-4D97-AF65-F5344CB8AC3E}">
        <p14:creationId xmlns:p14="http://schemas.microsoft.com/office/powerpoint/2010/main" val="339492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Demographic Dividend</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i="1" dirty="0" smtClean="0"/>
              <a:t>second dividend</a:t>
            </a:r>
            <a:r>
              <a:rPr lang="en-US" dirty="0" smtClean="0"/>
              <a:t> is also possible. A population concentrated at older working ages and facing an extended period of retirement has a powerful incentive to accumulate assets—unless it is confident that its needs will be provided for by families or governments.</a:t>
            </a:r>
          </a:p>
          <a:p>
            <a:pPr marL="0" indent="0" algn="r">
              <a:buNone/>
            </a:pPr>
            <a:r>
              <a:rPr lang="en-US" dirty="0" smtClean="0"/>
              <a:t>-- Lee and Mason (2006)  </a:t>
            </a:r>
            <a:endParaRPr lang="en-US" dirty="0"/>
          </a:p>
        </p:txBody>
      </p:sp>
    </p:spTree>
    <p:extLst>
      <p:ext uri="{BB962C8B-B14F-4D97-AF65-F5344CB8AC3E}">
        <p14:creationId xmlns:p14="http://schemas.microsoft.com/office/powerpoint/2010/main" val="201813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 Identity</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93602130"/>
              </p:ext>
            </p:extLst>
          </p:nvPr>
        </p:nvGraphicFramePr>
        <p:xfrm>
          <a:off x="1870075" y="1735138"/>
          <a:ext cx="5264150" cy="3530600"/>
        </p:xfrm>
        <a:graphic>
          <a:graphicData uri="http://schemas.openxmlformats.org/presentationml/2006/ole">
            <mc:AlternateContent xmlns:mc="http://schemas.openxmlformats.org/markup-compatibility/2006">
              <mc:Choice xmlns:v="urn:schemas-microsoft-com:vml" Requires="v">
                <p:oleObj spid="_x0000_s3079" name="Equation" r:id="rId3" imgW="2234880" imgH="1498320" progId="Equation.DSMT4">
                  <p:embed/>
                </p:oleObj>
              </mc:Choice>
              <mc:Fallback>
                <p:oleObj name="Equation" r:id="rId3" imgW="2234880" imgH="1498320" progId="Equation.DSMT4">
                  <p:embed/>
                  <p:pic>
                    <p:nvPicPr>
                      <p:cNvPr id="0" name=""/>
                      <p:cNvPicPr/>
                      <p:nvPr/>
                    </p:nvPicPr>
                    <p:blipFill>
                      <a:blip r:embed="rId4"/>
                      <a:stretch>
                        <a:fillRect/>
                      </a:stretch>
                    </p:blipFill>
                    <p:spPr>
                      <a:xfrm>
                        <a:off x="1870075" y="1735138"/>
                        <a:ext cx="5264150" cy="3530600"/>
                      </a:xfrm>
                      <a:prstGeom prst="rect">
                        <a:avLst/>
                      </a:prstGeom>
                    </p:spPr>
                  </p:pic>
                </p:oleObj>
              </mc:Fallback>
            </mc:AlternateContent>
          </a:graphicData>
        </a:graphic>
      </p:graphicFrame>
    </p:spTree>
    <p:extLst>
      <p:ext uri="{BB962C8B-B14F-4D97-AF65-F5344CB8AC3E}">
        <p14:creationId xmlns:p14="http://schemas.microsoft.com/office/powerpoint/2010/main" val="2741963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producers and consumers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72682054"/>
              </p:ext>
            </p:extLst>
          </p:nvPr>
        </p:nvGraphicFramePr>
        <p:xfrm>
          <a:off x="1895752" y="1439862"/>
          <a:ext cx="5438302" cy="3741738"/>
        </p:xfrm>
        <a:graphic>
          <a:graphicData uri="http://schemas.openxmlformats.org/presentationml/2006/ole">
            <mc:AlternateContent xmlns:mc="http://schemas.openxmlformats.org/markup-compatibility/2006">
              <mc:Choice xmlns:v="urn:schemas-microsoft-com:vml" Requires="v">
                <p:oleObj spid="_x0000_s2057" name="Equation" r:id="rId3" imgW="2971800" imgH="2044440" progId="Equation.DSMT4">
                  <p:embed/>
                </p:oleObj>
              </mc:Choice>
              <mc:Fallback>
                <p:oleObj name="Equation" r:id="rId3" imgW="2971800" imgH="2044440" progId="Equation.DSMT4">
                  <p:embed/>
                  <p:pic>
                    <p:nvPicPr>
                      <p:cNvPr id="0" name=""/>
                      <p:cNvPicPr/>
                      <p:nvPr/>
                    </p:nvPicPr>
                    <p:blipFill>
                      <a:blip r:embed="rId4"/>
                      <a:stretch>
                        <a:fillRect/>
                      </a:stretch>
                    </p:blipFill>
                    <p:spPr>
                      <a:xfrm>
                        <a:off x="1895752" y="1439862"/>
                        <a:ext cx="5438302" cy="3741738"/>
                      </a:xfrm>
                      <a:prstGeom prst="rect">
                        <a:avLst/>
                      </a:prstGeom>
                    </p:spPr>
                  </p:pic>
                </p:oleObj>
              </mc:Fallback>
            </mc:AlternateContent>
          </a:graphicData>
        </a:graphic>
      </p:graphicFrame>
    </p:spTree>
    <p:extLst>
      <p:ext uri="{BB962C8B-B14F-4D97-AF65-F5344CB8AC3E}">
        <p14:creationId xmlns:p14="http://schemas.microsoft.com/office/powerpoint/2010/main" val="3322060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Dividends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67847502"/>
              </p:ext>
            </p:extLst>
          </p:nvPr>
        </p:nvGraphicFramePr>
        <p:xfrm>
          <a:off x="3173413" y="3054350"/>
          <a:ext cx="2422525" cy="927100"/>
        </p:xfrm>
        <a:graphic>
          <a:graphicData uri="http://schemas.openxmlformats.org/presentationml/2006/ole">
            <mc:AlternateContent xmlns:mc="http://schemas.openxmlformats.org/markup-compatibility/2006">
              <mc:Choice xmlns:v="urn:schemas-microsoft-com:vml" Requires="v">
                <p:oleObj spid="_x0000_s4105" name="Equation" r:id="rId3" imgW="1028520" imgH="393480" progId="Equation.DSMT4">
                  <p:embed/>
                </p:oleObj>
              </mc:Choice>
              <mc:Fallback>
                <p:oleObj name="Equation" r:id="rId3" imgW="1028520" imgH="393480" progId="Equation.DSMT4">
                  <p:embed/>
                  <p:pic>
                    <p:nvPicPr>
                      <p:cNvPr id="0" name=""/>
                      <p:cNvPicPr/>
                      <p:nvPr/>
                    </p:nvPicPr>
                    <p:blipFill>
                      <a:blip r:embed="rId4"/>
                      <a:stretch>
                        <a:fillRect/>
                      </a:stretch>
                    </p:blipFill>
                    <p:spPr>
                      <a:xfrm>
                        <a:off x="3173413" y="3054350"/>
                        <a:ext cx="2422525" cy="927100"/>
                      </a:xfrm>
                      <a:prstGeom prst="rect">
                        <a:avLst/>
                      </a:prstGeom>
                    </p:spPr>
                  </p:pic>
                </p:oleObj>
              </mc:Fallback>
            </mc:AlternateContent>
          </a:graphicData>
        </a:graphic>
      </p:graphicFrame>
      <p:sp>
        <p:nvSpPr>
          <p:cNvPr id="3" name="Rectangle 2"/>
          <p:cNvSpPr/>
          <p:nvPr/>
        </p:nvSpPr>
        <p:spPr>
          <a:xfrm>
            <a:off x="2552700" y="1295400"/>
            <a:ext cx="5562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Channel for first dividend:</a:t>
            </a:r>
          </a:p>
          <a:p>
            <a:pPr algn="ctr"/>
            <a:r>
              <a:rPr lang="en-US" sz="2000" dirty="0" smtClean="0"/>
              <a:t>Increase in the support ratio (L/N) holding other factors, saving and income per effective worker, constant.</a:t>
            </a:r>
            <a:endParaRPr lang="en-US" sz="2000" dirty="0"/>
          </a:p>
        </p:txBody>
      </p:sp>
      <p:sp>
        <p:nvSpPr>
          <p:cNvPr id="5" name="Oval 4"/>
          <p:cNvSpPr/>
          <p:nvPr/>
        </p:nvSpPr>
        <p:spPr>
          <a:xfrm>
            <a:off x="5105400" y="2971800"/>
            <a:ext cx="4572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86200" y="2933700"/>
            <a:ext cx="1371600" cy="1181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81200" y="4114800"/>
            <a:ext cx="5410200" cy="18288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Channel for second dividend:  </a:t>
            </a:r>
          </a:p>
          <a:p>
            <a:pPr algn="ctr"/>
            <a:r>
              <a:rPr lang="en-US" sz="2000" dirty="0" smtClean="0"/>
              <a:t>Changes in saving and capital per effective worker influence income, from labor and assets, per effective worker.</a:t>
            </a:r>
            <a:endParaRPr lang="en-US" sz="2000" dirty="0"/>
          </a:p>
        </p:txBody>
      </p:sp>
    </p:spTree>
    <p:extLst>
      <p:ext uri="{BB962C8B-B14F-4D97-AF65-F5344CB8AC3E}">
        <p14:creationId xmlns:p14="http://schemas.microsoft.com/office/powerpoint/2010/main" val="338336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Ratio, China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76097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Andrew Mason,  April 15, 2013</a:t>
            </a:r>
            <a:endParaRPr lang="en-US"/>
          </a:p>
        </p:txBody>
      </p:sp>
      <p:sp>
        <p:nvSpPr>
          <p:cNvPr id="5" name="Slide Number Placeholder 4"/>
          <p:cNvSpPr>
            <a:spLocks noGrp="1"/>
          </p:cNvSpPr>
          <p:nvPr>
            <p:ph type="sldNum" sz="quarter" idx="12"/>
          </p:nvPr>
        </p:nvSpPr>
        <p:spPr/>
        <p:txBody>
          <a:bodyPr/>
          <a:lstStyle/>
          <a:p>
            <a:pPr>
              <a:defRPr/>
            </a:pPr>
            <a:fld id="{5C693B52-BA08-495E-B1E7-7F27ADC8843A}" type="slidenum">
              <a:rPr lang="en-US" smtClean="0"/>
              <a:pPr>
                <a:defRPr/>
              </a:pPr>
              <a:t>7</a:t>
            </a:fld>
            <a:endParaRPr lang="en-US"/>
          </a:p>
        </p:txBody>
      </p:sp>
    </p:spTree>
    <p:extLst>
      <p:ext uri="{BB962C8B-B14F-4D97-AF65-F5344CB8AC3E}">
        <p14:creationId xmlns:p14="http://schemas.microsoft.com/office/powerpoint/2010/main" val="18077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Ratio, China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07809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pPr>
              <a:defRPr/>
            </a:pPr>
            <a:r>
              <a:rPr lang="en-US" smtClean="0"/>
              <a:t>Andrew Mason,  April 15, 2013</a:t>
            </a:r>
            <a:endParaRPr lang="en-US"/>
          </a:p>
        </p:txBody>
      </p:sp>
      <p:sp>
        <p:nvSpPr>
          <p:cNvPr id="5" name="Slide Number Placeholder 4"/>
          <p:cNvSpPr>
            <a:spLocks noGrp="1"/>
          </p:cNvSpPr>
          <p:nvPr>
            <p:ph type="sldNum" sz="quarter" idx="12"/>
          </p:nvPr>
        </p:nvSpPr>
        <p:spPr/>
        <p:txBody>
          <a:bodyPr/>
          <a:lstStyle/>
          <a:p>
            <a:pPr>
              <a:defRPr/>
            </a:pPr>
            <a:fld id="{5C693B52-BA08-495E-B1E7-7F27ADC8843A}" type="slidenum">
              <a:rPr lang="en-US" smtClean="0"/>
              <a:pPr>
                <a:defRPr/>
              </a:pPr>
              <a:t>8</a:t>
            </a:fld>
            <a:endParaRPr lang="en-US"/>
          </a:p>
        </p:txBody>
      </p:sp>
      <p:sp>
        <p:nvSpPr>
          <p:cNvPr id="3" name="Left-Right Arrow 2"/>
          <p:cNvSpPr/>
          <p:nvPr/>
        </p:nvSpPr>
        <p:spPr>
          <a:xfrm>
            <a:off x="3124200" y="4495800"/>
            <a:ext cx="2438400" cy="1143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Plus 0.8% per year</a:t>
            </a:r>
            <a:endParaRPr lang="en-US" dirty="0"/>
          </a:p>
        </p:txBody>
      </p:sp>
      <p:sp>
        <p:nvSpPr>
          <p:cNvPr id="7" name="Rectangle 6"/>
          <p:cNvSpPr/>
          <p:nvPr/>
        </p:nvSpPr>
        <p:spPr>
          <a:xfrm>
            <a:off x="1600200" y="1981200"/>
            <a:ext cx="2590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Net swing of 1.2% per year in per capita growth due to population age structure.</a:t>
            </a:r>
            <a:endParaRPr lang="en-US" dirty="0"/>
          </a:p>
        </p:txBody>
      </p:sp>
    </p:spTree>
    <p:extLst>
      <p:ext uri="{BB962C8B-B14F-4D97-AF65-F5344CB8AC3E}">
        <p14:creationId xmlns:p14="http://schemas.microsoft.com/office/powerpoint/2010/main" val="38316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First Dividend Phase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6595084"/>
              </p:ext>
            </p:extLst>
          </p:nvPr>
        </p:nvGraphicFramePr>
        <p:xfrm>
          <a:off x="457200" y="1600200"/>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Left Brace 4"/>
          <p:cNvSpPr/>
          <p:nvPr/>
        </p:nvSpPr>
        <p:spPr>
          <a:xfrm>
            <a:off x="2362200" y="1752600"/>
            <a:ext cx="1524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392382" y="1962833"/>
            <a:ext cx="990600" cy="646331"/>
          </a:xfrm>
          <a:prstGeom prst="rect">
            <a:avLst/>
          </a:prstGeom>
          <a:noFill/>
        </p:spPr>
        <p:txBody>
          <a:bodyPr wrap="square" rtlCol="0">
            <a:spAutoFit/>
          </a:bodyPr>
          <a:lstStyle/>
          <a:p>
            <a:r>
              <a:rPr lang="en-US" dirty="0" smtClean="0"/>
              <a:t>Lower income</a:t>
            </a:r>
            <a:endParaRPr lang="en-US" dirty="0"/>
          </a:p>
        </p:txBody>
      </p:sp>
      <p:sp>
        <p:nvSpPr>
          <p:cNvPr id="7" name="Left Brace 6"/>
          <p:cNvSpPr/>
          <p:nvPr/>
        </p:nvSpPr>
        <p:spPr>
          <a:xfrm>
            <a:off x="2057400" y="2819400"/>
            <a:ext cx="304800" cy="1676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p:nvPr/>
        </p:nvCxnSpPr>
        <p:spPr>
          <a:xfrm flipH="1" flipV="1">
            <a:off x="5753100" y="1600200"/>
            <a:ext cx="38100" cy="47244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731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TotalTime>
  <Words>862</Words>
  <Application>Microsoft Office PowerPoint</Application>
  <PresentationFormat>On-screen Show (4:3)</PresentationFormat>
  <Paragraphs>78</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MathType 6.0 Equation</vt:lpstr>
      <vt:lpstr>Overview of  Demographic Dividend</vt:lpstr>
      <vt:lpstr>First Demographic Dividend</vt:lpstr>
      <vt:lpstr>Second Demographic Dividend</vt:lpstr>
      <vt:lpstr>Consumption Identity</vt:lpstr>
      <vt:lpstr>Effective producers and consumers</vt:lpstr>
      <vt:lpstr>Two Dividends</vt:lpstr>
      <vt:lpstr>Support Ratio, China</vt:lpstr>
      <vt:lpstr>Support Ratio, China</vt:lpstr>
      <vt:lpstr>Timing: First Dividend Phase</vt:lpstr>
      <vt:lpstr>First Dividend – Annual growth per year in percent</vt:lpstr>
      <vt:lpstr>First Dividend – Total gain in consumption per equivalent adult</vt:lpstr>
      <vt:lpstr>Important issues about the first dividend</vt:lpstr>
      <vt:lpstr>Second Demographic Dividend</vt:lpstr>
      <vt:lpstr>Lifecycle wealth, high-income profiles</vt:lpstr>
      <vt:lpstr>Extending second dividend to human capital</vt:lpstr>
      <vt:lpstr>PowerPoint Presentation</vt:lpstr>
      <vt:lpstr>Bottom Line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dc:creator>
  <cp:lastModifiedBy>Andy</cp:lastModifiedBy>
  <cp:revision>17</cp:revision>
  <dcterms:created xsi:type="dcterms:W3CDTF">2013-05-21T01:06:46Z</dcterms:created>
  <dcterms:modified xsi:type="dcterms:W3CDTF">2013-05-21T23:54:07Z</dcterms:modified>
</cp:coreProperties>
</file>