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14" r:id="rId3"/>
    <p:sldId id="315" r:id="rId4"/>
    <p:sldId id="322" r:id="rId5"/>
    <p:sldId id="316" r:id="rId6"/>
    <p:sldId id="318" r:id="rId7"/>
    <p:sldId id="323" r:id="rId8"/>
    <p:sldId id="321" r:id="rId9"/>
    <p:sldId id="324" r:id="rId10"/>
    <p:sldId id="326" r:id="rId11"/>
    <p:sldId id="325" r:id="rId12"/>
    <p:sldId id="327" r:id="rId13"/>
    <p:sldId id="328" r:id="rId14"/>
    <p:sldId id="330" r:id="rId15"/>
    <p:sldId id="329" r:id="rId16"/>
    <p:sldId id="331" r:id="rId17"/>
    <p:sldId id="332" r:id="rId18"/>
    <p:sldId id="333" r:id="rId19"/>
    <p:sldId id="334" r:id="rId20"/>
    <p:sldId id="335" r:id="rId21"/>
    <p:sldId id="337" r:id="rId22"/>
    <p:sldId id="338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6B9B8"/>
    <a:srgbClr val="4F81BD"/>
    <a:srgbClr val="B2B2B2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0BE44-4BD3-4CDA-AAAE-D952AE4E0CBA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94BED-F0DE-4273-ACBE-AC8D608B0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18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072D9-1918-4CC9-8A6E-CE50750DD42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33010-274A-45D7-8A76-CFE0433017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8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D7F-70D5-48E7-B7BF-FD787EE4EB4F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0471-F426-4DF3-8DB5-F6FC8847B2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D7F-70D5-48E7-B7BF-FD787EE4EB4F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0471-F426-4DF3-8DB5-F6FC8847B2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D7F-70D5-48E7-B7BF-FD787EE4EB4F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0471-F426-4DF3-8DB5-F6FC8847B2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D7F-70D5-48E7-B7BF-FD787EE4EB4F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0471-F426-4DF3-8DB5-F6FC8847B2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D7F-70D5-48E7-B7BF-FD787EE4EB4F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0471-F426-4DF3-8DB5-F6FC8847B2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D7F-70D5-48E7-B7BF-FD787EE4EB4F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0471-F426-4DF3-8DB5-F6FC8847B2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D7F-70D5-48E7-B7BF-FD787EE4EB4F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0471-F426-4DF3-8DB5-F6FC8847B2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D7F-70D5-48E7-B7BF-FD787EE4EB4F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0471-F426-4DF3-8DB5-F6FC8847B2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D7F-70D5-48E7-B7BF-FD787EE4EB4F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0471-F426-4DF3-8DB5-F6FC8847B2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D7F-70D5-48E7-B7BF-FD787EE4EB4F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0471-F426-4DF3-8DB5-F6FC8847B2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9D7F-70D5-48E7-B7BF-FD787EE4EB4F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C0471-F426-4DF3-8DB5-F6FC8847B2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39D7F-70D5-48E7-B7BF-FD787EE4EB4F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C0471-F426-4DF3-8DB5-F6FC8847B2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mabrigo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en-US" sz="3800" dirty="0" smtClean="0"/>
              <a:t>Comparison of Internal Rates of Return from Intergenerational Transfer Systems</a:t>
            </a:r>
            <a:endParaRPr lang="en-US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76650"/>
            <a:ext cx="6400800" cy="257175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kern="100" dirty="0" smtClean="0"/>
              <a:t>Michael R.M. </a:t>
            </a:r>
            <a:r>
              <a:rPr lang="en-US" sz="2000" kern="100" dirty="0" err="1" smtClean="0"/>
              <a:t>Abrigo</a:t>
            </a:r>
            <a:endParaRPr lang="en-US" sz="2000" kern="100" dirty="0" smtClean="0"/>
          </a:p>
          <a:p>
            <a:pPr>
              <a:spcBef>
                <a:spcPts val="0"/>
              </a:spcBef>
            </a:pPr>
            <a:r>
              <a:rPr lang="en-US" sz="2000" kern="100" dirty="0" smtClean="0"/>
              <a:t>Philippine Institute for Development Studies</a:t>
            </a:r>
          </a:p>
          <a:p>
            <a:pPr>
              <a:spcBef>
                <a:spcPts val="0"/>
              </a:spcBef>
            </a:pPr>
            <a:r>
              <a:rPr lang="en-US" sz="2000" kern="100" dirty="0" smtClean="0"/>
              <a:t>and University of Hawai`i at </a:t>
            </a:r>
            <a:r>
              <a:rPr lang="en-US" sz="2000" kern="100" dirty="0" err="1" smtClean="0"/>
              <a:t>Manoa</a:t>
            </a:r>
            <a:endParaRPr lang="en-US" sz="2000" kern="100" dirty="0" smtClean="0"/>
          </a:p>
          <a:p>
            <a:pPr>
              <a:spcBef>
                <a:spcPts val="0"/>
              </a:spcBef>
            </a:pPr>
            <a:endParaRPr lang="en-US" sz="2000" kern="100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0"/>
            <a:ext cx="6400800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0" scaled="0"/>
            <a:tileRect/>
          </a:gradFill>
        </p:spPr>
        <p:txBody>
          <a:bodyPr wrap="square" rtlCol="0">
            <a:spAutoFit/>
          </a:bodyPr>
          <a:lstStyle/>
          <a:p>
            <a:pPr algn="r"/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0"/>
            <a:ext cx="6400800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0" scaled="0"/>
            <a:tileRect/>
          </a:gradFill>
        </p:spPr>
        <p:txBody>
          <a:bodyPr wrap="square" rtlCol="0">
            <a:spAutoFit/>
          </a:bodyPr>
          <a:lstStyle/>
          <a:p>
            <a:pPr algn="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325881"/>
            <a:ext cx="7010400" cy="4571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Describe intergenerational transfer systems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Lee Arrows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Lee (1994),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Patxot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et. al. (2012)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Transfer Wealth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Kotlikoff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Summers (1981)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Bommier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Lee (2003), Lee and Mason (2011)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Rate of Return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Auerbach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Lee (2011)</a:t>
            </a:r>
          </a:p>
        </p:txBody>
      </p:sp>
    </p:spTree>
    <p:extLst>
      <p:ext uri="{BB962C8B-B14F-4D97-AF65-F5344CB8AC3E}">
        <p14:creationId xmlns:p14="http://schemas.microsoft.com/office/powerpoint/2010/main" val="43924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0"/>
            <a:ext cx="6400800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0" scaled="0"/>
            <a:tileRect/>
          </a:gradFill>
        </p:spPr>
        <p:txBody>
          <a:bodyPr wrap="square" rtlCol="0">
            <a:spAutoFit/>
          </a:bodyPr>
          <a:lstStyle/>
          <a:p>
            <a:pPr algn="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325881"/>
            <a:ext cx="7010400" cy="4571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Relate measure with </a:t>
            </a:r>
            <a:r>
              <a:rPr lang="en-US" dirty="0" smtClean="0"/>
              <a:t>theoretic predictions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Test of motives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Lillard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Willis (1997)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Private transfers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Lee and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Donehower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(2011)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892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Measuring Rate of Return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0"/>
            <a:ext cx="6400800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0" scaled="0"/>
            <a:tileRect/>
          </a:gradFill>
        </p:spPr>
        <p:txBody>
          <a:bodyPr wrap="square" rtlCol="0">
            <a:spAutoFit/>
          </a:bodyPr>
          <a:lstStyle/>
          <a:p>
            <a:pPr algn="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325881"/>
            <a:ext cx="7010400" cy="4571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Usual internal rate of return (IRR) not unique if net flows change sign more than once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Limits application to characterizing intergenerational transfer systems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Modified IRR does not share this weakness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06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Modified IRR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0"/>
            <a:ext cx="6400800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0" scaled="0"/>
            <a:tileRect/>
          </a:gradFill>
        </p:spPr>
        <p:txBody>
          <a:bodyPr wrap="square" rtlCol="0">
            <a:spAutoFit/>
          </a:bodyPr>
          <a:lstStyle/>
          <a:p>
            <a:pPr algn="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325881"/>
            <a:ext cx="7010400" cy="4571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Compares </a:t>
                </a:r>
                <a:r>
                  <a:rPr lang="en-US" dirty="0"/>
                  <a:t>future value of inflows </a:t>
                </a:r>
                <a:r>
                  <a:rPr lang="en-US" dirty="0" smtClean="0"/>
                  <a:t>against present value of outflows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US" sz="12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𝑚𝐼𝑅𝑅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T</m:t>
                          </m:r>
                        </m:deg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𝑌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1+</m:t>
                                      </m:r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  <m:sup/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𝑌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1+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𝑓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den>
                                  </m:f>
                                </m:e>
                              </m:nary>
                            </m:den>
                          </m:f>
                        </m:e>
                      </m:ra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−1</m:t>
                      </m:r>
                    </m:oMath>
                  </m:oMathPara>
                </a14:m>
                <a:endParaRPr lang="en-US" dirty="0"/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US" sz="2000" dirty="0" smtClean="0"/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In steady state, interest rates are equal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Assumed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dirty="0" smtClean="0"/>
                  <a:t> equal 10y bond rate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 b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868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Data and Assumptions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0"/>
            <a:ext cx="6400800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0" scaled="0"/>
            <a:tileRect/>
          </a:gradFill>
        </p:spPr>
        <p:txBody>
          <a:bodyPr wrap="square" rtlCol="0">
            <a:spAutoFit/>
          </a:bodyPr>
          <a:lstStyle/>
          <a:p>
            <a:pPr algn="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325881"/>
            <a:ext cx="7010400" cy="4571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Lee, R., A. Mason and members of the NTA network (2014). Is low fertility really a problem? Population aging, dependency and consumption. </a:t>
            </a:r>
            <a:r>
              <a:rPr lang="en-US" i="1" dirty="0" smtClean="0"/>
              <a:t>Science</a:t>
            </a:r>
            <a:r>
              <a:rPr lang="en-US" dirty="0" smtClean="0"/>
              <a:t>, 346, 229-234.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Assumptions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Age profiles represents expected lifecycle flows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Returns to intergenerational transfers are uncorrelated with returns to assets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42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Are Transfer </a:t>
            </a:r>
            <a:r>
              <a:rPr lang="en-US" smtClean="0"/>
              <a:t>Systems profitable?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0"/>
            <a:ext cx="6400800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0" scaled="0"/>
            <a:tileRect/>
          </a:gradFill>
        </p:spPr>
        <p:txBody>
          <a:bodyPr wrap="square" rtlCol="0">
            <a:spAutoFit/>
          </a:bodyPr>
          <a:lstStyle/>
          <a:p>
            <a:pPr algn="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325881"/>
            <a:ext cx="7010400" cy="4571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Yes: Computed </a:t>
            </a:r>
            <a:r>
              <a:rPr lang="en-US" dirty="0" err="1" smtClean="0"/>
              <a:t>mIRRs</a:t>
            </a:r>
            <a:r>
              <a:rPr lang="en-US" dirty="0" smtClean="0"/>
              <a:t> &gt; 0</a:t>
            </a:r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03704"/>
            <a:ext cx="6400800" cy="4701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406956" y="5334000"/>
            <a:ext cx="25084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Excess return computed as </a:t>
            </a:r>
          </a:p>
          <a:p>
            <a:r>
              <a:rPr lang="en-US" sz="1600" dirty="0"/>
              <a:t>s</a:t>
            </a:r>
            <a:r>
              <a:rPr lang="en-US" sz="1600" dirty="0" smtClean="0"/>
              <a:t>urvival-weighted </a:t>
            </a:r>
            <a:r>
              <a:rPr lang="en-US" sz="1600" dirty="0"/>
              <a:t>modified </a:t>
            </a:r>
          </a:p>
          <a:p>
            <a:r>
              <a:rPr lang="en-US" sz="1600" dirty="0"/>
              <a:t>Internal Rate of </a:t>
            </a:r>
            <a:r>
              <a:rPr lang="en-US" sz="1600" dirty="0" smtClean="0"/>
              <a:t>Return less </a:t>
            </a:r>
          </a:p>
          <a:p>
            <a:r>
              <a:rPr lang="en-US" sz="1600" dirty="0" smtClean="0"/>
              <a:t>10y bond rate</a:t>
            </a:r>
            <a:endParaRPr lang="en-US" sz="1600" dirty="0"/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79652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19228"/>
            <a:ext cx="6400800" cy="4686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Are we close to steady state?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0"/>
            <a:ext cx="6400800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0" scaled="0"/>
            <a:tileRect/>
          </a:gradFill>
        </p:spPr>
        <p:txBody>
          <a:bodyPr wrap="square" rtlCol="0">
            <a:spAutoFit/>
          </a:bodyPr>
          <a:lstStyle/>
          <a:p>
            <a:pPr algn="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325881"/>
            <a:ext cx="7010400" cy="4571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No?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06956" y="5334000"/>
            <a:ext cx="19400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Red lines are sample </a:t>
            </a:r>
          </a:p>
          <a:p>
            <a:r>
              <a:rPr lang="en-US" sz="1600" dirty="0" smtClean="0"/>
              <a:t>averages</a:t>
            </a:r>
            <a:endParaRPr lang="en-US" sz="1600" dirty="0"/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21065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Implication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0"/>
            <a:ext cx="6400800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0" scaled="0"/>
            <a:tileRect/>
          </a:gradFill>
        </p:spPr>
        <p:txBody>
          <a:bodyPr wrap="square" rtlCol="0">
            <a:spAutoFit/>
          </a:bodyPr>
          <a:lstStyle/>
          <a:p>
            <a:pPr algn="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325881"/>
            <a:ext cx="7010400" cy="4571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If actual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rates are higher than 10y bond rates, then </a:t>
                </a:r>
                <a:r>
                  <a:rPr lang="en-US" dirty="0" err="1" smtClean="0"/>
                  <a:t>mIRR</a:t>
                </a:r>
                <a:r>
                  <a:rPr lang="en-US" dirty="0" smtClean="0"/>
                  <a:t> are lower bounds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US" dirty="0"/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Non-altruistic motives are possible since expected rates of return are positive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927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Do we live in Markowitz world?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0"/>
            <a:ext cx="6400800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0" scaled="0"/>
            <a:tileRect/>
          </a:gradFill>
        </p:spPr>
        <p:txBody>
          <a:bodyPr wrap="square" rtlCol="0">
            <a:spAutoFit/>
          </a:bodyPr>
          <a:lstStyle/>
          <a:p>
            <a:pPr algn="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325881"/>
            <a:ext cx="7010400" cy="4571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Non-altruistic agents mix investment options to maximize expected returns subject to risks (Markowitz, 1952)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Predicts that relationship between investment shares depends on rates of return and risks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Assumed returns of intergenerational transfer systems are uncorrelated with asset returns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80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Do we live in Markowitz world?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0"/>
            <a:ext cx="6400800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0" scaled="0"/>
            <a:tileRect/>
          </a:gradFill>
        </p:spPr>
        <p:txBody>
          <a:bodyPr wrap="square" rtlCol="0">
            <a:spAutoFit/>
          </a:bodyPr>
          <a:lstStyle/>
          <a:p>
            <a:pPr algn="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325881"/>
            <a:ext cx="7010400" cy="4571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Maybe. Probably no.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90032" y="4800600"/>
            <a:ext cx="32539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Plot compares Markowitz-theoretic</a:t>
            </a:r>
            <a:endParaRPr lang="en-US" sz="1600" dirty="0"/>
          </a:p>
          <a:p>
            <a:r>
              <a:rPr lang="en-US" sz="1600" dirty="0"/>
              <a:t>p</a:t>
            </a:r>
            <a:r>
              <a:rPr lang="en-US" sz="1600" dirty="0" smtClean="0"/>
              <a:t>redicted ratio of  private to public </a:t>
            </a:r>
          </a:p>
          <a:p>
            <a:r>
              <a:rPr lang="en-US" sz="1600" dirty="0" smtClean="0"/>
              <a:t>transfers outflows  against observed </a:t>
            </a:r>
          </a:p>
          <a:p>
            <a:r>
              <a:rPr lang="en-US" sz="1600" dirty="0" smtClean="0"/>
              <a:t>ratio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2133600"/>
            <a:ext cx="5669280" cy="415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748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0"/>
            <a:ext cx="6400800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0" scaled="0"/>
            <a:tileRect/>
          </a:gradFill>
        </p:spPr>
        <p:txBody>
          <a:bodyPr wrap="square" rtlCol="0">
            <a:spAutoFit/>
          </a:bodyPr>
          <a:lstStyle/>
          <a:p>
            <a:pPr algn="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325881"/>
            <a:ext cx="7010400" cy="4571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Labor income does not match consumption at every stage of </a:t>
            </a:r>
            <a:r>
              <a:rPr lang="en-US" smtClean="0"/>
              <a:t>the lifecycle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240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Implication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0"/>
            <a:ext cx="6400800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0" scaled="0"/>
            <a:tileRect/>
          </a:gradFill>
        </p:spPr>
        <p:txBody>
          <a:bodyPr wrap="square" rtlCol="0">
            <a:spAutoFit/>
          </a:bodyPr>
          <a:lstStyle/>
          <a:p>
            <a:pPr algn="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325881"/>
            <a:ext cx="7010400" cy="4571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People are not </a:t>
            </a:r>
            <a:r>
              <a:rPr lang="en-US" smtClean="0"/>
              <a:t>perfectly self-interested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Altruism and institutional design can be accommodated to explain distribution of intergenerational transfers, although profit-motive cannot be entirely ruled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1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0"/>
            <a:ext cx="6400800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0" scaled="0"/>
            <a:tileRect/>
          </a:gradFill>
        </p:spPr>
        <p:txBody>
          <a:bodyPr wrap="square" rtlCol="0">
            <a:spAutoFit/>
          </a:bodyPr>
          <a:lstStyle/>
          <a:p>
            <a:pPr algn="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325881"/>
            <a:ext cx="7010400" cy="4571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Data rejects Markowitz problem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Supports </a:t>
            </a:r>
            <a:r>
              <a:rPr lang="en-US" dirty="0" err="1" smtClean="0"/>
              <a:t>Fama</a:t>
            </a:r>
            <a:r>
              <a:rPr lang="en-US" dirty="0" smtClean="0"/>
              <a:t> and French (1992)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People are not one dimensional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Supports </a:t>
            </a:r>
            <a:r>
              <a:rPr lang="en-US" dirty="0" err="1" smtClean="0"/>
              <a:t>Lillard</a:t>
            </a:r>
            <a:r>
              <a:rPr lang="en-US" dirty="0" smtClean="0"/>
              <a:t> and Willis (1997)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42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r>
              <a:rPr lang="en-US" sz="2400" dirty="0" smtClean="0"/>
              <a:t>(Thank you very much!)</a:t>
            </a:r>
            <a:endParaRPr lang="en-US" dirty="0"/>
          </a:p>
          <a:p>
            <a:pPr algn="ctr">
              <a:buNone/>
            </a:pPr>
            <a:r>
              <a:rPr lang="en-US" dirty="0" smtClean="0">
                <a:hlinkClick r:id="rId2"/>
              </a:rPr>
              <a:t>mmabrigo@gmail.com</a:t>
            </a:r>
            <a:r>
              <a:rPr lang="en-US" dirty="0" smtClean="0"/>
              <a:t> 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352800"/>
            <a:ext cx="5486400" cy="817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743200" y="0"/>
            <a:ext cx="6400800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0" scaled="0"/>
            <a:tileRect/>
          </a:gradFill>
        </p:spPr>
        <p:txBody>
          <a:bodyPr wrap="square" rtlCol="0">
            <a:spAutoFit/>
          </a:bodyPr>
          <a:lstStyle/>
          <a:p>
            <a:pPr algn="r"/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43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0"/>
            <a:ext cx="6400800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0" scaled="0"/>
            <a:tileRect/>
          </a:gradFill>
        </p:spPr>
        <p:txBody>
          <a:bodyPr wrap="square" rtlCol="0">
            <a:spAutoFit/>
          </a:bodyPr>
          <a:lstStyle/>
          <a:p>
            <a:pPr algn="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325881"/>
            <a:ext cx="7010400" cy="4571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Labor income does not match consumption at every stage of </a:t>
            </a:r>
            <a:r>
              <a:rPr lang="en-US" smtClean="0"/>
              <a:t>the lifecycle</a:t>
            </a:r>
            <a:endParaRPr lang="en-US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6" y="2704892"/>
            <a:ext cx="5095874" cy="3695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43600" y="2704892"/>
            <a:ext cx="268394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Consumption and Labor </a:t>
            </a:r>
          </a:p>
          <a:p>
            <a:r>
              <a:rPr lang="en-US" sz="1600" dirty="0" smtClean="0"/>
              <a:t>Income per capita Age Profile:</a:t>
            </a:r>
          </a:p>
          <a:p>
            <a:r>
              <a:rPr lang="en-US" sz="1600" dirty="0" smtClean="0"/>
              <a:t>Philippines, 1999</a:t>
            </a:r>
          </a:p>
        </p:txBody>
      </p:sp>
    </p:spTree>
    <p:extLst>
      <p:ext uri="{BB962C8B-B14F-4D97-AF65-F5344CB8AC3E}">
        <p14:creationId xmlns:p14="http://schemas.microsoft.com/office/powerpoint/2010/main" val="147598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0"/>
            <a:ext cx="6400800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0" scaled="0"/>
            <a:tileRect/>
          </a:gradFill>
        </p:spPr>
        <p:txBody>
          <a:bodyPr wrap="square" rtlCol="0">
            <a:spAutoFit/>
          </a:bodyPr>
          <a:lstStyle/>
          <a:p>
            <a:pPr algn="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325881"/>
            <a:ext cx="7010400" cy="4571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Labor income does not match consumption at every stage of </a:t>
            </a:r>
            <a:r>
              <a:rPr lang="en-US" smtClean="0"/>
              <a:t>the lifecycle</a:t>
            </a:r>
            <a:endParaRPr lang="en-US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6" y="2704892"/>
            <a:ext cx="5095874" cy="3695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43600" y="2704892"/>
            <a:ext cx="268394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Consumption and Labor </a:t>
            </a:r>
          </a:p>
          <a:p>
            <a:r>
              <a:rPr lang="en-US" sz="1600" dirty="0" smtClean="0"/>
              <a:t>Income per capita Age Profile:</a:t>
            </a:r>
          </a:p>
          <a:p>
            <a:r>
              <a:rPr lang="en-US" sz="1600" dirty="0" smtClean="0"/>
              <a:t>Philippines, 1999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5222170"/>
            <a:ext cx="8065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Deficit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90837" y="2712422"/>
            <a:ext cx="89319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Surplus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97668" y="4403834"/>
            <a:ext cx="8065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Deficit</a:t>
            </a:r>
          </a:p>
        </p:txBody>
      </p:sp>
    </p:spTree>
    <p:extLst>
      <p:ext uri="{BB962C8B-B14F-4D97-AF65-F5344CB8AC3E}">
        <p14:creationId xmlns:p14="http://schemas.microsoft.com/office/powerpoint/2010/main" val="250207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6" y="2704892"/>
            <a:ext cx="5095874" cy="3695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943600" y="2704892"/>
            <a:ext cx="268394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Consumption and Labor </a:t>
            </a:r>
          </a:p>
          <a:p>
            <a:r>
              <a:rPr lang="en-US" sz="1600" dirty="0" smtClean="0"/>
              <a:t>Income per capita Age Profile:</a:t>
            </a:r>
          </a:p>
          <a:p>
            <a:r>
              <a:rPr lang="en-US" sz="1600" dirty="0" smtClean="0"/>
              <a:t>Philippines, 1999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0"/>
            <a:ext cx="6400800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0" scaled="0"/>
            <a:tileRect/>
          </a:gradFill>
        </p:spPr>
        <p:txBody>
          <a:bodyPr wrap="square" rtlCol="0">
            <a:spAutoFit/>
          </a:bodyPr>
          <a:lstStyle/>
          <a:p>
            <a:pPr algn="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325881"/>
            <a:ext cx="7010400" cy="4571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Deficit should be financed somehow: transfers from surplus ages, draw from savings, etc.</a:t>
            </a:r>
          </a:p>
        </p:txBody>
      </p:sp>
      <p:sp>
        <p:nvSpPr>
          <p:cNvPr id="9" name="Circular Arrow 8"/>
          <p:cNvSpPr/>
          <p:nvPr/>
        </p:nvSpPr>
        <p:spPr>
          <a:xfrm>
            <a:off x="4267200" y="3505200"/>
            <a:ext cx="1167588" cy="12192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691787"/>
              <a:gd name="adj5" fmla="val 125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ircular Arrow 10"/>
          <p:cNvSpPr/>
          <p:nvPr/>
        </p:nvSpPr>
        <p:spPr>
          <a:xfrm flipH="1">
            <a:off x="2057400" y="3505200"/>
            <a:ext cx="1167588" cy="12192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691787"/>
              <a:gd name="adj5" fmla="val 125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0" y="5222170"/>
            <a:ext cx="8065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Deficit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90837" y="2712422"/>
            <a:ext cx="89319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Surplus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97668" y="4403834"/>
            <a:ext cx="8065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Deficit</a:t>
            </a:r>
          </a:p>
        </p:txBody>
      </p:sp>
    </p:spTree>
    <p:extLst>
      <p:ext uri="{BB962C8B-B14F-4D97-AF65-F5344CB8AC3E}">
        <p14:creationId xmlns:p14="http://schemas.microsoft.com/office/powerpoint/2010/main" val="326174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0"/>
            <a:ext cx="6400800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0" scaled="0"/>
            <a:tileRect/>
          </a:gradFill>
        </p:spPr>
        <p:txBody>
          <a:bodyPr wrap="square" rtlCol="0">
            <a:spAutoFit/>
          </a:bodyPr>
          <a:lstStyle/>
          <a:p>
            <a:pPr algn="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325881"/>
            <a:ext cx="7010400" cy="4571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Bottomline</a:t>
            </a:r>
            <a:r>
              <a:rPr lang="en-US" dirty="0" smtClean="0"/>
              <a:t>: Consumption is financed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55958"/>
            <a:ext cx="6086475" cy="4421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800600" y="5892225"/>
            <a:ext cx="2302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Consumption Financing:</a:t>
            </a:r>
          </a:p>
          <a:p>
            <a:r>
              <a:rPr lang="en-US" sz="1600" dirty="0" smtClean="0"/>
              <a:t>Philippines, 1999</a:t>
            </a:r>
          </a:p>
        </p:txBody>
      </p:sp>
    </p:spTree>
    <p:extLst>
      <p:ext uri="{BB962C8B-B14F-4D97-AF65-F5344CB8AC3E}">
        <p14:creationId xmlns:p14="http://schemas.microsoft.com/office/powerpoint/2010/main" val="335592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7315200" cy="5355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0"/>
            <a:ext cx="6400800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0" scaled="0"/>
            <a:tileRect/>
          </a:gradFill>
        </p:spPr>
        <p:txBody>
          <a:bodyPr wrap="square" rtlCol="0">
            <a:spAutoFit/>
          </a:bodyPr>
          <a:lstStyle/>
          <a:p>
            <a:pPr algn="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325881"/>
            <a:ext cx="7010400" cy="4571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Economies finance lifecycle deficit differently</a:t>
            </a:r>
          </a:p>
        </p:txBody>
      </p:sp>
    </p:spTree>
    <p:extLst>
      <p:ext uri="{BB962C8B-B14F-4D97-AF65-F5344CB8AC3E}">
        <p14:creationId xmlns:p14="http://schemas.microsoft.com/office/powerpoint/2010/main" val="130734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0"/>
            <a:ext cx="6400800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0" scaled="0"/>
            <a:tileRect/>
          </a:gradFill>
        </p:spPr>
        <p:txBody>
          <a:bodyPr wrap="square" rtlCol="0">
            <a:spAutoFit/>
          </a:bodyPr>
          <a:lstStyle/>
          <a:p>
            <a:pPr algn="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325881"/>
            <a:ext cx="7010400" cy="4571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How do people from different economies choose how to finance lifecycle deficit?</a:t>
            </a:r>
          </a:p>
        </p:txBody>
      </p:sp>
    </p:spTree>
    <p:extLst>
      <p:ext uri="{BB962C8B-B14F-4D97-AF65-F5344CB8AC3E}">
        <p14:creationId xmlns:p14="http://schemas.microsoft.com/office/powerpoint/2010/main" val="368971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0"/>
            <a:ext cx="6400800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0" scaled="0"/>
            <a:tileRect/>
          </a:gradFill>
        </p:spPr>
        <p:txBody>
          <a:bodyPr wrap="square" rtlCol="0">
            <a:spAutoFit/>
          </a:bodyPr>
          <a:lstStyle/>
          <a:p>
            <a:pPr algn="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325881"/>
            <a:ext cx="7010400" cy="4571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Describe intergenerational transfer systems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Relate measure with theory</a:t>
            </a:r>
          </a:p>
        </p:txBody>
      </p:sp>
    </p:spTree>
    <p:extLst>
      <p:ext uri="{BB962C8B-B14F-4D97-AF65-F5344CB8AC3E}">
        <p14:creationId xmlns:p14="http://schemas.microsoft.com/office/powerpoint/2010/main" val="279834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3348</TotalTime>
  <Words>524</Words>
  <Application>Microsoft Office PowerPoint</Application>
  <PresentationFormat>全屏显示(4:3)</PresentationFormat>
  <Paragraphs>107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7" baseType="lpstr">
      <vt:lpstr>Arial</vt:lpstr>
      <vt:lpstr>Calibri</vt:lpstr>
      <vt:lpstr>Cambria Math</vt:lpstr>
      <vt:lpstr>Wingdings</vt:lpstr>
      <vt:lpstr>Office Theme</vt:lpstr>
      <vt:lpstr>Comparison of Internal Rates of Return from Intergenerational Transfer Systems</vt:lpstr>
      <vt:lpstr>Background</vt:lpstr>
      <vt:lpstr>Background</vt:lpstr>
      <vt:lpstr>Background</vt:lpstr>
      <vt:lpstr>Background</vt:lpstr>
      <vt:lpstr>Background</vt:lpstr>
      <vt:lpstr>Background</vt:lpstr>
      <vt:lpstr>Question</vt:lpstr>
      <vt:lpstr>Objectives </vt:lpstr>
      <vt:lpstr>Literature</vt:lpstr>
      <vt:lpstr>Literature</vt:lpstr>
      <vt:lpstr>Measuring Rate of Return</vt:lpstr>
      <vt:lpstr>Modified IRR</vt:lpstr>
      <vt:lpstr>Data and Assumptions</vt:lpstr>
      <vt:lpstr>Are Transfer Systems profitable?</vt:lpstr>
      <vt:lpstr>Are we close to steady state?</vt:lpstr>
      <vt:lpstr>Implication</vt:lpstr>
      <vt:lpstr>Do we live in Markowitz world?</vt:lpstr>
      <vt:lpstr>Do we live in Markowitz world?</vt:lpstr>
      <vt:lpstr>Implication</vt:lpstr>
      <vt:lpstr>Summary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mmabrigo</dc:creator>
  <cp:lastModifiedBy>nsd</cp:lastModifiedBy>
  <cp:revision>408</cp:revision>
  <dcterms:created xsi:type="dcterms:W3CDTF">2011-06-24T01:37:49Z</dcterms:created>
  <dcterms:modified xsi:type="dcterms:W3CDTF">2014-11-13T09:46:56Z</dcterms:modified>
</cp:coreProperties>
</file>