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D02"/>
    <a:srgbClr val="82045E"/>
    <a:srgbClr val="488225"/>
    <a:srgbClr val="000000"/>
    <a:srgbClr val="271D6C"/>
    <a:srgbClr val="ECECEC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5" autoAdjust="0"/>
    <p:restoredTop sz="86391" autoAdjust="0"/>
  </p:normalViewPr>
  <p:slideViewPr>
    <p:cSldViewPr showGuides="1">
      <p:cViewPr varScale="1">
        <p:scale>
          <a:sx n="75" d="100"/>
          <a:sy n="75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bsp.nl\Profiel\Productie\ABUL\Desktop\Ph.D\Beijing%20paper\2010_AF.63_pensioenaansprak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bsp.nl\Profiel\Productie\ABUL\Desktop\Ph.D\Beijing%20paper\NTA_Beijing%20paper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Q1 PCS</c:v>
                </c:pt>
              </c:strCache>
            </c:strRef>
          </c:tx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Blad1!$B$3:$B$102</c:f>
              <c:numCache>
                <c:formatCode>_ * #,##0_ ;_ * \-#,##0_ ;_ * "-"??_ ;_ @_ 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9.8892783595495768</c:v>
                </c:pt>
                <c:pt idx="22">
                  <c:v>50.42054356864633</c:v>
                </c:pt>
                <c:pt idx="23">
                  <c:v>89.549572243346006</c:v>
                </c:pt>
                <c:pt idx="24">
                  <c:v>146.34773708088969</c:v>
                </c:pt>
                <c:pt idx="25">
                  <c:v>213.61813168778309</c:v>
                </c:pt>
                <c:pt idx="26">
                  <c:v>298.23595416202448</c:v>
                </c:pt>
                <c:pt idx="27">
                  <c:v>405.73320912901721</c:v>
                </c:pt>
                <c:pt idx="28">
                  <c:v>513.14799756047978</c:v>
                </c:pt>
                <c:pt idx="29">
                  <c:v>638.83128183361634</c:v>
                </c:pt>
                <c:pt idx="30">
                  <c:v>756.6738188123104</c:v>
                </c:pt>
                <c:pt idx="31">
                  <c:v>893.92697018719662</c:v>
                </c:pt>
                <c:pt idx="32">
                  <c:v>1019.49529452771</c:v>
                </c:pt>
                <c:pt idx="33">
                  <c:v>1143.6779077770132</c:v>
                </c:pt>
                <c:pt idx="34">
                  <c:v>1257.9114473245077</c:v>
                </c:pt>
                <c:pt idx="35">
                  <c:v>1398.2326013328964</c:v>
                </c:pt>
                <c:pt idx="36">
                  <c:v>1505.3997773955277</c:v>
                </c:pt>
                <c:pt idx="37">
                  <c:v>1606.6409321952624</c:v>
                </c:pt>
                <c:pt idx="38">
                  <c:v>1642.5654058648533</c:v>
                </c:pt>
                <c:pt idx="39">
                  <c:v>1762.5982430689878</c:v>
                </c:pt>
                <c:pt idx="40">
                  <c:v>1811.633777982214</c:v>
                </c:pt>
                <c:pt idx="41">
                  <c:v>1879.7293966429759</c:v>
                </c:pt>
                <c:pt idx="42">
                  <c:v>1892.6055533828705</c:v>
                </c:pt>
                <c:pt idx="43">
                  <c:v>1976.6954692556635</c:v>
                </c:pt>
                <c:pt idx="44">
                  <c:v>2075.4624816086316</c:v>
                </c:pt>
                <c:pt idx="45">
                  <c:v>2121.3433455433455</c:v>
                </c:pt>
                <c:pt idx="46">
                  <c:v>2116.1697255027129</c:v>
                </c:pt>
                <c:pt idx="47">
                  <c:v>2175.8525750341064</c:v>
                </c:pt>
                <c:pt idx="48">
                  <c:v>2204.3473544973544</c:v>
                </c:pt>
                <c:pt idx="49">
                  <c:v>2265.3676219566973</c:v>
                </c:pt>
                <c:pt idx="50">
                  <c:v>2269.240989729225</c:v>
                </c:pt>
                <c:pt idx="51">
                  <c:v>2466.540196263446</c:v>
                </c:pt>
                <c:pt idx="52">
                  <c:v>2474.8589000000002</c:v>
                </c:pt>
                <c:pt idx="53">
                  <c:v>2534.7076625229265</c:v>
                </c:pt>
                <c:pt idx="54">
                  <c:v>2647.8435892158882</c:v>
                </c:pt>
                <c:pt idx="55">
                  <c:v>2645.8267284083568</c:v>
                </c:pt>
                <c:pt idx="56">
                  <c:v>2802.7312277766159</c:v>
                </c:pt>
                <c:pt idx="57">
                  <c:v>2835.1050319071032</c:v>
                </c:pt>
                <c:pt idx="58">
                  <c:v>2926.4110316649644</c:v>
                </c:pt>
                <c:pt idx="59">
                  <c:v>3085.0566958947788</c:v>
                </c:pt>
                <c:pt idx="60">
                  <c:v>3225.6356410993008</c:v>
                </c:pt>
                <c:pt idx="61">
                  <c:v>3442.3214951611471</c:v>
                </c:pt>
                <c:pt idx="62">
                  <c:v>3551.8946847144271</c:v>
                </c:pt>
                <c:pt idx="63">
                  <c:v>3675.3198168737736</c:v>
                </c:pt>
                <c:pt idx="64">
                  <c:v>3694.4247400834383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Blad1!$C$2</c:f>
              <c:strCache>
                <c:ptCount val="1"/>
                <c:pt idx="0">
                  <c:v>Q2 PCS</c:v>
                </c:pt>
              </c:strCache>
            </c:strRef>
          </c:tx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Blad1!$C$3:$C$102</c:f>
              <c:numCache>
                <c:formatCode>_ * #,##0_ ;_ * \-#,##0_ ;_ * "-"??_ ;_ @_ 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25.688696564384998</c:v>
                </c:pt>
                <c:pt idx="22">
                  <c:v>135.3102176757464</c:v>
                </c:pt>
                <c:pt idx="23">
                  <c:v>257.89619549021558</c:v>
                </c:pt>
                <c:pt idx="24">
                  <c:v>381.83886046921856</c:v>
                </c:pt>
                <c:pt idx="25">
                  <c:v>504.58046457219251</c:v>
                </c:pt>
                <c:pt idx="26">
                  <c:v>657.68375420875418</c:v>
                </c:pt>
                <c:pt idx="27">
                  <c:v>808.67698507974615</c:v>
                </c:pt>
                <c:pt idx="28">
                  <c:v>984.22165965845704</c:v>
                </c:pt>
                <c:pt idx="29">
                  <c:v>1162.1408234592107</c:v>
                </c:pt>
                <c:pt idx="30">
                  <c:v>1362.2479654542435</c:v>
                </c:pt>
                <c:pt idx="31">
                  <c:v>1562.5220649458784</c:v>
                </c:pt>
                <c:pt idx="32">
                  <c:v>1754.5690307717623</c:v>
                </c:pt>
                <c:pt idx="33">
                  <c:v>1968.1109928787755</c:v>
                </c:pt>
                <c:pt idx="34">
                  <c:v>2182.7711851156973</c:v>
                </c:pt>
                <c:pt idx="35">
                  <c:v>2386.6677738297544</c:v>
                </c:pt>
                <c:pt idx="36">
                  <c:v>2580.147837502735</c:v>
                </c:pt>
                <c:pt idx="37">
                  <c:v>2763.0703853108917</c:v>
                </c:pt>
                <c:pt idx="38">
                  <c:v>2909.6685991555864</c:v>
                </c:pt>
                <c:pt idx="39">
                  <c:v>3072.0793847973973</c:v>
                </c:pt>
                <c:pt idx="40">
                  <c:v>3197.488370770543</c:v>
                </c:pt>
                <c:pt idx="41">
                  <c:v>3323.2079786346185</c:v>
                </c:pt>
                <c:pt idx="42">
                  <c:v>3528.0481466203078</c:v>
                </c:pt>
                <c:pt idx="43">
                  <c:v>3678.132785388128</c:v>
                </c:pt>
                <c:pt idx="44">
                  <c:v>3830.3520255063768</c:v>
                </c:pt>
                <c:pt idx="45">
                  <c:v>4000.4846948356808</c:v>
                </c:pt>
                <c:pt idx="46">
                  <c:v>4134.3745688813688</c:v>
                </c:pt>
                <c:pt idx="47">
                  <c:v>4250.2685950413224</c:v>
                </c:pt>
                <c:pt idx="48">
                  <c:v>4385.981111193094</c:v>
                </c:pt>
                <c:pt idx="49">
                  <c:v>4497.8883046526453</c:v>
                </c:pt>
                <c:pt idx="50">
                  <c:v>4541.9009150326801</c:v>
                </c:pt>
                <c:pt idx="51">
                  <c:v>4646.1435483870964</c:v>
                </c:pt>
                <c:pt idx="52">
                  <c:v>4678.6395581373199</c:v>
                </c:pt>
                <c:pt idx="53">
                  <c:v>4842.478544591655</c:v>
                </c:pt>
                <c:pt idx="54">
                  <c:v>4965.8506773399013</c:v>
                </c:pt>
                <c:pt idx="55">
                  <c:v>5098.6763928533674</c:v>
                </c:pt>
                <c:pt idx="56">
                  <c:v>5304.2022426095818</c:v>
                </c:pt>
                <c:pt idx="57">
                  <c:v>5472.5335399380183</c:v>
                </c:pt>
                <c:pt idx="58">
                  <c:v>5523.4580331061343</c:v>
                </c:pt>
                <c:pt idx="59">
                  <c:v>5792.6837788285247</c:v>
                </c:pt>
                <c:pt idx="60">
                  <c:v>5912.4766313540458</c:v>
                </c:pt>
                <c:pt idx="61">
                  <c:v>6412.8695818362512</c:v>
                </c:pt>
                <c:pt idx="62">
                  <c:v>6636.9015109121428</c:v>
                </c:pt>
                <c:pt idx="63">
                  <c:v>6903.2910884072517</c:v>
                </c:pt>
                <c:pt idx="64">
                  <c:v>7033.4761081420938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Blad1!$D$2</c:f>
              <c:strCache>
                <c:ptCount val="1"/>
                <c:pt idx="0">
                  <c:v>Q3 PCS</c:v>
                </c:pt>
              </c:strCache>
            </c:strRef>
          </c:tx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Blad1!$D$3:$D$102</c:f>
              <c:numCache>
                <c:formatCode>_ * #,##0_ ;_ * \-#,##0_ ;_ * "-"??_ ;_ @_ 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30.877430613262423</c:v>
                </c:pt>
                <c:pt idx="22">
                  <c:v>155.67982642729515</c:v>
                </c:pt>
                <c:pt idx="23">
                  <c:v>308.07618825722273</c:v>
                </c:pt>
                <c:pt idx="24">
                  <c:v>473.74217261094475</c:v>
                </c:pt>
                <c:pt idx="25">
                  <c:v>638.49106107755199</c:v>
                </c:pt>
                <c:pt idx="26">
                  <c:v>818.05931089652017</c:v>
                </c:pt>
                <c:pt idx="27">
                  <c:v>994.75811005473929</c:v>
                </c:pt>
                <c:pt idx="28">
                  <c:v>1186.2977822355956</c:v>
                </c:pt>
                <c:pt idx="29">
                  <c:v>1378.1350293542075</c:v>
                </c:pt>
                <c:pt idx="30">
                  <c:v>1595.7063353906208</c:v>
                </c:pt>
                <c:pt idx="31">
                  <c:v>1815.6277631366643</c:v>
                </c:pt>
                <c:pt idx="32">
                  <c:v>2082.6900146689018</c:v>
                </c:pt>
                <c:pt idx="33">
                  <c:v>2302.1209345186471</c:v>
                </c:pt>
                <c:pt idx="34">
                  <c:v>2536.3839913187267</c:v>
                </c:pt>
                <c:pt idx="35">
                  <c:v>2796.2785096747634</c:v>
                </c:pt>
                <c:pt idx="36">
                  <c:v>3010.7003362081568</c:v>
                </c:pt>
                <c:pt idx="37">
                  <c:v>3215.9417645703757</c:v>
                </c:pt>
                <c:pt idx="38">
                  <c:v>3434.2597021276597</c:v>
                </c:pt>
                <c:pt idx="39">
                  <c:v>3649.6803305118906</c:v>
                </c:pt>
                <c:pt idx="40">
                  <c:v>3871.6087640535666</c:v>
                </c:pt>
                <c:pt idx="41">
                  <c:v>4072.6995124833802</c:v>
                </c:pt>
                <c:pt idx="42">
                  <c:v>4340.3245382585756</c:v>
                </c:pt>
                <c:pt idx="43">
                  <c:v>4601.109841146842</c:v>
                </c:pt>
                <c:pt idx="44">
                  <c:v>4844.977197812851</c:v>
                </c:pt>
                <c:pt idx="45">
                  <c:v>5116.3302250308261</c:v>
                </c:pt>
                <c:pt idx="46">
                  <c:v>5400.2580181160829</c:v>
                </c:pt>
                <c:pt idx="47">
                  <c:v>5670.1681289451744</c:v>
                </c:pt>
                <c:pt idx="48">
                  <c:v>5893.508754037056</c:v>
                </c:pt>
                <c:pt idx="49">
                  <c:v>6161.6821118289154</c:v>
                </c:pt>
                <c:pt idx="50">
                  <c:v>6271.5944696020815</c:v>
                </c:pt>
                <c:pt idx="51">
                  <c:v>6491.3394000504159</c:v>
                </c:pt>
                <c:pt idx="52">
                  <c:v>6687.6302421736564</c:v>
                </c:pt>
                <c:pt idx="53">
                  <c:v>6870.3763259808047</c:v>
                </c:pt>
                <c:pt idx="54">
                  <c:v>7056.8016374269009</c:v>
                </c:pt>
                <c:pt idx="55">
                  <c:v>7254.9801396902521</c:v>
                </c:pt>
                <c:pt idx="56">
                  <c:v>7639.2912091245526</c:v>
                </c:pt>
                <c:pt idx="57">
                  <c:v>7890.3619495150306</c:v>
                </c:pt>
                <c:pt idx="58">
                  <c:v>8078.7238459276687</c:v>
                </c:pt>
                <c:pt idx="59">
                  <c:v>8403.3069301125706</c:v>
                </c:pt>
                <c:pt idx="60">
                  <c:v>8512.1578318054999</c:v>
                </c:pt>
                <c:pt idx="61">
                  <c:v>8611.7810740580335</c:v>
                </c:pt>
                <c:pt idx="62">
                  <c:v>8607.8731616671084</c:v>
                </c:pt>
                <c:pt idx="63">
                  <c:v>8897.8553093303854</c:v>
                </c:pt>
                <c:pt idx="64">
                  <c:v>9150.7793923981662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Blad1!$E$2</c:f>
              <c:strCache>
                <c:ptCount val="1"/>
                <c:pt idx="0">
                  <c:v>Q4 PCS</c:v>
                </c:pt>
              </c:strCache>
            </c:strRef>
          </c:tx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Blad1!$E$3:$E$102</c:f>
              <c:numCache>
                <c:formatCode>_ * #,##0_ ;_ * \-#,##0_ ;_ * "-"??_ ;_ @_ 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44.430763950181429</c:v>
                </c:pt>
                <c:pt idx="22">
                  <c:v>171.09874326750449</c:v>
                </c:pt>
                <c:pt idx="23">
                  <c:v>316.47064495393187</c:v>
                </c:pt>
                <c:pt idx="24">
                  <c:v>497.77325642370215</c:v>
                </c:pt>
                <c:pt idx="25">
                  <c:v>687.97391967463147</c:v>
                </c:pt>
                <c:pt idx="26">
                  <c:v>886.823896713615</c:v>
                </c:pt>
                <c:pt idx="27">
                  <c:v>1077.6068827045199</c:v>
                </c:pt>
                <c:pt idx="28">
                  <c:v>1271.1866823062348</c:v>
                </c:pt>
                <c:pt idx="29">
                  <c:v>1479.1622689555254</c:v>
                </c:pt>
                <c:pt idx="30">
                  <c:v>1687.4347845072268</c:v>
                </c:pt>
                <c:pt idx="31">
                  <c:v>1959.0156401384083</c:v>
                </c:pt>
                <c:pt idx="32">
                  <c:v>2215.0236191184676</c:v>
                </c:pt>
                <c:pt idx="33">
                  <c:v>2495.4220705882353</c:v>
                </c:pt>
                <c:pt idx="34">
                  <c:v>2807.2405399115664</c:v>
                </c:pt>
                <c:pt idx="35">
                  <c:v>3100.4939906103286</c:v>
                </c:pt>
                <c:pt idx="36">
                  <c:v>3353.5462686567166</c:v>
                </c:pt>
                <c:pt idx="37">
                  <c:v>3659.6652723311545</c:v>
                </c:pt>
                <c:pt idx="38">
                  <c:v>3945.9480534989252</c:v>
                </c:pt>
                <c:pt idx="39">
                  <c:v>4216.9193267985947</c:v>
                </c:pt>
                <c:pt idx="40">
                  <c:v>4524.9687289487683</c:v>
                </c:pt>
                <c:pt idx="41">
                  <c:v>4833.6226010616574</c:v>
                </c:pt>
                <c:pt idx="42">
                  <c:v>5159.7202571217813</c:v>
                </c:pt>
                <c:pt idx="43">
                  <c:v>5561.9388318047031</c:v>
                </c:pt>
                <c:pt idx="44">
                  <c:v>5962.9096557343655</c:v>
                </c:pt>
                <c:pt idx="45">
                  <c:v>6360.5854554832058</c:v>
                </c:pt>
                <c:pt idx="46">
                  <c:v>6803.9399051955343</c:v>
                </c:pt>
                <c:pt idx="47">
                  <c:v>7236.5492491572177</c:v>
                </c:pt>
                <c:pt idx="48">
                  <c:v>7585.4054012009583</c:v>
                </c:pt>
                <c:pt idx="49">
                  <c:v>8009.5854862295882</c:v>
                </c:pt>
                <c:pt idx="50">
                  <c:v>8325.0602816723513</c:v>
                </c:pt>
                <c:pt idx="51">
                  <c:v>8556.6642011834319</c:v>
                </c:pt>
                <c:pt idx="52">
                  <c:v>8967.9853968881853</c:v>
                </c:pt>
                <c:pt idx="53">
                  <c:v>9278.6241707916633</c:v>
                </c:pt>
                <c:pt idx="54">
                  <c:v>9447.7483813197414</c:v>
                </c:pt>
                <c:pt idx="55">
                  <c:v>9833.4455381287189</c:v>
                </c:pt>
                <c:pt idx="56">
                  <c:v>10178.033688464364</c:v>
                </c:pt>
                <c:pt idx="57">
                  <c:v>10546.882341796136</c:v>
                </c:pt>
                <c:pt idx="58">
                  <c:v>10729.615784408084</c:v>
                </c:pt>
                <c:pt idx="59">
                  <c:v>11047.304999400552</c:v>
                </c:pt>
                <c:pt idx="60">
                  <c:v>11428.229413214991</c:v>
                </c:pt>
                <c:pt idx="61">
                  <c:v>11308.035145888594</c:v>
                </c:pt>
                <c:pt idx="62">
                  <c:v>11213.233347315436</c:v>
                </c:pt>
                <c:pt idx="63">
                  <c:v>11748.198910081745</c:v>
                </c:pt>
                <c:pt idx="64">
                  <c:v>12122.217483388704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Blad1!$F$2</c:f>
              <c:strCache>
                <c:ptCount val="1"/>
                <c:pt idx="0">
                  <c:v>Q5 PCS</c:v>
                </c:pt>
              </c:strCache>
            </c:strRef>
          </c:tx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Blad1!$F$3:$F$102</c:f>
              <c:numCache>
                <c:formatCode>_ * #,##0_ ;_ * \-#,##0_ ;_ * "-"??_ ;_ @_ 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62.647784728768535</c:v>
                </c:pt>
                <c:pt idx="22">
                  <c:v>204.34471997300943</c:v>
                </c:pt>
                <c:pt idx="23">
                  <c:v>341.02075119319363</c:v>
                </c:pt>
                <c:pt idx="24">
                  <c:v>497.59054975832316</c:v>
                </c:pt>
                <c:pt idx="25">
                  <c:v>655.37276188516159</c:v>
                </c:pt>
                <c:pt idx="26">
                  <c:v>841.00880203720101</c:v>
                </c:pt>
                <c:pt idx="27">
                  <c:v>1052.4780704249388</c:v>
                </c:pt>
                <c:pt idx="28">
                  <c:v>1271.8929852084268</c:v>
                </c:pt>
                <c:pt idx="29">
                  <c:v>1525.4676240477661</c:v>
                </c:pt>
                <c:pt idx="30">
                  <c:v>1777.8057397280163</c:v>
                </c:pt>
                <c:pt idx="31">
                  <c:v>2088.0691391256669</c:v>
                </c:pt>
                <c:pt idx="32">
                  <c:v>2427.616053873378</c:v>
                </c:pt>
                <c:pt idx="33">
                  <c:v>2781.756513617147</c:v>
                </c:pt>
                <c:pt idx="34">
                  <c:v>3156.4064355953656</c:v>
                </c:pt>
                <c:pt idx="35">
                  <c:v>3579.6286693704133</c:v>
                </c:pt>
                <c:pt idx="36">
                  <c:v>3963.3719826791967</c:v>
                </c:pt>
                <c:pt idx="37">
                  <c:v>4397.4543465896659</c:v>
                </c:pt>
                <c:pt idx="38">
                  <c:v>4843.0895700636938</c:v>
                </c:pt>
                <c:pt idx="39">
                  <c:v>5298.2051930659918</c:v>
                </c:pt>
                <c:pt idx="40">
                  <c:v>5734.9749700345483</c:v>
                </c:pt>
                <c:pt idx="41">
                  <c:v>6207.9710630316831</c:v>
                </c:pt>
                <c:pt idx="42">
                  <c:v>6691.0766256835359</c:v>
                </c:pt>
                <c:pt idx="43">
                  <c:v>7290.4077659973409</c:v>
                </c:pt>
                <c:pt idx="44">
                  <c:v>7831.3736799893059</c:v>
                </c:pt>
                <c:pt idx="45">
                  <c:v>8437.4355456799658</c:v>
                </c:pt>
                <c:pt idx="46">
                  <c:v>9082.7726424184038</c:v>
                </c:pt>
                <c:pt idx="47">
                  <c:v>9750.7955644685626</c:v>
                </c:pt>
                <c:pt idx="48">
                  <c:v>10427.655120737432</c:v>
                </c:pt>
                <c:pt idx="49">
                  <c:v>11216.802117838719</c:v>
                </c:pt>
                <c:pt idx="50">
                  <c:v>11841.997698838839</c:v>
                </c:pt>
                <c:pt idx="51">
                  <c:v>12438.067988527248</c:v>
                </c:pt>
                <c:pt idx="52">
                  <c:v>12899.160787951278</c:v>
                </c:pt>
                <c:pt idx="53">
                  <c:v>13625.016143085339</c:v>
                </c:pt>
                <c:pt idx="54">
                  <c:v>14307.695978268708</c:v>
                </c:pt>
                <c:pt idx="55">
                  <c:v>15084.638860265044</c:v>
                </c:pt>
                <c:pt idx="56">
                  <c:v>15793.930459308969</c:v>
                </c:pt>
                <c:pt idx="57">
                  <c:v>16329.064797600457</c:v>
                </c:pt>
                <c:pt idx="58">
                  <c:v>17083.898326609891</c:v>
                </c:pt>
                <c:pt idx="59">
                  <c:v>17860.289793957509</c:v>
                </c:pt>
                <c:pt idx="60">
                  <c:v>18417.372328866353</c:v>
                </c:pt>
                <c:pt idx="61">
                  <c:v>18417.840483119908</c:v>
                </c:pt>
                <c:pt idx="62">
                  <c:v>18801.060913270696</c:v>
                </c:pt>
                <c:pt idx="63">
                  <c:v>19241.376467083704</c:v>
                </c:pt>
                <c:pt idx="64">
                  <c:v>19851.446196024674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Blad1!$G$2</c:f>
              <c:strCache>
                <c:ptCount val="1"/>
                <c:pt idx="0">
                  <c:v>Q1 estimate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Blad1!$G$3:$G$102</c:f>
              <c:numCache>
                <c:formatCode>General</c:formatCode>
                <c:ptCount val="100"/>
                <c:pt idx="64" formatCode="_ * #,##0_ ;_ * \-#,##0_ ;_ * &quot;-&quot;??_ ;_ @_ ">
                  <c:v>3694.4247400834383</c:v>
                </c:pt>
                <c:pt idx="65" formatCode="_ * #,##0_ ;_ * \-#,##0_ ;_ * &quot;-&quot;?_ ;_ @_ ">
                  <c:v>3540.088458513374</c:v>
                </c:pt>
                <c:pt idx="66" formatCode="_ * #,##0_ ;_ * \-#,##0_ ;_ * &quot;-&quot;?_ ;_ @_ ">
                  <c:v>3387.6813804629337</c:v>
                </c:pt>
                <c:pt idx="67" formatCode="_ * #,##0_ ;_ * \-#,##0_ ;_ * &quot;-&quot;?_ ;_ @_ ">
                  <c:v>3237.2035059321206</c:v>
                </c:pt>
                <c:pt idx="68" formatCode="_ * #,##0_ ;_ * \-#,##0_ ;_ * &quot;-&quot;?_ ;_ @_ ">
                  <c:v>3090.5840384405583</c:v>
                </c:pt>
                <c:pt idx="69" formatCode="_ * #,##0_ ;_ * \-#,##0_ ;_ * &quot;-&quot;?_ ;_ @_ ">
                  <c:v>2943.964570948996</c:v>
                </c:pt>
                <c:pt idx="70" formatCode="_ * #,##0_ ;_ * \-#,##0_ ;_ * &quot;-&quot;?_ ;_ @_ ">
                  <c:v>2801.2035104966858</c:v>
                </c:pt>
                <c:pt idx="71" formatCode="_ * #,##0_ ;_ * \-#,##0_ ;_ * &quot;-&quot;?_ ;_ @_ ">
                  <c:v>2660.371653564001</c:v>
                </c:pt>
                <c:pt idx="72" formatCode="_ * #,##0_ ;_ * \-#,##0_ ;_ * &quot;-&quot;?_ ;_ @_ ">
                  <c:v>2523.3982036705684</c:v>
                </c:pt>
                <c:pt idx="73" formatCode="_ * #,##0_ ;_ * \-#,##0_ ;_ * &quot;-&quot;?_ ;_ @_ ">
                  <c:v>2388.3539572967611</c:v>
                </c:pt>
                <c:pt idx="74" formatCode="_ * #,##0_ ;_ * \-#,##0_ ;_ * &quot;-&quot;?_ ;_ @_ ">
                  <c:v>2257.1681179622051</c:v>
                </c:pt>
                <c:pt idx="75" formatCode="_ * #,##0_ ;_ * \-#,##0_ ;_ * &quot;-&quot;?_ ;_ @_ ">
                  <c:v>2129.8406856669012</c:v>
                </c:pt>
                <c:pt idx="76" formatCode="_ * #,##0_ ;_ * \-#,##0_ ;_ * &quot;-&quot;?_ ;_ @_ ">
                  <c:v>2006.3716604108495</c:v>
                </c:pt>
                <c:pt idx="77" formatCode="_ * #,##0_ ;_ * \-#,##0_ ;_ * &quot;-&quot;?_ ;_ @_ ">
                  <c:v>1886.7610421940485</c:v>
                </c:pt>
                <c:pt idx="78" formatCode="_ * #,##0_ ;_ * \-#,##0_ ;_ * &quot;-&quot;?_ ;_ @_ ">
                  <c:v>1772.9380345361253</c:v>
                </c:pt>
                <c:pt idx="79" formatCode="_ * #,##0_ ;_ * \-#,##0_ ;_ * &quot;-&quot;?_ ;_ @_ ">
                  <c:v>1662.9734339174538</c:v>
                </c:pt>
                <c:pt idx="80" formatCode="_ * #,##0_ ;_ * \-#,##0_ ;_ * &quot;-&quot;?_ ;_ @_ ">
                  <c:v>1556.867240338034</c:v>
                </c:pt>
                <c:pt idx="81" formatCode="_ * #,##0_ ;_ * \-#,##0_ ;_ * &quot;-&quot;?_ ;_ @_ ">
                  <c:v>1456.5486573174915</c:v>
                </c:pt>
                <c:pt idx="82" formatCode="_ * #,##0_ ;_ * \-#,##0_ ;_ * &quot;-&quot;?_ ;_ @_ ">
                  <c:v>1362.0176848558265</c:v>
                </c:pt>
                <c:pt idx="83" formatCode="_ * #,##0_ ;_ * \-#,##0_ ;_ * &quot;-&quot;?_ ;_ @_ ">
                  <c:v>1271.3451194334132</c:v>
                </c:pt>
                <c:pt idx="84" formatCode="_ * #,##0_ ;_ * \-#,##0_ ;_ * &quot;-&quot;?_ ;_ @_ ">
                  <c:v>1184.5309610502513</c:v>
                </c:pt>
                <c:pt idx="85" formatCode="_ * #,##0_ ;_ * \-#,##0_ ;_ * &quot;-&quot;?_ ;_ @_ ">
                  <c:v>1103.504413225967</c:v>
                </c:pt>
                <c:pt idx="86" formatCode="_ * #,##0_ ;_ * \-#,##0_ ;_ * &quot;-&quot;?_ ;_ @_ ">
                  <c:v>1024.4070689213086</c:v>
                </c:pt>
                <c:pt idx="87" formatCode="_ * #,##0_ ;_ * \-#,##0_ ;_ * &quot;-&quot;?_ ;_ @_ ">
                  <c:v>953.02653869515348</c:v>
                </c:pt>
                <c:pt idx="88" formatCode="_ * #,##0_ ;_ * \-#,##0_ ;_ * &quot;-&quot;?_ ;_ @_ ">
                  <c:v>883.57521198862401</c:v>
                </c:pt>
                <c:pt idx="89" formatCode="_ * #,##0_ ;_ * \-#,##0_ ;_ * &quot;-&quot;?_ ;_ @_ ">
                  <c:v>819.91149584097207</c:v>
                </c:pt>
                <c:pt idx="90" formatCode="_ * #,##0_ ;_ * \-#,##0_ ;_ * &quot;-&quot;?_ ;_ @_ ">
                  <c:v>760.1061867325717</c:v>
                </c:pt>
                <c:pt idx="91" formatCode="_ * #,##0_ ;_ * \-#,##0_ ;_ * &quot;-&quot;?_ ;_ @_ ">
                  <c:v>704.15928466342302</c:v>
                </c:pt>
                <c:pt idx="92" formatCode="_ * #,##0_ ;_ * \-#,##0_ ;_ * &quot;-&quot;?_ ;_ @_ ">
                  <c:v>653.99999315315188</c:v>
                </c:pt>
                <c:pt idx="93" formatCode="_ * #,##0_ ;_ * \-#,##0_ ;_ * &quot;-&quot;?_ ;_ @_ ">
                  <c:v>605.76990516250646</c:v>
                </c:pt>
                <c:pt idx="94" formatCode="_ * #,##0_ ;_ * \-#,##0_ ;_ * &quot;-&quot;?_ ;_ @_ ">
                  <c:v>559.46902069148678</c:v>
                </c:pt>
                <c:pt idx="95" formatCode="_ * #,##0_ ;_ * \-#,##0_ ;_ * &quot;-&quot;?_ ;_ @_ ">
                  <c:v>518.95574677934462</c:v>
                </c:pt>
                <c:pt idx="96" formatCode="_ * #,##0_ ;_ * \-#,##0_ ;_ * &quot;-&quot;?_ ;_ @_ ">
                  <c:v>484.23008342607994</c:v>
                </c:pt>
                <c:pt idx="97" formatCode="_ * #,##0_ ;_ * \-#,##0_ ;_ * &quot;-&quot;?_ ;_ @_ ">
                  <c:v>453.36282711206695</c:v>
                </c:pt>
                <c:pt idx="98" formatCode="_ * #,##0_ ;_ * \-#,##0_ ;_ * &quot;-&quot;?_ ;_ @_ ">
                  <c:v>432.14158839618295</c:v>
                </c:pt>
                <c:pt idx="99" formatCode="_ * #,##0_ ;_ * \-#,##0_ ;_ * &quot;-&quot;?_ ;_ @_ ">
                  <c:v>420.56636727842806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Blad1!$H$2</c:f>
              <c:strCache>
                <c:ptCount val="1"/>
                <c:pt idx="0">
                  <c:v>Q2 estimate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Blad1!$H$3:$H$102</c:f>
              <c:numCache>
                <c:formatCode>General</c:formatCode>
                <c:ptCount val="100"/>
                <c:pt idx="64" formatCode="_ * #,##0_ ;_ * \-#,##0_ ;_ * &quot;-&quot;??_ ;_ @_ ">
                  <c:v>7033.4761081420938</c:v>
                </c:pt>
                <c:pt idx="65" formatCode="_ * #,##0_ ;_ * \-#,##0_ ;_ * &quot;-&quot;?_ ;_ @_ ">
                  <c:v>6739.6494299951664</c:v>
                </c:pt>
                <c:pt idx="66" formatCode="_ * #,##0_ ;_ * \-#,##0_ ;_ * &quot;-&quot;?_ ;_ @_ ">
                  <c:v>6449.495585325074</c:v>
                </c:pt>
                <c:pt idx="67" formatCode="_ * #,##0_ ;_ * \-#,##0_ ;_ * &quot;-&quot;?_ ;_ @_ ">
                  <c:v>6163.0145741318202</c:v>
                </c:pt>
                <c:pt idx="68" formatCode="_ * #,##0_ ;_ * \-#,##0_ ;_ * &quot;-&quot;?_ ;_ @_ ">
                  <c:v>5883.8792298922372</c:v>
                </c:pt>
                <c:pt idx="69" formatCode="_ * #,##0_ ;_ * \-#,##0_ ;_ * &quot;-&quot;?_ ;_ @_ ">
                  <c:v>5604.743885652656</c:v>
                </c:pt>
                <c:pt idx="70" formatCode="_ * #,##0_ ;_ * \-#,##0_ ;_ * &quot;-&quot;?_ ;_ @_ ">
                  <c:v>5332.9542083667475</c:v>
                </c:pt>
                <c:pt idx="71" formatCode="_ * #,##0_ ;_ * \-#,##0_ ;_ * &quot;-&quot;?_ ;_ @_ ">
                  <c:v>5064.8373645576748</c:v>
                </c:pt>
                <c:pt idx="72" formatCode="_ * #,##0_ ;_ * \-#,##0_ ;_ * &quot;-&quot;?_ ;_ @_ ">
                  <c:v>4804.0661877022767</c:v>
                </c:pt>
                <c:pt idx="73" formatCode="_ * #,##0_ ;_ * \-#,##0_ ;_ * &quot;-&quot;?_ ;_ @_ ">
                  <c:v>4546.9678443237144</c:v>
                </c:pt>
                <c:pt idx="74" formatCode="_ * #,##0_ ;_ * \-#,##0_ ;_ * &quot;-&quot;?_ ;_ @_ ">
                  <c:v>4297.2151678988248</c:v>
                </c:pt>
                <c:pt idx="75" formatCode="_ * #,##0_ ;_ * \-#,##0_ ;_ * &quot;-&quot;?_ ;_ @_ ">
                  <c:v>4054.8081584276092</c:v>
                </c:pt>
                <c:pt idx="76" formatCode="_ * #,##0_ ;_ * \-#,##0_ ;_ * &quot;-&quot;?_ ;_ @_ ">
                  <c:v>3819.7468159100672</c:v>
                </c:pt>
                <c:pt idx="77" formatCode="_ * #,##0_ ;_ * \-#,##0_ ;_ * &quot;-&quot;?_ ;_ @_ ">
                  <c:v>3592.0311403461974</c:v>
                </c:pt>
                <c:pt idx="78" formatCode="_ * #,##0_ ;_ * \-#,##0_ ;_ * &quot;-&quot;?_ ;_ @_ ">
                  <c:v>3375.3339652128379</c:v>
                </c:pt>
                <c:pt idx="79" formatCode="_ * #,##0_ ;_ * \-#,##0_ ;_ * &quot;-&quot;?_ ;_ @_ ">
                  <c:v>3165.9824570331511</c:v>
                </c:pt>
                <c:pt idx="80" formatCode="_ * #,##0_ ;_ * \-#,##0_ ;_ * &quot;-&quot;?_ ;_ @_ ">
                  <c:v>2963.9766158071384</c:v>
                </c:pt>
                <c:pt idx="81" formatCode="_ * #,##0_ ;_ * \-#,##0_ ;_ * &quot;-&quot;?_ ;_ @_ ">
                  <c:v>2772.9892750116351</c:v>
                </c:pt>
                <c:pt idx="82" formatCode="_ * #,##0_ ;_ * \-#,##0_ ;_ * &quot;-&quot;?_ ;_ @_ ">
                  <c:v>2593.0204346466417</c:v>
                </c:pt>
                <c:pt idx="83" formatCode="_ * #,##0_ ;_ * \-#,##0_ ;_ * &quot;-&quot;?_ ;_ @_ ">
                  <c:v>2420.3972612353214</c:v>
                </c:pt>
                <c:pt idx="84" formatCode="_ * #,##0_ ;_ * \-#,##0_ ;_ * &quot;-&quot;?_ ;_ @_ ">
                  <c:v>2255.1197547776742</c:v>
                </c:pt>
                <c:pt idx="85" formatCode="_ * #,##0_ ;_ * \-#,##0_ ;_ * &quot;-&quot;?_ ;_ @_ ">
                  <c:v>2100.8607487505369</c:v>
                </c:pt>
                <c:pt idx="86" formatCode="_ * #,##0_ ;_ * \-#,##0_ ;_ * &quot;-&quot;?_ ;_ @_ ">
                  <c:v>1950.274576200236</c:v>
                </c:pt>
                <c:pt idx="87" formatCode="_ * #,##0_ ;_ * \-#,##0_ ;_ * &quot;-&quot;?_ ;_ @_ ">
                  <c:v>1814.3797375572819</c:v>
                </c:pt>
                <c:pt idx="88" formatCode="_ * #,##0_ ;_ * \-#,##0_ ;_ * &quot;-&quot;?_ ;_ @_ ">
                  <c:v>1682.157732391164</c:v>
                </c:pt>
                <c:pt idx="89" formatCode="_ * #,##0_ ;_ * \-#,##0_ ;_ * &quot;-&quot;?_ ;_ @_ ">
                  <c:v>1560.9542276555562</c:v>
                </c:pt>
                <c:pt idx="90" formatCode="_ * #,##0_ ;_ * \-#,##0_ ;_ * &quot;-&quot;?_ ;_ @_ ">
                  <c:v>1447.0963898736215</c:v>
                </c:pt>
                <c:pt idx="91" formatCode="_ * #,##0_ ;_ * \-#,##0_ ;_ * &quot;-&quot;?_ ;_ @_ ">
                  <c:v>1340.58421904536</c:v>
                </c:pt>
                <c:pt idx="92" formatCode="_ * #,##0_ ;_ * \-#,##0_ ;_ * &quot;-&quot;?_ ;_ @_ ">
                  <c:v>1245.0905486476083</c:v>
                </c:pt>
                <c:pt idx="93" formatCode="_ * #,##0_ ;_ * \-#,##0_ ;_ * &quot;-&quot;?_ ;_ @_ ">
                  <c:v>1153.2697117266932</c:v>
                </c:pt>
                <c:pt idx="94" formatCode="_ * #,##0_ ;_ * \-#,##0_ ;_ * &quot;-&quot;?_ ;_ @_ ">
                  <c:v>1065.1217082826147</c:v>
                </c:pt>
                <c:pt idx="95" formatCode="_ * #,##0_ ;_ * \-#,##0_ ;_ * &quot;-&quot;?_ ;_ @_ ">
                  <c:v>987.99220526904617</c:v>
                </c:pt>
                <c:pt idx="96" formatCode="_ * #,##0_ ;_ * \-#,##0_ ;_ * &quot;-&quot;?_ ;_ @_ ">
                  <c:v>921.8812026859872</c:v>
                </c:pt>
                <c:pt idx="97" formatCode="_ * #,##0_ ;_ * \-#,##0_ ;_ * &quot;-&quot;?_ ;_ @_ ">
                  <c:v>863.1158670566017</c:v>
                </c:pt>
                <c:pt idx="98" formatCode="_ * #,##0_ ;_ * \-#,##0_ ;_ * &quot;-&quot;?_ ;_ @_ ">
                  <c:v>822.7146988113991</c:v>
                </c:pt>
                <c:pt idx="99" formatCode="_ * #,##0_ ;_ * \-#,##0_ ;_ * &quot;-&quot;?_ ;_ @_ ">
                  <c:v>800.67769795037952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Blad1!$I$2</c:f>
              <c:strCache>
                <c:ptCount val="1"/>
                <c:pt idx="0">
                  <c:v>Q3 estimate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Blad1!$I$3:$I$102</c:f>
              <c:numCache>
                <c:formatCode>General</c:formatCode>
                <c:ptCount val="100"/>
                <c:pt idx="64" formatCode="_ * #,##0_ ;_ * \-#,##0_ ;_ * &quot;-&quot;??_ ;_ @_ ">
                  <c:v>9150.7793923981662</c:v>
                </c:pt>
                <c:pt idx="65" formatCode="_ * #,##0_ ;_ * \-#,##0_ ;_ * &quot;-&quot;?_ ;_ @_ ">
                  <c:v>8768.5014021152147</c:v>
                </c:pt>
                <c:pt idx="66" formatCode="_ * #,##0_ ;_ * \-#,##0_ ;_ * &quot;-&quot;?_ ;_ @_ ">
                  <c:v>8391.0018867107992</c:v>
                </c:pt>
                <c:pt idx="67" formatCode="_ * #,##0_ ;_ * \-#,##0_ ;_ * &quot;-&quot;?_ ;_ @_ ">
                  <c:v>8018.2808461849218</c:v>
                </c:pt>
                <c:pt idx="68" formatCode="_ * #,##0_ ;_ * \-#,##0_ ;_ * &quot;-&quot;?_ ;_ @_ ">
                  <c:v>7655.1167554161157</c:v>
                </c:pt>
                <c:pt idx="69" formatCode="_ * #,##0_ ;_ * \-#,##0_ ;_ * &quot;-&quot;?_ ;_ @_ ">
                  <c:v>7291.9526646473114</c:v>
                </c:pt>
                <c:pt idx="70" formatCode="_ * #,##0_ ;_ * \-#,##0_ ;_ * &quot;-&quot;?_ ;_ @_ ">
                  <c:v>6938.3455236355812</c:v>
                </c:pt>
                <c:pt idx="71" formatCode="_ * #,##0_ ;_ * \-#,##0_ ;_ * &quot;-&quot;?_ ;_ @_ ">
                  <c:v>6589.5168575023872</c:v>
                </c:pt>
                <c:pt idx="72" formatCode="_ * #,##0_ ;_ * \-#,##0_ ;_ * &quot;-&quot;?_ ;_ @_ ">
                  <c:v>6250.2451411262673</c:v>
                </c:pt>
                <c:pt idx="73" formatCode="_ * #,##0_ ;_ * \-#,##0_ ;_ * &quot;-&quot;?_ ;_ @_ ">
                  <c:v>5915.7518996286844</c:v>
                </c:pt>
                <c:pt idx="74" formatCode="_ * #,##0_ ;_ * \-#,##0_ ;_ * &quot;-&quot;?_ ;_ @_ ">
                  <c:v>5590.8156078881748</c:v>
                </c:pt>
                <c:pt idx="75" formatCode="_ * #,##0_ ;_ * \-#,##0_ ;_ * &quot;-&quot;?_ ;_ @_ ">
                  <c:v>5275.4362659047392</c:v>
                </c:pt>
                <c:pt idx="76" formatCode="_ * #,##0_ ;_ * \-#,##0_ ;_ * &quot;-&quot;?_ ;_ @_ ">
                  <c:v>4969.6138736783778</c:v>
                </c:pt>
                <c:pt idx="77" formatCode="_ * #,##0_ ;_ * \-#,##0_ ;_ * &quot;-&quot;?_ ;_ @_ ">
                  <c:v>4673.3484312090895</c:v>
                </c:pt>
                <c:pt idx="78" formatCode="_ * #,##0_ ;_ * \-#,##0_ ;_ * &quot;-&quot;?_ ;_ @_ ">
                  <c:v>4391.4184133754125</c:v>
                </c:pt>
                <c:pt idx="79" formatCode="_ * #,##0_ ;_ * \-#,##0_ ;_ * &quot;-&quot;?_ ;_ @_ ">
                  <c:v>4119.0453452988086</c:v>
                </c:pt>
                <c:pt idx="80" formatCode="_ * #,##0_ ;_ * \-#,##0_ ;_ * &quot;-&quot;?_ ;_ @_ ">
                  <c:v>3856.2292269792797</c:v>
                </c:pt>
                <c:pt idx="81" formatCode="_ * #,##0_ ;_ * \-#,##0_ ;_ * &quot;-&quot;?_ ;_ @_ ">
                  <c:v>3607.7485332953606</c:v>
                </c:pt>
                <c:pt idx="82" formatCode="_ * #,##0_ ;_ * \-#,##0_ ;_ * &quot;-&quot;?_ ;_ @_ ">
                  <c:v>3373.6032642470523</c:v>
                </c:pt>
                <c:pt idx="83" formatCode="_ * #,##0_ ;_ * \-#,##0_ ;_ * &quot;-&quot;?_ ;_ @_ ">
                  <c:v>3149.014944955818</c:v>
                </c:pt>
                <c:pt idx="84" formatCode="_ * #,##0_ ;_ * \-#,##0_ ;_ * &quot;-&quot;?_ ;_ @_ ">
                  <c:v>2933.9835754216574</c:v>
                </c:pt>
                <c:pt idx="85" formatCode="_ * #,##0_ ;_ * \-#,##0_ ;_ * &quot;-&quot;?_ ;_ @_ ">
                  <c:v>2733.2876305231075</c:v>
                </c:pt>
                <c:pt idx="86" formatCode="_ * #,##0_ ;_ * \-#,##0_ ;_ * &quot;-&quot;?_ ;_ @_ ">
                  <c:v>2537.3701605030947</c:v>
                </c:pt>
                <c:pt idx="87" formatCode="_ * #,##0_ ;_ * \-#,##0_ ;_ * &quot;-&quot;?_ ;_ @_ ">
                  <c:v>2360.5665899972296</c:v>
                </c:pt>
                <c:pt idx="88" formatCode="_ * #,##0_ ;_ * \-#,##0_ ;_ * &quot;-&quot;?_ ;_ @_ ">
                  <c:v>2188.5414943699011</c:v>
                </c:pt>
                <c:pt idx="89" formatCode="_ * #,##0_ ;_ * \-#,##0_ ;_ * &quot;-&quot;?_ ;_ @_ ">
                  <c:v>2030.8518233781831</c:v>
                </c:pt>
                <c:pt idx="90" formatCode="_ * #,##0_ ;_ * \-#,##0_ ;_ * &quot;-&quot;?_ ;_ @_ ">
                  <c:v>1882.7191021435392</c:v>
                </c:pt>
                <c:pt idx="91" formatCode="_ * #,##0_ ;_ * \-#,##0_ ;_ * &quot;-&quot;?_ ;_ @_ ">
                  <c:v>1744.143330665969</c:v>
                </c:pt>
                <c:pt idx="92" formatCode="_ * #,##0_ ;_ * \-#,##0_ ;_ * &quot;-&quot;?_ ;_ @_ ">
                  <c:v>1619.9029838240097</c:v>
                </c:pt>
                <c:pt idx="93" formatCode="_ * #,##0_ ;_ * \-#,##0_ ;_ * &quot;-&quot;?_ ;_ @_ ">
                  <c:v>1500.4411118605872</c:v>
                </c:pt>
                <c:pt idx="94" formatCode="_ * #,##0_ ;_ * \-#,##0_ ;_ * &quot;-&quot;?_ ;_ @_ ">
                  <c:v>1385.7577147757015</c:v>
                </c:pt>
                <c:pt idx="95" formatCode="_ * #,##0_ ;_ * \-#,##0_ ;_ * &quot;-&quot;?_ ;_ @_ ">
                  <c:v>1285.4097423264266</c:v>
                </c:pt>
                <c:pt idx="96" formatCode="_ * #,##0_ ;_ * \-#,##0_ ;_ * &quot;-&quot;?_ ;_ @_ ">
                  <c:v>1199.3971945127621</c:v>
                </c:pt>
                <c:pt idx="97" formatCode="_ * #,##0_ ;_ * \-#,##0_ ;_ * &quot;-&quot;?_ ;_ @_ ">
                  <c:v>1122.941596456172</c:v>
                </c:pt>
                <c:pt idx="98" formatCode="_ * #,##0_ ;_ * \-#,##0_ ;_ * &quot;-&quot;?_ ;_ @_ ">
                  <c:v>1070.378372792266</c:v>
                </c:pt>
                <c:pt idx="99" formatCode="_ * #,##0_ ;_ * \-#,##0_ ;_ * &quot;-&quot;?_ ;_ @_ ">
                  <c:v>1041.7075235210445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Blad1!$J$2</c:f>
              <c:strCache>
                <c:ptCount val="1"/>
                <c:pt idx="0">
                  <c:v>Q4 estimate</c:v>
                </c:pt>
              </c:strCache>
            </c:strRef>
          </c:tx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Blad1!$J$3:$J$102</c:f>
              <c:numCache>
                <c:formatCode>General</c:formatCode>
                <c:ptCount val="100"/>
                <c:pt idx="64" formatCode="_ * #,##0_ ;_ * \-#,##0_ ;_ * &quot;-&quot;??_ ;_ @_ ">
                  <c:v>12122.217483388704</c:v>
                </c:pt>
                <c:pt idx="65" formatCode="_ * #,##0_ ;_ * \-#,##0_ ;_ * &quot;-&quot;?_ ;_ @_ ">
                  <c:v>11615.806309147923</c:v>
                </c:pt>
                <c:pt idx="66" formatCode="_ * #,##0_ ;_ * \-#,##0_ ;_ * &quot;-&quot;?_ ;_ @_ ">
                  <c:v>11115.725274585151</c:v>
                </c:pt>
                <c:pt idx="67" formatCode="_ * #,##0_ ;_ * \-#,##0_ ;_ * &quot;-&quot;?_ ;_ @_ ">
                  <c:v>10621.97437970039</c:v>
                </c:pt>
                <c:pt idx="68" formatCode="_ * #,##0_ ;_ * \-#,##0_ ;_ * &quot;-&quot;?_ ;_ @_ ">
                  <c:v>10140.883764171647</c:v>
                </c:pt>
                <c:pt idx="69" formatCode="_ * #,##0_ ;_ * \-#,##0_ ;_ * &quot;-&quot;?_ ;_ @_ ">
                  <c:v>9659.7931486429043</c:v>
                </c:pt>
                <c:pt idx="70" formatCode="_ * #,##0_ ;_ * \-#,##0_ ;_ * &quot;-&quot;?_ ;_ @_ ">
                  <c:v>9191.3628124701827</c:v>
                </c:pt>
                <c:pt idx="71" formatCode="_ * #,##0_ ;_ * \-#,##0_ ;_ * &quot;-&quot;?_ ;_ @_ ">
                  <c:v>8729.2626159754691</c:v>
                </c:pt>
                <c:pt idx="72" formatCode="_ * #,##0_ ;_ * \-#,##0_ ;_ * &quot;-&quot;?_ ;_ @_ ">
                  <c:v>8279.8226988367751</c:v>
                </c:pt>
                <c:pt idx="73" formatCode="_ * #,##0_ ;_ * \-#,##0_ ;_ * &quot;-&quot;?_ ;_ @_ ">
                  <c:v>7836.7129213760927</c:v>
                </c:pt>
                <c:pt idx="74" formatCode="_ * #,##0_ ;_ * \-#,##0_ ;_ * &quot;-&quot;?_ ;_ @_ ">
                  <c:v>7406.2634232714272</c:v>
                </c:pt>
                <c:pt idx="75" formatCode="_ * #,##0_ ;_ * \-#,##0_ ;_ * &quot;-&quot;?_ ;_ @_ ">
                  <c:v>6988.4742045227822</c:v>
                </c:pt>
                <c:pt idx="76" formatCode="_ * #,##0_ ;_ * \-#,##0_ ;_ * &quot;-&quot;?_ ;_ @_ ">
                  <c:v>6583.3452651301586</c:v>
                </c:pt>
                <c:pt idx="77" formatCode="_ * #,##0_ ;_ * \-#,##0_ ;_ * &quot;-&quot;?_ ;_ @_ ">
                  <c:v>6190.8766050935519</c:v>
                </c:pt>
                <c:pt idx="78" formatCode="_ * #,##0_ ;_ * \-#,##0_ ;_ * &quot;-&quot;?_ ;_ @_ ">
                  <c:v>5817.3983640909755</c:v>
                </c:pt>
                <c:pt idx="79" formatCode="_ * #,##0_ ;_ * \-#,##0_ ;_ * &quot;-&quot;?_ ;_ @_ ">
                  <c:v>5456.5804024444187</c:v>
                </c:pt>
                <c:pt idx="80" formatCode="_ * #,##0_ ;_ * \-#,##0_ ;_ * &quot;-&quot;?_ ;_ @_ ">
                  <c:v>5108.4227201538824</c:v>
                </c:pt>
                <c:pt idx="81" formatCode="_ * #,##0_ ;_ * \-#,##0_ ;_ * &quot;-&quot;?_ ;_ @_ ">
                  <c:v>4779.2554568973746</c:v>
                </c:pt>
                <c:pt idx="82" formatCode="_ * #,##0_ ;_ * \-#,##0_ ;_ * &quot;-&quot;?_ ;_ @_ ">
                  <c:v>4469.0786126748953</c:v>
                </c:pt>
                <c:pt idx="83" formatCode="_ * #,##0_ ;_ * \-#,##0_ ;_ * &quot;-&quot;?_ ;_ @_ ">
                  <c:v>4171.5620478084365</c:v>
                </c:pt>
                <c:pt idx="84" formatCode="_ * #,##0_ ;_ * \-#,##0_ ;_ * &quot;-&quot;?_ ;_ @_ ">
                  <c:v>3886.7057622979969</c:v>
                </c:pt>
                <c:pt idx="85" formatCode="_ * #,##0_ ;_ * \-#,##0_ ;_ * &quot;-&quot;?_ ;_ @_ ">
                  <c:v>3620.8398958215867</c:v>
                </c:pt>
                <c:pt idx="86" formatCode="_ * #,##0_ ;_ * \-#,##0_ ;_ * &quot;-&quot;?_ ;_ @_ ">
                  <c:v>3361.3041690231862</c:v>
                </c:pt>
                <c:pt idx="87" formatCode="_ * #,##0_ ;_ * \-#,##0_ ;_ * &quot;-&quot;?_ ;_ @_ ">
                  <c:v>3127.0890009368254</c:v>
                </c:pt>
                <c:pt idx="88" formatCode="_ * #,##0_ ;_ * \-#,##0_ ;_ * &quot;-&quot;?_ ;_ @_ ">
                  <c:v>2899.2039725284735</c:v>
                </c:pt>
                <c:pt idx="89" formatCode="_ * #,##0_ ;_ * \-#,##0_ ;_ * &quot;-&quot;?_ ;_ @_ ">
                  <c:v>2690.309363154151</c:v>
                </c:pt>
                <c:pt idx="90" formatCode="_ * #,##0_ ;_ * \-#,##0_ ;_ * &quot;-&quot;?_ ;_ @_ ">
                  <c:v>2494.0750331358481</c:v>
                </c:pt>
                <c:pt idx="91" formatCode="_ * #,##0_ ;_ * \-#,##0_ ;_ * &quot;-&quot;?_ ;_ @_ ">
                  <c:v>2310.5009824735648</c:v>
                </c:pt>
                <c:pt idx="92" formatCode="_ * #,##0_ ;_ * \-#,##0_ ;_ * &quot;-&quot;?_ ;_ @_ ">
                  <c:v>2145.9173508453114</c:v>
                </c:pt>
                <c:pt idx="93" formatCode="_ * #,##0_ ;_ * \-#,##0_ ;_ * &quot;-&quot;?_ ;_ @_ ">
                  <c:v>1987.6638588950671</c:v>
                </c:pt>
                <c:pt idx="94" formatCode="_ * #,##0_ ;_ * \-#,##0_ ;_ * &quot;-&quot;?_ ;_ @_ ">
                  <c:v>1835.7405066228325</c:v>
                </c:pt>
                <c:pt idx="95" formatCode="_ * #,##0_ ;_ * \-#,##0_ ;_ * &quot;-&quot;?_ ;_ @_ ">
                  <c:v>1702.8075733846274</c:v>
                </c:pt>
                <c:pt idx="96" formatCode="_ * #,##0_ ;_ * \-#,##0_ ;_ * &quot;-&quot;?_ ;_ @_ ">
                  <c:v>1588.8650591804515</c:v>
                </c:pt>
                <c:pt idx="97" formatCode="_ * #,##0_ ;_ * \-#,##0_ ;_ * &quot;-&quot;?_ ;_ @_ ">
                  <c:v>1487.5828243322953</c:v>
                </c:pt>
                <c:pt idx="98" formatCode="_ * #,##0_ ;_ * \-#,##0_ ;_ * &quot;-&quot;?_ ;_ @_ ">
                  <c:v>1417.951287874188</c:v>
                </c:pt>
                <c:pt idx="99" formatCode="_ * #,##0_ ;_ * \-#,##0_ ;_ * &quot;-&quot;?_ ;_ @_ ">
                  <c:v>1379.9704498061294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Blad1!$K$2</c:f>
              <c:strCache>
                <c:ptCount val="1"/>
                <c:pt idx="0">
                  <c:v>Q5 estimate</c:v>
                </c:pt>
              </c:strCache>
            </c:strRef>
          </c:tx>
          <c:spPr>
            <a:ln>
              <a:solidFill>
                <a:schemeClr val="accent5"/>
              </a:solidFill>
              <a:prstDash val="sysDash"/>
            </a:ln>
          </c:spPr>
          <c:marker>
            <c:symbol val="none"/>
          </c:marker>
          <c:cat>
            <c:numRef>
              <c:f>'Totale bevolking'!$A$3:$A$102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Blad1!$K$3:$K$102</c:f>
              <c:numCache>
                <c:formatCode>General</c:formatCode>
                <c:ptCount val="100"/>
                <c:pt idx="64" formatCode="_ * #,##0_ ;_ * \-#,##0_ ;_ * &quot;-&quot;??_ ;_ @_ ">
                  <c:v>19851.446196024674</c:v>
                </c:pt>
                <c:pt idx="65" formatCode="_ * #,##0_ ;_ * \-#,##0_ ;_ * &quot;-&quot;?_ ;_ @_ ">
                  <c:v>19022.142960681609</c:v>
                </c:pt>
                <c:pt idx="66" formatCode="_ * #,##0_ ;_ * \-#,##0_ ;_ * &quot;-&quot;?_ ;_ @_ ">
                  <c:v>18203.206015780328</c:v>
                </c:pt>
                <c:pt idx="67" formatCode="_ * #,##0_ ;_ * \-#,##0_ ;_ * &quot;-&quot;?_ ;_ @_ ">
                  <c:v>17394.635361320838</c:v>
                </c:pt>
                <c:pt idx="68" formatCode="_ * #,##0_ ;_ * \-#,##0_ ;_ * &quot;-&quot;?_ ;_ @_ ">
                  <c:v>16606.797287744925</c:v>
                </c:pt>
                <c:pt idx="69" formatCode="_ * #,##0_ ;_ * \-#,##0_ ;_ * &quot;-&quot;?_ ;_ @_ ">
                  <c:v>15818.95921416901</c:v>
                </c:pt>
                <c:pt idx="70" formatCode="_ * #,##0_ ;_ * \-#,##0_ ;_ * &quot;-&quot;?_ ;_ @_ ">
                  <c:v>15051.853721476671</c:v>
                </c:pt>
                <c:pt idx="71" formatCode="_ * #,##0_ ;_ * \-#,##0_ ;_ * &quot;-&quot;?_ ;_ @_ ">
                  <c:v>14295.114519226123</c:v>
                </c:pt>
                <c:pt idx="72" formatCode="_ * #,##0_ ;_ * \-#,##0_ ;_ * &quot;-&quot;?_ ;_ @_ ">
                  <c:v>13559.107897859152</c:v>
                </c:pt>
                <c:pt idx="73" formatCode="_ * #,##0_ ;_ * \-#,##0_ ;_ * &quot;-&quot;?_ ;_ @_ ">
                  <c:v>12833.467566933969</c:v>
                </c:pt>
                <c:pt idx="74" formatCode="_ * #,##0_ ;_ * \-#,##0_ ;_ * &quot;-&quot;?_ ;_ @_ ">
                  <c:v>12128.559816892359</c:v>
                </c:pt>
                <c:pt idx="75" formatCode="_ * #,##0_ ;_ * \-#,##0_ ;_ * &quot;-&quot;?_ ;_ @_ ">
                  <c:v>11444.384647734329</c:v>
                </c:pt>
                <c:pt idx="76" formatCode="_ * #,##0_ ;_ * \-#,##0_ ;_ * &quot;-&quot;?_ ;_ @_ ">
                  <c:v>10780.942059459876</c:v>
                </c:pt>
                <c:pt idx="77" formatCode="_ * #,##0_ ;_ * \-#,##0_ ;_ * &quot;-&quot;?_ ;_ @_ ">
                  <c:v>10138.232052068997</c:v>
                </c:pt>
                <c:pt idx="78" formatCode="_ * #,##0_ ;_ * \-#,##0_ ;_ * &quot;-&quot;?_ ;_ @_ ">
                  <c:v>9526.620916003485</c:v>
                </c:pt>
                <c:pt idx="79" formatCode="_ * #,##0_ ;_ * \-#,##0_ ;_ * &quot;-&quot;?_ ;_ @_ ">
                  <c:v>8935.7423608215504</c:v>
                </c:pt>
                <c:pt idx="80" formatCode="_ * #,##0_ ;_ * \-#,##0_ ;_ * &quot;-&quot;?_ ;_ @_ ">
                  <c:v>8365.5963865231915</c:v>
                </c:pt>
                <c:pt idx="81" formatCode="_ * #,##0_ ;_ * \-#,##0_ ;_ * &quot;-&quot;?_ ;_ @_ ">
                  <c:v>7826.5492835501982</c:v>
                </c:pt>
                <c:pt idx="82" formatCode="_ * #,##0_ ;_ * \-#,##0_ ;_ * &quot;-&quot;?_ ;_ @_ ">
                  <c:v>7318.6010519025685</c:v>
                </c:pt>
                <c:pt idx="83" formatCode="_ * #,##0_ ;_ * \-#,##0_ ;_ * &quot;-&quot;?_ ;_ @_ ">
                  <c:v>6831.3854011385174</c:v>
                </c:pt>
                <c:pt idx="84" formatCode="_ * #,##0_ ;_ * \-#,##0_ ;_ * &quot;-&quot;?_ ;_ @_ ">
                  <c:v>6364.9023312580412</c:v>
                </c:pt>
                <c:pt idx="85" formatCode="_ * #,##0_ ;_ * \-#,##0_ ;_ * &quot;-&quot;?_ ;_ @_ ">
                  <c:v>5929.5181327029313</c:v>
                </c:pt>
                <c:pt idx="86" formatCode="_ * #,##0_ ;_ * \-#,##0_ ;_ * &quot;-&quot;?_ ;_ @_ ">
                  <c:v>5504.5002245896094</c:v>
                </c:pt>
                <c:pt idx="87" formatCode="_ * #,##0_ ;_ * \-#,##0_ ;_ * &quot;-&quot;?_ ;_ @_ ">
                  <c:v>5120.9474782434418</c:v>
                </c:pt>
                <c:pt idx="88" formatCode="_ * #,##0_ ;_ * \-#,##0_ ;_ * &quot;-&quot;?_ ;_ @_ ">
                  <c:v>4747.7610223390611</c:v>
                </c:pt>
                <c:pt idx="89" formatCode="_ * #,##0_ ;_ * \-#,##0_ ;_ * &quot;-&quot;?_ ;_ @_ ">
                  <c:v>4405.6734377600451</c:v>
                </c:pt>
                <c:pt idx="90" formatCode="_ * #,##0_ ;_ * \-#,##0_ ;_ * &quot;-&quot;?_ ;_ @_ ">
                  <c:v>4084.3184340646067</c:v>
                </c:pt>
                <c:pt idx="91" formatCode="_ * #,##0_ ;_ * \-#,##0_ ;_ * &quot;-&quot;?_ ;_ @_ ">
                  <c:v>3783.6960112527445</c:v>
                </c:pt>
                <c:pt idx="92" formatCode="_ * #,##0_ ;_ * \-#,##0_ ;_ * &quot;-&quot;?_ ;_ @_ ">
                  <c:v>3514.1724597662483</c:v>
                </c:pt>
                <c:pt idx="93" formatCode="_ * #,##0_ ;_ * \-#,##0_ ;_ * &quot;-&quot;?_ ;_ @_ ">
                  <c:v>3255.0151987215395</c:v>
                </c:pt>
                <c:pt idx="94" formatCode="_ * #,##0_ ;_ * \-#,##0_ ;_ * &quot;-&quot;?_ ;_ @_ ">
                  <c:v>3006.2242281186191</c:v>
                </c:pt>
                <c:pt idx="95" formatCode="_ * #,##0_ ;_ * \-#,##0_ ;_ * &quot;-&quot;?_ ;_ @_ ">
                  <c:v>2788.5321288410637</c:v>
                </c:pt>
                <c:pt idx="96" formatCode="_ * #,##0_ ;_ * \-#,##0_ ;_ * &quot;-&quot;?_ ;_ @_ ">
                  <c:v>2601.9389008888734</c:v>
                </c:pt>
                <c:pt idx="97" formatCode="_ * #,##0_ ;_ * \-#,##0_ ;_ * &quot;-&quot;?_ ;_ @_ ">
                  <c:v>2436.0782538202607</c:v>
                </c:pt>
                <c:pt idx="98" formatCode="_ * #,##0_ ;_ * \-#,##0_ ;_ * &quot;-&quot;?_ ;_ @_ ">
                  <c:v>2322.0490589605888</c:v>
                </c:pt>
                <c:pt idx="99" formatCode="_ * #,##0_ ;_ * \-#,##0_ ;_ * &quot;-&quot;?_ ;_ @_ ">
                  <c:v>2259.8513163098587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95712"/>
        <c:axId val="100537856"/>
      </c:lineChart>
      <c:catAx>
        <c:axId val="10019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537856"/>
        <c:crosses val="autoZero"/>
        <c:auto val="1"/>
        <c:lblAlgn val="ctr"/>
        <c:lblOffset val="100"/>
        <c:tickLblSkip val="10"/>
        <c:noMultiLvlLbl val="0"/>
      </c:catAx>
      <c:valAx>
        <c:axId val="10053785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100195712"/>
        <c:crossesAt val="1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nl-NL"/>
                    <a:t>x 1,000 euros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46320448521598E-2"/>
          <c:y val="3.2635725660111838E-2"/>
          <c:w val="0.90012952429888737"/>
          <c:h val="0.81705481798318691"/>
        </c:manualLayout>
      </c:layout>
      <c:lineChart>
        <c:grouping val="standard"/>
        <c:varyColors val="0"/>
        <c:ser>
          <c:idx val="0"/>
          <c:order val="0"/>
          <c:tx>
            <c:strRef>
              <c:f>NTA_gem_2010!$DE$203</c:f>
              <c:strCache>
                <c:ptCount val="1"/>
                <c:pt idx="0">
                  <c:v>Total financial assets</c:v>
                </c:pt>
              </c:strCache>
            </c:strRef>
          </c:tx>
          <c:marker>
            <c:symbol val="none"/>
          </c:marker>
          <c:cat>
            <c:numRef>
              <c:f>NTA_gem_2010!$B$2:$B$101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NTA_gem_2010!$DE$204:$DE$303</c:f>
              <c:numCache>
                <c:formatCode>0</c:formatCode>
                <c:ptCount val="100"/>
                <c:pt idx="0">
                  <c:v>9.7517287111053962E-3</c:v>
                </c:pt>
                <c:pt idx="1">
                  <c:v>3.8904455421154135E-3</c:v>
                </c:pt>
                <c:pt idx="2">
                  <c:v>0.26865226544222326</c:v>
                </c:pt>
                <c:pt idx="3">
                  <c:v>0.77930616958810783</c:v>
                </c:pt>
                <c:pt idx="4">
                  <c:v>1.4873892669580111</c:v>
                </c:pt>
                <c:pt idx="5">
                  <c:v>2.3213571499892729</c:v>
                </c:pt>
                <c:pt idx="6">
                  <c:v>3.5498351152664203</c:v>
                </c:pt>
                <c:pt idx="7">
                  <c:v>5.7684943598553984</c:v>
                </c:pt>
                <c:pt idx="8">
                  <c:v>9.025108628750198</c:v>
                </c:pt>
                <c:pt idx="9">
                  <c:v>12.513505793393909</c:v>
                </c:pt>
                <c:pt idx="10">
                  <c:v>17.70941667706122</c:v>
                </c:pt>
                <c:pt idx="11">
                  <c:v>24.275014732285744</c:v>
                </c:pt>
                <c:pt idx="12">
                  <c:v>50.896469513254203</c:v>
                </c:pt>
                <c:pt idx="13">
                  <c:v>220.73711171510462</c:v>
                </c:pt>
                <c:pt idx="14">
                  <c:v>10316.847709035401</c:v>
                </c:pt>
                <c:pt idx="15">
                  <c:v>11107.061211765213</c:v>
                </c:pt>
                <c:pt idx="16">
                  <c:v>12065.429887376797</c:v>
                </c:pt>
                <c:pt idx="17">
                  <c:v>13214.403619333218</c:v>
                </c:pt>
                <c:pt idx="18">
                  <c:v>14576.72139525987</c:v>
                </c:pt>
                <c:pt idx="19">
                  <c:v>16211.80643587096</c:v>
                </c:pt>
                <c:pt idx="20">
                  <c:v>17822.337461454652</c:v>
                </c:pt>
                <c:pt idx="21">
                  <c:v>19751.762593404983</c:v>
                </c:pt>
                <c:pt idx="22">
                  <c:v>23338.503509143251</c:v>
                </c:pt>
                <c:pt idx="23">
                  <c:v>26849.391338291782</c:v>
                </c:pt>
                <c:pt idx="24">
                  <c:v>30528.42184691679</c:v>
                </c:pt>
                <c:pt idx="25">
                  <c:v>34392.554578277064</c:v>
                </c:pt>
                <c:pt idx="26">
                  <c:v>38143.71754966375</c:v>
                </c:pt>
                <c:pt idx="27">
                  <c:v>42155.600882803432</c:v>
                </c:pt>
                <c:pt idx="28">
                  <c:v>46342.0907412741</c:v>
                </c:pt>
                <c:pt idx="29">
                  <c:v>50847.225693115623</c:v>
                </c:pt>
                <c:pt idx="30">
                  <c:v>55580.953338873449</c:v>
                </c:pt>
                <c:pt idx="31">
                  <c:v>60376.354637720862</c:v>
                </c:pt>
                <c:pt idx="32">
                  <c:v>65158.531817361443</c:v>
                </c:pt>
                <c:pt idx="33">
                  <c:v>70238.906061393369</c:v>
                </c:pt>
                <c:pt idx="34">
                  <c:v>75515.035430777149</c:v>
                </c:pt>
                <c:pt idx="35">
                  <c:v>80860.42666144848</c:v>
                </c:pt>
                <c:pt idx="36">
                  <c:v>86295.677300395968</c:v>
                </c:pt>
                <c:pt idx="37">
                  <c:v>91756.655927344429</c:v>
                </c:pt>
                <c:pt idx="38">
                  <c:v>97276.244814794103</c:v>
                </c:pt>
                <c:pt idx="39">
                  <c:v>102987.08623847594</c:v>
                </c:pt>
                <c:pt idx="40">
                  <c:v>108753.73071786958</c:v>
                </c:pt>
                <c:pt idx="41">
                  <c:v>114644.47870335013</c:v>
                </c:pt>
                <c:pt idx="42">
                  <c:v>120682.73096121545</c:v>
                </c:pt>
                <c:pt idx="43">
                  <c:v>126870.45352688131</c:v>
                </c:pt>
                <c:pt idx="44">
                  <c:v>133304.8236182273</c:v>
                </c:pt>
                <c:pt idx="45">
                  <c:v>139846.85215879968</c:v>
                </c:pt>
                <c:pt idx="46">
                  <c:v>146330.23644808753</c:v>
                </c:pt>
                <c:pt idx="47">
                  <c:v>153152.35103322519</c:v>
                </c:pt>
                <c:pt idx="48">
                  <c:v>159713.8394612454</c:v>
                </c:pt>
                <c:pt idx="49">
                  <c:v>166331.97386703154</c:v>
                </c:pt>
                <c:pt idx="50">
                  <c:v>172994.52422755133</c:v>
                </c:pt>
                <c:pt idx="51">
                  <c:v>179453.00296137051</c:v>
                </c:pt>
                <c:pt idx="52">
                  <c:v>186026.87900817525</c:v>
                </c:pt>
                <c:pt idx="53">
                  <c:v>192499.9315232473</c:v>
                </c:pt>
                <c:pt idx="54">
                  <c:v>198677.7832930068</c:v>
                </c:pt>
                <c:pt idx="55">
                  <c:v>204210.52972712001</c:v>
                </c:pt>
                <c:pt idx="56">
                  <c:v>209573.03557995069</c:v>
                </c:pt>
                <c:pt idx="57">
                  <c:v>213631.58065246404</c:v>
                </c:pt>
                <c:pt idx="58">
                  <c:v>216699.54730814611</c:v>
                </c:pt>
                <c:pt idx="59">
                  <c:v>218479.27607523609</c:v>
                </c:pt>
                <c:pt idx="60">
                  <c:v>219135.48249408026</c:v>
                </c:pt>
                <c:pt idx="61">
                  <c:v>218703.97638288472</c:v>
                </c:pt>
                <c:pt idx="62">
                  <c:v>217470.70167584394</c:v>
                </c:pt>
                <c:pt idx="63">
                  <c:v>215074.30476229169</c:v>
                </c:pt>
                <c:pt idx="64">
                  <c:v>212877.35508462659</c:v>
                </c:pt>
                <c:pt idx="65">
                  <c:v>207669.374939856</c:v>
                </c:pt>
                <c:pt idx="66">
                  <c:v>199249.67540632095</c:v>
                </c:pt>
                <c:pt idx="67">
                  <c:v>190960.84019158917</c:v>
                </c:pt>
                <c:pt idx="68">
                  <c:v>182269.04154262165</c:v>
                </c:pt>
                <c:pt idx="69">
                  <c:v>173743.78646861826</c:v>
                </c:pt>
                <c:pt idx="70">
                  <c:v>166039.16795878953</c:v>
                </c:pt>
                <c:pt idx="71">
                  <c:v>158659.60827929684</c:v>
                </c:pt>
                <c:pt idx="72">
                  <c:v>152478.38679403556</c:v>
                </c:pt>
                <c:pt idx="73">
                  <c:v>146555.33094346654</c:v>
                </c:pt>
                <c:pt idx="74">
                  <c:v>141733.72169395766</c:v>
                </c:pt>
                <c:pt idx="75">
                  <c:v>137483.15629734923</c:v>
                </c:pt>
                <c:pt idx="76">
                  <c:v>133721.46553916446</c:v>
                </c:pt>
                <c:pt idx="77">
                  <c:v>130245.39550283748</c:v>
                </c:pt>
                <c:pt idx="78">
                  <c:v>127232.7340339035</c:v>
                </c:pt>
                <c:pt idx="79">
                  <c:v>124789.40457188367</c:v>
                </c:pt>
                <c:pt idx="80">
                  <c:v>122707.70768741397</c:v>
                </c:pt>
                <c:pt idx="81">
                  <c:v>121053.66266060522</c:v>
                </c:pt>
                <c:pt idx="82">
                  <c:v>120044.83115985598</c:v>
                </c:pt>
                <c:pt idx="83">
                  <c:v>119859.54315694551</c:v>
                </c:pt>
                <c:pt idx="84">
                  <c:v>119231.40701456825</c:v>
                </c:pt>
                <c:pt idx="85">
                  <c:v>119783.23305860414</c:v>
                </c:pt>
                <c:pt idx="86">
                  <c:v>119993.14195977668</c:v>
                </c:pt>
                <c:pt idx="87">
                  <c:v>119916.56013037519</c:v>
                </c:pt>
                <c:pt idx="88">
                  <c:v>119891.35811311088</c:v>
                </c:pt>
                <c:pt idx="89">
                  <c:v>118900.94053906052</c:v>
                </c:pt>
                <c:pt idx="90">
                  <c:v>117639.26631733679</c:v>
                </c:pt>
                <c:pt idx="91">
                  <c:v>115601.23847895249</c:v>
                </c:pt>
                <c:pt idx="92">
                  <c:v>111657.54772207215</c:v>
                </c:pt>
                <c:pt idx="93">
                  <c:v>107627.06295253098</c:v>
                </c:pt>
                <c:pt idx="94">
                  <c:v>103987.72571645014</c:v>
                </c:pt>
                <c:pt idx="95">
                  <c:v>99314.978593512977</c:v>
                </c:pt>
                <c:pt idx="96">
                  <c:v>94893.028734948792</c:v>
                </c:pt>
                <c:pt idx="97">
                  <c:v>90034.056029901971</c:v>
                </c:pt>
                <c:pt idx="98">
                  <c:v>85938.684299119428</c:v>
                </c:pt>
                <c:pt idx="99">
                  <c:v>82241.733715654074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NTA_gem_2010!$DF$203</c:f>
              <c:strCache>
                <c:ptCount val="1"/>
                <c:pt idx="0">
                  <c:v>Total financial liabilities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NTA_gem_2010!$DF$204:$DF$303</c:f>
              <c:numCache>
                <c:formatCode>0</c:formatCode>
                <c:ptCount val="100"/>
                <c:pt idx="0">
                  <c:v>3.6204611893808351E-2</c:v>
                </c:pt>
                <c:pt idx="1">
                  <c:v>1.8405668117862449E-2</c:v>
                </c:pt>
                <c:pt idx="2">
                  <c:v>6.0737878664186788E-3</c:v>
                </c:pt>
                <c:pt idx="3">
                  <c:v>4.4860971603379578E-3</c:v>
                </c:pt>
                <c:pt idx="4">
                  <c:v>0.10668709645282189</c:v>
                </c:pt>
                <c:pt idx="5">
                  <c:v>0.6106645979453118</c:v>
                </c:pt>
                <c:pt idx="6">
                  <c:v>1.7311029927327142</c:v>
                </c:pt>
                <c:pt idx="7">
                  <c:v>7.3806342669433818</c:v>
                </c:pt>
                <c:pt idx="8">
                  <c:v>24.451298184355522</c:v>
                </c:pt>
                <c:pt idx="9">
                  <c:v>45.151632345104133</c:v>
                </c:pt>
                <c:pt idx="10">
                  <c:v>70.348293663670972</c:v>
                </c:pt>
                <c:pt idx="11">
                  <c:v>94.769596120018306</c:v>
                </c:pt>
                <c:pt idx="12">
                  <c:v>126.00267727979944</c:v>
                </c:pt>
                <c:pt idx="13">
                  <c:v>156.29786310729253</c:v>
                </c:pt>
                <c:pt idx="14">
                  <c:v>236.29842442621054</c:v>
                </c:pt>
                <c:pt idx="15">
                  <c:v>555.69145160180392</c:v>
                </c:pt>
                <c:pt idx="16">
                  <c:v>2474.4494455980093</c:v>
                </c:pt>
                <c:pt idx="17">
                  <c:v>4897.4380038616737</c:v>
                </c:pt>
                <c:pt idx="18">
                  <c:v>8078.4704842084284</c:v>
                </c:pt>
                <c:pt idx="19">
                  <c:v>12146.809368860724</c:v>
                </c:pt>
                <c:pt idx="20">
                  <c:v>16545.956072873167</c:v>
                </c:pt>
                <c:pt idx="21">
                  <c:v>21240.271252324776</c:v>
                </c:pt>
                <c:pt idx="22">
                  <c:v>26067.30018632684</c:v>
                </c:pt>
                <c:pt idx="23">
                  <c:v>30979.608252550686</c:v>
                </c:pt>
                <c:pt idx="24">
                  <c:v>36075.10600206958</c:v>
                </c:pt>
                <c:pt idx="25">
                  <c:v>41528.550930249112</c:v>
                </c:pt>
                <c:pt idx="26">
                  <c:v>47014.057758578885</c:v>
                </c:pt>
                <c:pt idx="27">
                  <c:v>52835.098269900933</c:v>
                </c:pt>
                <c:pt idx="28">
                  <c:v>58650.558628221617</c:v>
                </c:pt>
                <c:pt idx="29">
                  <c:v>64522.920901380698</c:v>
                </c:pt>
                <c:pt idx="30">
                  <c:v>70223.74121491627</c:v>
                </c:pt>
                <c:pt idx="31">
                  <c:v>75527.742953888548</c:v>
                </c:pt>
                <c:pt idx="32">
                  <c:v>80195.828021773617</c:v>
                </c:pt>
                <c:pt idx="33">
                  <c:v>84610.18565575582</c:v>
                </c:pt>
                <c:pt idx="34">
                  <c:v>88542.208767314369</c:v>
                </c:pt>
                <c:pt idx="35">
                  <c:v>91876.191562087552</c:v>
                </c:pt>
                <c:pt idx="36">
                  <c:v>94805.426322413754</c:v>
                </c:pt>
                <c:pt idx="37">
                  <c:v>97006.327462800808</c:v>
                </c:pt>
                <c:pt idx="38">
                  <c:v>98756.571835973387</c:v>
                </c:pt>
                <c:pt idx="39">
                  <c:v>99910.953060349202</c:v>
                </c:pt>
                <c:pt idx="40">
                  <c:v>100287.55189121801</c:v>
                </c:pt>
                <c:pt idx="41">
                  <c:v>99998.567497703858</c:v>
                </c:pt>
                <c:pt idx="42">
                  <c:v>99323.372580999436</c:v>
                </c:pt>
                <c:pt idx="43">
                  <c:v>98054.202749989054</c:v>
                </c:pt>
                <c:pt idx="44">
                  <c:v>96603.061572338382</c:v>
                </c:pt>
                <c:pt idx="45">
                  <c:v>94769.633922622103</c:v>
                </c:pt>
                <c:pt idx="46">
                  <c:v>92772.847089035611</c:v>
                </c:pt>
                <c:pt idx="47">
                  <c:v>90856.274824634849</c:v>
                </c:pt>
                <c:pt idx="48">
                  <c:v>88757.181655903099</c:v>
                </c:pt>
                <c:pt idx="49">
                  <c:v>86456.838039613125</c:v>
                </c:pt>
                <c:pt idx="50">
                  <c:v>84130.281220691657</c:v>
                </c:pt>
                <c:pt idx="51">
                  <c:v>81734.648862261689</c:v>
                </c:pt>
                <c:pt idx="52">
                  <c:v>79367.441565333429</c:v>
                </c:pt>
                <c:pt idx="53">
                  <c:v>76987.924293569842</c:v>
                </c:pt>
                <c:pt idx="54">
                  <c:v>74501.130795930861</c:v>
                </c:pt>
                <c:pt idx="55">
                  <c:v>72081.105075069601</c:v>
                </c:pt>
                <c:pt idx="56">
                  <c:v>69944.337961229176</c:v>
                </c:pt>
                <c:pt idx="57">
                  <c:v>67575.849494746784</c:v>
                </c:pt>
                <c:pt idx="58">
                  <c:v>65154.58967869453</c:v>
                </c:pt>
                <c:pt idx="59">
                  <c:v>62695.391293925997</c:v>
                </c:pt>
                <c:pt idx="60">
                  <c:v>60259.307358215621</c:v>
                </c:pt>
                <c:pt idx="61">
                  <c:v>57933.293542124076</c:v>
                </c:pt>
                <c:pt idx="62">
                  <c:v>55649.5741103658</c:v>
                </c:pt>
                <c:pt idx="63">
                  <c:v>53303.494732168576</c:v>
                </c:pt>
                <c:pt idx="64">
                  <c:v>51189.156978718915</c:v>
                </c:pt>
                <c:pt idx="65">
                  <c:v>48875.896329508418</c:v>
                </c:pt>
                <c:pt idx="66">
                  <c:v>46527.878966207085</c:v>
                </c:pt>
                <c:pt idx="67">
                  <c:v>44140.76189112656</c:v>
                </c:pt>
                <c:pt idx="68">
                  <c:v>41391.898581510613</c:v>
                </c:pt>
                <c:pt idx="69">
                  <c:v>38475.660208476191</c:v>
                </c:pt>
                <c:pt idx="70">
                  <c:v>35499.447738383911</c:v>
                </c:pt>
                <c:pt idx="71">
                  <c:v>32546.134974721397</c:v>
                </c:pt>
                <c:pt idx="72">
                  <c:v>29817.824017579231</c:v>
                </c:pt>
                <c:pt idx="73">
                  <c:v>27105.043806846425</c:v>
                </c:pt>
                <c:pt idx="74">
                  <c:v>24563.354206140906</c:v>
                </c:pt>
                <c:pt idx="75">
                  <c:v>22089.085671816378</c:v>
                </c:pt>
                <c:pt idx="76">
                  <c:v>19815.067731612678</c:v>
                </c:pt>
                <c:pt idx="77">
                  <c:v>17721.907242225036</c:v>
                </c:pt>
                <c:pt idx="78">
                  <c:v>15848.385786715955</c:v>
                </c:pt>
                <c:pt idx="79">
                  <c:v>14142.674664057549</c:v>
                </c:pt>
                <c:pt idx="80">
                  <c:v>12749.59333943602</c:v>
                </c:pt>
                <c:pt idx="81">
                  <c:v>11588.541577039938</c:v>
                </c:pt>
                <c:pt idx="82">
                  <c:v>10771.422776868127</c:v>
                </c:pt>
                <c:pt idx="83">
                  <c:v>10087.930666187716</c:v>
                </c:pt>
                <c:pt idx="84">
                  <c:v>9402.1383811418527</c:v>
                </c:pt>
                <c:pt idx="85">
                  <c:v>8755.4943204790616</c:v>
                </c:pt>
                <c:pt idx="86">
                  <c:v>8157.2917762540674</c:v>
                </c:pt>
                <c:pt idx="87">
                  <c:v>7616.0584728230642</c:v>
                </c:pt>
                <c:pt idx="88">
                  <c:v>6991.4541633055505</c:v>
                </c:pt>
                <c:pt idx="89">
                  <c:v>6429.59311425754</c:v>
                </c:pt>
                <c:pt idx="90">
                  <c:v>5872.7230865039519</c:v>
                </c:pt>
                <c:pt idx="91">
                  <c:v>5322.9492112684602</c:v>
                </c:pt>
                <c:pt idx="92">
                  <c:v>4691.0637313886564</c:v>
                </c:pt>
                <c:pt idx="93">
                  <c:v>4002.5569001714157</c:v>
                </c:pt>
                <c:pt idx="94">
                  <c:v>3157.5941955554845</c:v>
                </c:pt>
                <c:pt idx="95">
                  <c:v>2206.8632616974</c:v>
                </c:pt>
                <c:pt idx="96">
                  <c:v>1163.9000401998742</c:v>
                </c:pt>
                <c:pt idx="97">
                  <c:v>139.60536329994426</c:v>
                </c:pt>
                <c:pt idx="98">
                  <c:v>0.15215535505376759</c:v>
                </c:pt>
                <c:pt idx="99">
                  <c:v>0.11544328763514489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NTA_gem_2010!$DG$203</c:f>
              <c:strCache>
                <c:ptCount val="1"/>
                <c:pt idx="0">
                  <c:v>Total non-financial assets</c:v>
                </c:pt>
              </c:strCache>
            </c:strRef>
          </c:tx>
          <c:marker>
            <c:symbol val="none"/>
          </c:marker>
          <c:val>
            <c:numRef>
              <c:f>NTA_gem_2010!$DG$204:$DG$303</c:f>
              <c:numCache>
                <c:formatCode>0</c:formatCode>
                <c:ptCount val="100"/>
                <c:pt idx="0">
                  <c:v>14.23292662973223</c:v>
                </c:pt>
                <c:pt idx="1">
                  <c:v>11.846906303439594</c:v>
                </c:pt>
                <c:pt idx="2">
                  <c:v>9.4569942656957746</c:v>
                </c:pt>
                <c:pt idx="3">
                  <c:v>6.9849319821051505</c:v>
                </c:pt>
                <c:pt idx="4">
                  <c:v>4.7581788568174455</c:v>
                </c:pt>
                <c:pt idx="5">
                  <c:v>2.8184158632694727</c:v>
                </c:pt>
                <c:pt idx="6">
                  <c:v>1.2153327046809488</c:v>
                </c:pt>
                <c:pt idx="7">
                  <c:v>7.9941899739203457</c:v>
                </c:pt>
                <c:pt idx="8">
                  <c:v>30.970228075480748</c:v>
                </c:pt>
                <c:pt idx="9">
                  <c:v>57.960193676519125</c:v>
                </c:pt>
                <c:pt idx="10">
                  <c:v>92.81228148405566</c:v>
                </c:pt>
                <c:pt idx="11">
                  <c:v>127.29601114131192</c:v>
                </c:pt>
                <c:pt idx="12">
                  <c:v>160.99877262344154</c:v>
                </c:pt>
                <c:pt idx="13">
                  <c:v>209.30517067355169</c:v>
                </c:pt>
                <c:pt idx="14">
                  <c:v>310.24615529179647</c:v>
                </c:pt>
                <c:pt idx="15">
                  <c:v>579.13146475121675</c:v>
                </c:pt>
                <c:pt idx="16">
                  <c:v>1057.1926885102935</c:v>
                </c:pt>
                <c:pt idx="17">
                  <c:v>1924.4920538745291</c:v>
                </c:pt>
                <c:pt idx="18">
                  <c:v>3335.2749638791165</c:v>
                </c:pt>
                <c:pt idx="19">
                  <c:v>5506.138184542815</c:v>
                </c:pt>
                <c:pt idx="20">
                  <c:v>8563.805388892506</c:v>
                </c:pt>
                <c:pt idx="21">
                  <c:v>12838.382782045763</c:v>
                </c:pt>
                <c:pt idx="22">
                  <c:v>18212.144603511781</c:v>
                </c:pt>
                <c:pt idx="23">
                  <c:v>24796.241220020773</c:v>
                </c:pt>
                <c:pt idx="24">
                  <c:v>32436.265621275139</c:v>
                </c:pt>
                <c:pt idx="25">
                  <c:v>41093.948898661794</c:v>
                </c:pt>
                <c:pt idx="26">
                  <c:v>50246.137958154606</c:v>
                </c:pt>
                <c:pt idx="27">
                  <c:v>59857.266025462945</c:v>
                </c:pt>
                <c:pt idx="28">
                  <c:v>69342.079202329973</c:v>
                </c:pt>
                <c:pt idx="29">
                  <c:v>78582.001413264981</c:v>
                </c:pt>
                <c:pt idx="30">
                  <c:v>87499.692870421175</c:v>
                </c:pt>
                <c:pt idx="31">
                  <c:v>95884.646861414018</c:v>
                </c:pt>
                <c:pt idx="32">
                  <c:v>103492.35657504261</c:v>
                </c:pt>
                <c:pt idx="33">
                  <c:v>110761.94156831072</c:v>
                </c:pt>
                <c:pt idx="34">
                  <c:v>117498.1312450824</c:v>
                </c:pt>
                <c:pt idx="35">
                  <c:v>123724.56043740611</c:v>
                </c:pt>
                <c:pt idx="36">
                  <c:v>129607.4904814957</c:v>
                </c:pt>
                <c:pt idx="37">
                  <c:v>134783.70834484178</c:v>
                </c:pt>
                <c:pt idx="38">
                  <c:v>139764.56012609837</c:v>
                </c:pt>
                <c:pt idx="39">
                  <c:v>144334.18304030068</c:v>
                </c:pt>
                <c:pt idx="40">
                  <c:v>148365.09523268702</c:v>
                </c:pt>
                <c:pt idx="41">
                  <c:v>151840.19795363987</c:v>
                </c:pt>
                <c:pt idx="42">
                  <c:v>154920.29843633628</c:v>
                </c:pt>
                <c:pt idx="43">
                  <c:v>157414.85572833937</c:v>
                </c:pt>
                <c:pt idx="44">
                  <c:v>159534.80007605042</c:v>
                </c:pt>
                <c:pt idx="45">
                  <c:v>160941.18011519359</c:v>
                </c:pt>
                <c:pt idx="46">
                  <c:v>161956.33455936582</c:v>
                </c:pt>
                <c:pt idx="47">
                  <c:v>162473.71245433559</c:v>
                </c:pt>
                <c:pt idx="48">
                  <c:v>162638.13732844501</c:v>
                </c:pt>
                <c:pt idx="49">
                  <c:v>162654.54864391946</c:v>
                </c:pt>
                <c:pt idx="50">
                  <c:v>162706.4063547593</c:v>
                </c:pt>
                <c:pt idx="51">
                  <c:v>162706.55273716478</c:v>
                </c:pt>
                <c:pt idx="52">
                  <c:v>162709.71170802554</c:v>
                </c:pt>
                <c:pt idx="53">
                  <c:v>162633.79593683017</c:v>
                </c:pt>
                <c:pt idx="54">
                  <c:v>162753.72800624062</c:v>
                </c:pt>
                <c:pt idx="55">
                  <c:v>162733.0388740465</c:v>
                </c:pt>
                <c:pt idx="56">
                  <c:v>162571.72745363117</c:v>
                </c:pt>
                <c:pt idx="57">
                  <c:v>162097.42745426646</c:v>
                </c:pt>
                <c:pt idx="58">
                  <c:v>161466.73320042336</c:v>
                </c:pt>
                <c:pt idx="59">
                  <c:v>160573.83132691059</c:v>
                </c:pt>
                <c:pt idx="60">
                  <c:v>159340.82495460857</c:v>
                </c:pt>
                <c:pt idx="61">
                  <c:v>157896.84715416309</c:v>
                </c:pt>
                <c:pt idx="62">
                  <c:v>156322.50427774963</c:v>
                </c:pt>
                <c:pt idx="63">
                  <c:v>154628.20498370859</c:v>
                </c:pt>
                <c:pt idx="64">
                  <c:v>152906.66639285671</c:v>
                </c:pt>
                <c:pt idx="65">
                  <c:v>150767.11704209002</c:v>
                </c:pt>
                <c:pt idx="66">
                  <c:v>148520.2215645528</c:v>
                </c:pt>
                <c:pt idx="67">
                  <c:v>146281.63238412509</c:v>
                </c:pt>
                <c:pt idx="68">
                  <c:v>143811.60172389116</c:v>
                </c:pt>
                <c:pt idx="69">
                  <c:v>141128.23035569119</c:v>
                </c:pt>
                <c:pt idx="70">
                  <c:v>138329.56527553665</c:v>
                </c:pt>
                <c:pt idx="71">
                  <c:v>135347.19004191656</c:v>
                </c:pt>
                <c:pt idx="72">
                  <c:v>132328.86272700067</c:v>
                </c:pt>
                <c:pt idx="73">
                  <c:v>129322.71637762574</c:v>
                </c:pt>
                <c:pt idx="74">
                  <c:v>126352.85035479064</c:v>
                </c:pt>
                <c:pt idx="75">
                  <c:v>123056.66364377062</c:v>
                </c:pt>
                <c:pt idx="76">
                  <c:v>119879.98670197238</c:v>
                </c:pt>
                <c:pt idx="77">
                  <c:v>116645.34762761596</c:v>
                </c:pt>
                <c:pt idx="78">
                  <c:v>113296.63846373546</c:v>
                </c:pt>
                <c:pt idx="79">
                  <c:v>110155.38070394826</c:v>
                </c:pt>
                <c:pt idx="80">
                  <c:v>106840.65931316583</c:v>
                </c:pt>
                <c:pt idx="81">
                  <c:v>103401.41153726184</c:v>
                </c:pt>
                <c:pt idx="82">
                  <c:v>100234.90159628898</c:v>
                </c:pt>
                <c:pt idx="83">
                  <c:v>97012.73848199744</c:v>
                </c:pt>
                <c:pt idx="84">
                  <c:v>93676.291652807689</c:v>
                </c:pt>
                <c:pt idx="85">
                  <c:v>90537.938432996889</c:v>
                </c:pt>
                <c:pt idx="86">
                  <c:v>87223.986923893841</c:v>
                </c:pt>
                <c:pt idx="87">
                  <c:v>84108.981058878053</c:v>
                </c:pt>
                <c:pt idx="88">
                  <c:v>81541.48630716771</c:v>
                </c:pt>
                <c:pt idx="89">
                  <c:v>78806.077771609373</c:v>
                </c:pt>
                <c:pt idx="90">
                  <c:v>76198.22681379909</c:v>
                </c:pt>
                <c:pt idx="91">
                  <c:v>73214.658370316945</c:v>
                </c:pt>
                <c:pt idx="92">
                  <c:v>69999.638243436944</c:v>
                </c:pt>
                <c:pt idx="93">
                  <c:v>66851.153817834114</c:v>
                </c:pt>
                <c:pt idx="94">
                  <c:v>63751.7925583385</c:v>
                </c:pt>
                <c:pt idx="95">
                  <c:v>60320.081289598405</c:v>
                </c:pt>
                <c:pt idx="96">
                  <c:v>56580.278185143346</c:v>
                </c:pt>
                <c:pt idx="97">
                  <c:v>52784.220790862142</c:v>
                </c:pt>
                <c:pt idx="98">
                  <c:v>49803.945617065023</c:v>
                </c:pt>
                <c:pt idx="99">
                  <c:v>47846.823378047622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66144"/>
        <c:axId val="100567680"/>
      </c:lineChart>
      <c:catAx>
        <c:axId val="1005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567680"/>
        <c:crosses val="autoZero"/>
        <c:auto val="1"/>
        <c:lblAlgn val="ctr"/>
        <c:lblOffset val="100"/>
        <c:tickLblSkip val="10"/>
        <c:noMultiLvlLbl val="0"/>
      </c:catAx>
      <c:valAx>
        <c:axId val="1005676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0566144"/>
        <c:crossesAt val="1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nl-NL"/>
                    <a:t>x 1,000 euros</a:t>
                  </a:r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7-11-2014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65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11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410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2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95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14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1" name="Afgeronde rechthoek 30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32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506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68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ond hoek zelfde zijde rechthoek 22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B23D02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.bruil@cbs.n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Arjan Bruil &amp; Jan W. van Tongeren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Analysing</a:t>
            </a:r>
            <a:r>
              <a:rPr lang="nl-NL" dirty="0" smtClean="0"/>
              <a:t> </a:t>
            </a:r>
            <a:r>
              <a:rPr lang="nl-NL" dirty="0" err="1" smtClean="0"/>
              <a:t>wealth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First NTA meeting </a:t>
            </a:r>
          </a:p>
          <a:p>
            <a:r>
              <a:rPr lang="nl-NL" dirty="0" smtClean="0"/>
              <a:t>Paper </a:t>
            </a:r>
            <a:r>
              <a:rPr lang="nl-NL" dirty="0" err="1" smtClean="0"/>
              <a:t>outline</a:t>
            </a:r>
            <a:endParaRPr lang="nl-NL" dirty="0" smtClean="0"/>
          </a:p>
          <a:p>
            <a:pPr lvl="1"/>
            <a:r>
              <a:rPr lang="nl-NL" dirty="0" smtClean="0"/>
              <a:t>Link </a:t>
            </a:r>
            <a:r>
              <a:rPr lang="nl-NL" dirty="0" err="1" smtClean="0"/>
              <a:t>to</a:t>
            </a:r>
            <a:r>
              <a:rPr lang="nl-NL" dirty="0" smtClean="0"/>
              <a:t> SNA </a:t>
            </a:r>
            <a:r>
              <a:rPr lang="nl-NL" dirty="0" err="1" smtClean="0"/>
              <a:t>framework</a:t>
            </a:r>
            <a:endParaRPr lang="nl-NL" dirty="0" smtClean="0"/>
          </a:p>
          <a:p>
            <a:pPr lvl="1"/>
            <a:r>
              <a:rPr lang="nl-NL" dirty="0" err="1" smtClean="0"/>
              <a:t>Methodological</a:t>
            </a:r>
            <a:r>
              <a:rPr lang="nl-NL" dirty="0" smtClean="0"/>
              <a:t> </a:t>
            </a:r>
            <a:r>
              <a:rPr lang="nl-NL" dirty="0" err="1" smtClean="0"/>
              <a:t>choices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estimates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Netherlands</a:t>
            </a:r>
            <a:endParaRPr lang="nl-NL" dirty="0" smtClean="0"/>
          </a:p>
          <a:p>
            <a:r>
              <a:rPr lang="nl-NL" dirty="0" err="1" smtClean="0"/>
              <a:t>Main</a:t>
            </a:r>
            <a:r>
              <a:rPr lang="nl-NL" dirty="0" smtClean="0"/>
              <a:t> focus of </a:t>
            </a:r>
            <a:r>
              <a:rPr lang="nl-NL" dirty="0" err="1" smtClean="0"/>
              <a:t>presentation</a:t>
            </a:r>
            <a:r>
              <a:rPr lang="nl-NL" dirty="0" smtClean="0"/>
              <a:t> on </a:t>
            </a:r>
            <a:r>
              <a:rPr lang="nl-NL" dirty="0" err="1" smtClean="0"/>
              <a:t>wealth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1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Accounts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71600" y="2060848"/>
            <a:ext cx="7596000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Full </a:t>
            </a:r>
            <a:r>
              <a:rPr lang="nl-NL" dirty="0" err="1" smtClean="0"/>
              <a:t>sequence</a:t>
            </a:r>
            <a:r>
              <a:rPr lang="nl-NL" dirty="0" smtClean="0"/>
              <a:t> of accounts, </a:t>
            </a:r>
            <a:r>
              <a:rPr lang="nl-NL" dirty="0" err="1" smtClean="0"/>
              <a:t>including</a:t>
            </a:r>
            <a:r>
              <a:rPr lang="nl-NL" dirty="0" smtClean="0"/>
              <a:t>:</a:t>
            </a:r>
          </a:p>
          <a:p>
            <a:r>
              <a:rPr lang="nl-NL" dirty="0" smtClean="0"/>
              <a:t>Non-market </a:t>
            </a:r>
            <a:r>
              <a:rPr lang="nl-NL" dirty="0" err="1" smtClean="0"/>
              <a:t>household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endParaRPr lang="nl-NL" dirty="0" smtClean="0"/>
          </a:p>
          <a:p>
            <a:r>
              <a:rPr lang="nl-NL" dirty="0" err="1" smtClean="0"/>
              <a:t>Capital</a:t>
            </a:r>
            <a:r>
              <a:rPr lang="nl-NL" dirty="0" smtClean="0"/>
              <a:t> transfers (SNA)</a:t>
            </a:r>
          </a:p>
          <a:p>
            <a:r>
              <a:rPr lang="nl-NL" dirty="0" err="1" smtClean="0"/>
              <a:t>Actual</a:t>
            </a:r>
            <a:r>
              <a:rPr lang="nl-NL" dirty="0" smtClean="0"/>
              <a:t> </a:t>
            </a:r>
            <a:r>
              <a:rPr lang="nl-NL" dirty="0" err="1" smtClean="0"/>
              <a:t>wealth</a:t>
            </a:r>
            <a:r>
              <a:rPr lang="nl-NL" dirty="0" smtClean="0"/>
              <a:t> (SNA)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deviations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NTA manual:</a:t>
            </a:r>
          </a:p>
          <a:p>
            <a:r>
              <a:rPr lang="nl-NL" dirty="0"/>
              <a:t>Focus on </a:t>
            </a:r>
            <a:r>
              <a:rPr lang="nl-NL" dirty="0" err="1"/>
              <a:t>extended</a:t>
            </a:r>
            <a:r>
              <a:rPr lang="nl-NL" dirty="0"/>
              <a:t> </a:t>
            </a:r>
            <a:r>
              <a:rPr lang="nl-NL" dirty="0" err="1"/>
              <a:t>households</a:t>
            </a:r>
            <a:r>
              <a:rPr lang="nl-NL" dirty="0"/>
              <a:t> sector</a:t>
            </a:r>
          </a:p>
          <a:p>
            <a:r>
              <a:rPr lang="nl-NL" dirty="0" smtClean="0"/>
              <a:t>Household </a:t>
            </a:r>
            <a:r>
              <a:rPr lang="nl-NL" dirty="0" err="1" smtClean="0"/>
              <a:t>head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Every</a:t>
            </a:r>
            <a:r>
              <a:rPr lang="nl-NL" dirty="0" smtClean="0"/>
              <a:t> account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men / </a:t>
            </a:r>
            <a:r>
              <a:rPr lang="nl-NL" dirty="0" err="1" smtClean="0"/>
              <a:t>women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571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Actual</a:t>
            </a:r>
            <a:r>
              <a:rPr lang="nl-NL" dirty="0" smtClean="0"/>
              <a:t> </a:t>
            </a:r>
            <a:r>
              <a:rPr lang="nl-NL" dirty="0" err="1" smtClean="0"/>
              <a:t>Wealth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i="1" dirty="0" smtClean="0"/>
              <a:t>data sources</a:t>
            </a:r>
            <a:endParaRPr lang="nl-NL" sz="1800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71600" y="2060848"/>
            <a:ext cx="7596000" cy="395128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National Accounts	Financial </a:t>
            </a:r>
            <a:r>
              <a:rPr lang="nl-NL" dirty="0" err="1" smtClean="0"/>
              <a:t>assets</a:t>
            </a:r>
            <a:r>
              <a:rPr lang="nl-NL" dirty="0" smtClean="0"/>
              <a:t> &amp; </a:t>
            </a:r>
            <a:r>
              <a:rPr lang="nl-NL" dirty="0" err="1" smtClean="0"/>
              <a:t>liabilities</a:t>
            </a:r>
            <a:r>
              <a:rPr lang="nl-NL" dirty="0" smtClean="0"/>
              <a:t> </a:t>
            </a:r>
          </a:p>
          <a:p>
            <a:pPr marL="2240280" lvl="8" indent="0">
              <a:buNone/>
            </a:pPr>
            <a:r>
              <a:rPr lang="nl-NL" dirty="0"/>
              <a:t>	</a:t>
            </a:r>
            <a:r>
              <a:rPr lang="nl-NL" dirty="0" smtClean="0"/>
              <a:t>1995-2013 (ESA </a:t>
            </a:r>
            <a:r>
              <a:rPr lang="nl-NL" dirty="0"/>
              <a:t>2010) &amp; 1990-1995 (ESA 1995)</a:t>
            </a:r>
          </a:p>
          <a:p>
            <a:pPr marL="2240280" lvl="8" indent="0">
              <a:buNone/>
            </a:pPr>
            <a:r>
              <a:rPr lang="nl-NL" dirty="0" smtClean="0"/>
              <a:t>	</a:t>
            </a:r>
            <a:r>
              <a:rPr lang="nl-NL" sz="2400" dirty="0" smtClean="0"/>
              <a:t>Non-financial </a:t>
            </a:r>
            <a:r>
              <a:rPr lang="nl-NL" sz="2400" dirty="0" err="1" smtClean="0"/>
              <a:t>assets</a:t>
            </a:r>
            <a:endParaRPr lang="nl-NL" sz="2400" dirty="0" smtClean="0"/>
          </a:p>
          <a:p>
            <a:pPr marL="2240280" lvl="8" indent="0">
              <a:buNone/>
            </a:pPr>
            <a:r>
              <a:rPr lang="nl-NL" dirty="0" smtClean="0"/>
              <a:t>	2010-2013 (ESA 2010) &amp; </a:t>
            </a:r>
            <a:r>
              <a:rPr lang="nl-NL" dirty="0"/>
              <a:t>1996-2012 (ESA </a:t>
            </a:r>
            <a:r>
              <a:rPr lang="nl-NL" dirty="0" smtClean="0"/>
              <a:t>1995)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Micro data		</a:t>
            </a:r>
            <a:r>
              <a:rPr lang="nl-NL" dirty="0" err="1" smtClean="0"/>
              <a:t>Wealth</a:t>
            </a:r>
            <a:r>
              <a:rPr lang="nl-NL" dirty="0" smtClean="0"/>
              <a:t> </a:t>
            </a:r>
            <a:r>
              <a:rPr lang="nl-NL" dirty="0" err="1" smtClean="0"/>
              <a:t>Statistics</a:t>
            </a:r>
            <a:r>
              <a:rPr lang="nl-NL" dirty="0" smtClean="0"/>
              <a:t>	</a:t>
            </a:r>
            <a:r>
              <a:rPr lang="nl-NL" dirty="0"/>
              <a:t>	</a:t>
            </a:r>
            <a:r>
              <a:rPr lang="nl-NL" dirty="0" smtClean="0"/>
              <a:t>				</a:t>
            </a:r>
            <a:r>
              <a:rPr lang="nl-NL" sz="1600" dirty="0" smtClean="0"/>
              <a:t>1993-2000 &amp; 2006-2012</a:t>
            </a:r>
          </a:p>
          <a:p>
            <a:pPr marL="0" indent="0">
              <a:buNone/>
            </a:pPr>
            <a:r>
              <a:rPr lang="nl-NL" dirty="0" smtClean="0"/>
              <a:t>			Pension Claims </a:t>
            </a:r>
            <a:r>
              <a:rPr lang="nl-NL" dirty="0" err="1" smtClean="0"/>
              <a:t>Statistics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sz="1600" dirty="0" smtClean="0"/>
              <a:t>2005-2011</a:t>
            </a:r>
            <a:endParaRPr lang="nl-NL" dirty="0"/>
          </a:p>
          <a:p>
            <a:endParaRPr lang="nl-NL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571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Actual</a:t>
            </a:r>
            <a:r>
              <a:rPr lang="nl-NL" dirty="0" smtClean="0"/>
              <a:t> </a:t>
            </a:r>
            <a:r>
              <a:rPr lang="nl-NL" dirty="0" err="1" smtClean="0"/>
              <a:t>Wealth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i="1" dirty="0" smtClean="0"/>
              <a:t>pension </a:t>
            </a:r>
            <a:r>
              <a:rPr lang="nl-NL" sz="1800" i="1" dirty="0" err="1" smtClean="0"/>
              <a:t>entitlements</a:t>
            </a:r>
            <a:r>
              <a:rPr lang="nl-NL" sz="1800" i="1" dirty="0" smtClean="0"/>
              <a:t> – men – </a:t>
            </a:r>
            <a:r>
              <a:rPr lang="nl-NL" sz="1800" i="1" dirty="0" err="1" smtClean="0"/>
              <a:t>by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income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quintiles</a:t>
            </a:r>
            <a:endParaRPr lang="nl-NL" sz="1800" i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5</a:t>
            </a:fld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80507"/>
              </p:ext>
            </p:extLst>
          </p:nvPr>
        </p:nvGraphicFramePr>
        <p:xfrm>
          <a:off x="467544" y="1772816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42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Actual</a:t>
            </a:r>
            <a:r>
              <a:rPr lang="nl-NL" dirty="0" smtClean="0"/>
              <a:t> </a:t>
            </a:r>
            <a:r>
              <a:rPr lang="nl-NL" dirty="0" err="1" smtClean="0"/>
              <a:t>Wealth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i="1" dirty="0" err="1" smtClean="0"/>
              <a:t>closing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balance</a:t>
            </a:r>
            <a:r>
              <a:rPr lang="nl-NL" sz="1800" i="1" dirty="0" smtClean="0"/>
              <a:t> </a:t>
            </a:r>
            <a:r>
              <a:rPr lang="nl-NL" sz="1800" i="1" dirty="0" smtClean="0"/>
              <a:t>sheets - 2010</a:t>
            </a:r>
            <a:endParaRPr lang="nl-NL" sz="1800" i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  <p:graphicFrame>
        <p:nvGraphicFramePr>
          <p:cNvPr id="9" name="Grafiek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25485"/>
              </p:ext>
            </p:extLst>
          </p:nvPr>
        </p:nvGraphicFramePr>
        <p:xfrm>
          <a:off x="611560" y="2132856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657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Transfer </a:t>
            </a:r>
            <a:r>
              <a:rPr lang="nl-NL" dirty="0" err="1" smtClean="0"/>
              <a:t>Wealth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i="1" dirty="0" err="1" smtClean="0"/>
              <a:t>mean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ages</a:t>
            </a:r>
            <a:endParaRPr lang="nl-NL" sz="1800" i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7</a:t>
            </a:fld>
            <a:endParaRPr lang="nl-NL" dirty="0"/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660630"/>
              </p:ext>
            </p:extLst>
          </p:nvPr>
        </p:nvGraphicFramePr>
        <p:xfrm>
          <a:off x="467545" y="1844827"/>
          <a:ext cx="7560840" cy="471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099"/>
                <a:gridCol w="2514099"/>
                <a:gridCol w="2532642"/>
              </a:tblGrid>
              <a:tr h="118239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Mean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age</a:t>
                      </a:r>
                      <a:r>
                        <a:rPr lang="nl-NL" dirty="0" smtClean="0"/>
                        <a:t> </a:t>
                      </a:r>
                    </a:p>
                    <a:p>
                      <a:r>
                        <a:rPr lang="nl-NL" dirty="0" err="1" smtClean="0"/>
                        <a:t>including</a:t>
                      </a:r>
                      <a:r>
                        <a:rPr lang="nl-NL" dirty="0" smtClean="0"/>
                        <a:t> non-market </a:t>
                      </a:r>
                      <a:r>
                        <a:rPr lang="nl-NL" dirty="0" err="1" smtClean="0"/>
                        <a:t>household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production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Mean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age</a:t>
                      </a:r>
                      <a:endParaRPr lang="nl-NL" dirty="0" smtClean="0"/>
                    </a:p>
                    <a:p>
                      <a:r>
                        <a:rPr lang="nl-NL" dirty="0" err="1" smtClean="0"/>
                        <a:t>excluding</a:t>
                      </a:r>
                      <a:r>
                        <a:rPr lang="nl-NL" dirty="0" smtClean="0"/>
                        <a:t> non-market </a:t>
                      </a:r>
                      <a:r>
                        <a:rPr lang="nl-NL" dirty="0" err="1" smtClean="0"/>
                        <a:t>household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production</a:t>
                      </a:r>
                      <a:endParaRPr lang="nl-NL" dirty="0"/>
                    </a:p>
                  </a:txBody>
                  <a:tcPr/>
                </a:tc>
              </a:tr>
              <a:tr h="384103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Economic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lifecycle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84103">
                <a:tc>
                  <a:txBody>
                    <a:bodyPr/>
                    <a:lstStyle/>
                    <a:p>
                      <a:r>
                        <a:rPr lang="nl-NL" dirty="0" smtClean="0"/>
                        <a:t>… </a:t>
                      </a:r>
                      <a:r>
                        <a:rPr lang="nl-NL" dirty="0" err="1" smtClean="0"/>
                        <a:t>labour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income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44,6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43,9</a:t>
                      </a:r>
                      <a:endParaRPr lang="nl-NL" dirty="0"/>
                    </a:p>
                  </a:txBody>
                  <a:tcPr/>
                </a:tc>
              </a:tr>
              <a:tr h="384103">
                <a:tc>
                  <a:txBody>
                    <a:bodyPr/>
                    <a:lstStyle/>
                    <a:p>
                      <a:r>
                        <a:rPr lang="nl-NL" dirty="0" smtClean="0"/>
                        <a:t>…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39,2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38,5</a:t>
                      </a:r>
                      <a:endParaRPr lang="nl-NL" dirty="0"/>
                    </a:p>
                  </a:txBody>
                  <a:tcPr/>
                </a:tc>
              </a:tr>
              <a:tr h="384103">
                <a:tc>
                  <a:txBody>
                    <a:bodyPr/>
                    <a:lstStyle/>
                    <a:p>
                      <a:r>
                        <a:rPr lang="nl-NL" dirty="0" smtClean="0"/>
                        <a:t>Private </a:t>
                      </a:r>
                      <a:r>
                        <a:rPr lang="nl-NL" dirty="0" smtClean="0"/>
                        <a:t>transfers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84103">
                <a:tc>
                  <a:txBody>
                    <a:bodyPr/>
                    <a:lstStyle/>
                    <a:p>
                      <a:r>
                        <a:rPr lang="nl-NL" dirty="0" smtClean="0"/>
                        <a:t>… </a:t>
                      </a:r>
                      <a:r>
                        <a:rPr lang="nl-NL" dirty="0" err="1" smtClean="0"/>
                        <a:t>inflows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30,1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26,0</a:t>
                      </a:r>
                      <a:endParaRPr lang="nl-NL" dirty="0"/>
                    </a:p>
                  </a:txBody>
                  <a:tcPr/>
                </a:tc>
              </a:tr>
              <a:tr h="384103">
                <a:tc>
                  <a:txBody>
                    <a:bodyPr/>
                    <a:lstStyle/>
                    <a:p>
                      <a:r>
                        <a:rPr lang="nl-NL" dirty="0" smtClean="0"/>
                        <a:t>… </a:t>
                      </a:r>
                      <a:r>
                        <a:rPr lang="nl-NL" dirty="0" err="1" smtClean="0"/>
                        <a:t>outflows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44,3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43,9</a:t>
                      </a:r>
                      <a:endParaRPr lang="nl-NL" dirty="0"/>
                    </a:p>
                  </a:txBody>
                  <a:tcPr/>
                </a:tc>
              </a:tr>
              <a:tr h="461997">
                <a:tc>
                  <a:txBody>
                    <a:bodyPr/>
                    <a:lstStyle/>
                    <a:p>
                      <a:r>
                        <a:rPr lang="nl-NL" dirty="0" smtClean="0"/>
                        <a:t>Public </a:t>
                      </a:r>
                      <a:r>
                        <a:rPr lang="nl-NL" dirty="0" smtClean="0"/>
                        <a:t>transfers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84103">
                <a:tc>
                  <a:txBody>
                    <a:bodyPr/>
                    <a:lstStyle/>
                    <a:p>
                      <a:r>
                        <a:rPr lang="nl-NL" dirty="0" smtClean="0"/>
                        <a:t>… </a:t>
                      </a:r>
                      <a:r>
                        <a:rPr lang="nl-NL" dirty="0" err="1" smtClean="0"/>
                        <a:t>inflows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40,7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40,7</a:t>
                      </a:r>
                      <a:endParaRPr lang="nl-NL" dirty="0"/>
                    </a:p>
                  </a:txBody>
                  <a:tcPr/>
                </a:tc>
              </a:tr>
              <a:tr h="384103">
                <a:tc>
                  <a:txBody>
                    <a:bodyPr/>
                    <a:lstStyle/>
                    <a:p>
                      <a:r>
                        <a:rPr lang="nl-NL" dirty="0" smtClean="0"/>
                        <a:t>… </a:t>
                      </a:r>
                      <a:r>
                        <a:rPr lang="nl-NL" dirty="0" err="1" smtClean="0"/>
                        <a:t>outflows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44,7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44,7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18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Concluding</a:t>
            </a:r>
            <a:r>
              <a:rPr lang="nl-NL" dirty="0" smtClean="0"/>
              <a:t> </a:t>
            </a:r>
            <a:r>
              <a:rPr lang="nl-NL" dirty="0" err="1" smtClean="0"/>
              <a:t>remarks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sz="1800" i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First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Netherlands</a:t>
            </a:r>
          </a:p>
          <a:p>
            <a:r>
              <a:rPr lang="nl-NL" dirty="0" smtClean="0"/>
              <a:t>Paper </a:t>
            </a:r>
            <a:r>
              <a:rPr lang="nl-NL" dirty="0" err="1" smtClean="0"/>
              <a:t>gives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extensive</a:t>
            </a:r>
            <a:r>
              <a:rPr lang="nl-NL" dirty="0" smtClean="0"/>
              <a:t> </a:t>
            </a:r>
            <a:r>
              <a:rPr lang="nl-NL" dirty="0" err="1" smtClean="0"/>
              <a:t>overview</a:t>
            </a:r>
            <a:r>
              <a:rPr lang="nl-NL" dirty="0" smtClean="0"/>
              <a:t> of the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Netherlands</a:t>
            </a:r>
            <a:endParaRPr lang="nl-NL" dirty="0" smtClean="0"/>
          </a:p>
          <a:p>
            <a:r>
              <a:rPr lang="nl-NL" dirty="0" smtClean="0"/>
              <a:t>No </a:t>
            </a: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Lifecycle</a:t>
            </a:r>
            <a:r>
              <a:rPr lang="nl-NL" dirty="0" smtClean="0"/>
              <a:t> Hypothesis</a:t>
            </a:r>
          </a:p>
          <a:p>
            <a:r>
              <a:rPr lang="nl-NL" dirty="0" smtClean="0"/>
              <a:t>Transfer </a:t>
            </a:r>
            <a:r>
              <a:rPr lang="nl-NL" dirty="0" err="1" smtClean="0"/>
              <a:t>wealth</a:t>
            </a:r>
            <a:r>
              <a:rPr lang="nl-NL" dirty="0" smtClean="0"/>
              <a:t> </a:t>
            </a:r>
            <a:r>
              <a:rPr lang="nl-NL" dirty="0" err="1" smtClean="0"/>
              <a:t>flows</a:t>
            </a:r>
            <a:r>
              <a:rPr lang="nl-NL" dirty="0" smtClean="0"/>
              <a:t> </a:t>
            </a:r>
            <a:r>
              <a:rPr lang="nl-NL" dirty="0" err="1" smtClean="0"/>
              <a:t>downwards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61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sz="1800" i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9</a:t>
            </a:fld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Arjan Bruil</a:t>
            </a:r>
          </a:p>
          <a:p>
            <a:pPr marL="0" indent="0">
              <a:buNone/>
            </a:pPr>
            <a:r>
              <a:rPr lang="nl-NL" dirty="0" err="1" smtClean="0"/>
              <a:t>Statistics</a:t>
            </a:r>
            <a:r>
              <a:rPr lang="nl-NL" dirty="0" smtClean="0"/>
              <a:t> Netherlands</a:t>
            </a:r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a.bruil@cbs.nl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+31 70 337 45 31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591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oranje EN">
  <a:themeElements>
    <a:clrScheme name="CBS_4">
      <a:dk1>
        <a:srgbClr val="B23D02"/>
      </a:dk1>
      <a:lt1>
        <a:srgbClr val="FFFFFF"/>
      </a:lt1>
      <a:dk2>
        <a:srgbClr val="000000"/>
      </a:dk2>
      <a:lt2>
        <a:srgbClr val="D8D8D8"/>
      </a:lt2>
      <a:accent1>
        <a:srgbClr val="E94C0A"/>
      </a:accent1>
      <a:accent2>
        <a:srgbClr val="00A1CD"/>
      </a:accent2>
      <a:accent3>
        <a:srgbClr val="0058B8"/>
      </a:accent3>
      <a:accent4>
        <a:srgbClr val="53A31D"/>
      </a:accent4>
      <a:accent5>
        <a:srgbClr val="AF0E80"/>
      </a:accent5>
      <a:accent6>
        <a:srgbClr val="FFCC00"/>
      </a:accent6>
      <a:hlink>
        <a:srgbClr val="B23D02"/>
      </a:hlink>
      <a:folHlink>
        <a:srgbClr val="B23D02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oranje 140312 - EN.potx [Alleen-lezen]" id="{AA24D3BA-A4F9-49DB-AA58-1A327FAFCAFA}" vid="{03CADCD2-E1F2-400A-8DAF-9E5D8D7ED35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oranje EN</Template>
  <TotalTime>0</TotalTime>
  <Words>189</Words>
  <Application>Microsoft Office PowerPoint</Application>
  <PresentationFormat>Diavoorstelling (4:3)</PresentationFormat>
  <Paragraphs>88</Paragraphs>
  <Slides>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CBS Powerpoint oranje EN</vt:lpstr>
      <vt:lpstr>PowerPoint-presentatie</vt:lpstr>
      <vt:lpstr>Introduction</vt:lpstr>
      <vt:lpstr>Accounts</vt:lpstr>
      <vt:lpstr>Actual Wealth data sources</vt:lpstr>
      <vt:lpstr>Actual Wealth pension entitlements – men – by income quintiles</vt:lpstr>
      <vt:lpstr>Actual Wealth closing balance sheets - 2010</vt:lpstr>
      <vt:lpstr>Transfer Wealth mean ages</vt:lpstr>
      <vt:lpstr>Concluding remarks </vt:lpstr>
      <vt:lpstr>Thank you for your attention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A.Bruil</dc:creator>
  <cp:lastModifiedBy>A.Bruil</cp:lastModifiedBy>
  <cp:revision>27</cp:revision>
  <dcterms:created xsi:type="dcterms:W3CDTF">2014-11-05T10:52:22Z</dcterms:created>
  <dcterms:modified xsi:type="dcterms:W3CDTF">2014-11-07T15:28:42Z</dcterms:modified>
</cp:coreProperties>
</file>